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4" r:id="rId3"/>
    <p:sldId id="270" r:id="rId4"/>
    <p:sldId id="271" r:id="rId5"/>
    <p:sldId id="259" r:id="rId6"/>
    <p:sldId id="260" r:id="rId7"/>
    <p:sldId id="261" r:id="rId8"/>
    <p:sldId id="275" r:id="rId9"/>
    <p:sldId id="262" r:id="rId10"/>
    <p:sldId id="276" r:id="rId11"/>
    <p:sldId id="267" r:id="rId12"/>
    <p:sldId id="268" r:id="rId13"/>
    <p:sldId id="269" r:id="rId14"/>
    <p:sldId id="278" r:id="rId15"/>
    <p:sldId id="279" r:id="rId16"/>
    <p:sldId id="280" r:id="rId17"/>
    <p:sldId id="281" r:id="rId18"/>
    <p:sldId id="265" r:id="rId19"/>
    <p:sldId id="272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Lerner" initials="JL" lastIdx="4" clrIdx="0"/>
  <p:cmAuthor id="1" name="Erin Russ" initials="E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6" autoAdjust="0"/>
  </p:normalViewPr>
  <p:slideViewPr>
    <p:cSldViewPr>
      <p:cViewPr>
        <p:scale>
          <a:sx n="80" d="100"/>
          <a:sy n="80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8D2E-85A5-4A27-BE96-C8164380489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2F2B1-1DB6-49B9-A8BF-4466F11A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C080-6AD7-5A4C-A75D-A0F6F43BA18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44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Narrow" pitchFamily="34" charset="0"/>
              </a:rPr>
              <a:t>We bring policymakers, practitioners, and researchers together and help frame issues, inform policy, and create conversations about improving education and young people’s lives.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Through our reporting, it is our hope that Connecticut’s policymakers, advocates, and others will feel a renewed sense of focus and urgency to acknowledge and invest in this population with a deeper understanding of the options and challenges.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D40F5-365F-44DC-9D5F-B6ABED4EAE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release next week with forum</a:t>
            </a:r>
            <a:r>
              <a:rPr lang="en-US" baseline="0" dirty="0" smtClean="0"/>
              <a:t> on Hill on 3/27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F2B1-1DB6-49B9-A8BF-4466F11A59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F2B1-1DB6-49B9-A8BF-4466F11A59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17% of young adults age 18-24 were not in school, not working, and had no degree beyond high school in 2012.</a:t>
            </a:r>
          </a:p>
          <a:p>
            <a:r>
              <a:rPr lang="en-US" dirty="0" smtClean="0"/>
              <a:t>17% of all youth age 16-24 in Michigan were</a:t>
            </a:r>
            <a:r>
              <a:rPr lang="en-US" baseline="0" dirty="0" smtClean="0"/>
              <a:t> unemployed in 2012.</a:t>
            </a:r>
          </a:p>
          <a:p>
            <a:r>
              <a:rPr lang="en-US" baseline="0" dirty="0" smtClean="0"/>
              <a:t>44,000 teens age 16-19 were not attending school and not working in 2013.</a:t>
            </a:r>
          </a:p>
          <a:p>
            <a:r>
              <a:rPr lang="en-US" baseline="0" dirty="0" smtClean="0"/>
              <a:t>12.5% of youth age 18-24 completed part of high school, but did not receive a diploma in 2013.</a:t>
            </a:r>
          </a:p>
          <a:p>
            <a:r>
              <a:rPr lang="en-US" baseline="0" dirty="0" smtClean="0"/>
              <a:t>23.5% of the 2011-2012 high school graduates in postsecondary education were enrolled in at least one remedial course in math, reading, science, and/or writing.</a:t>
            </a:r>
          </a:p>
          <a:p>
            <a:r>
              <a:rPr lang="en-US" baseline="0" dirty="0" smtClean="0"/>
              <a:t>52% of returning first time undergraduates returned for their second year for Fall of 2010 at two-year schools.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F2B1-1DB6-49B9-A8BF-4466F11A59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were 130,487 instances of in-school</a:t>
            </a:r>
            <a:r>
              <a:rPr lang="en-US" baseline="0" dirty="0" smtClean="0"/>
              <a:t>/out-of-school suspensions, and/or expulsions in K-12 in 2009-2010. (Excluding students with disabilities)</a:t>
            </a:r>
          </a:p>
          <a:p>
            <a:r>
              <a:rPr lang="en-US" baseline="0" dirty="0" smtClean="0"/>
              <a:t>10% of the arrests made in 2012 were young people under age 18.</a:t>
            </a:r>
          </a:p>
          <a:p>
            <a:r>
              <a:rPr lang="en-US" baseline="0" dirty="0" smtClean="0"/>
              <a:t>25% of youth in the foster care system were age 16-20 in 2012.</a:t>
            </a:r>
          </a:p>
          <a:p>
            <a:r>
              <a:rPr lang="en-US" baseline="0" dirty="0" smtClean="0"/>
              <a:t>28% of youth age 16-24 lived below the poverty line in 2013.</a:t>
            </a:r>
          </a:p>
          <a:p>
            <a:r>
              <a:rPr lang="en-US" baseline="0" dirty="0" smtClean="0"/>
              <a:t>12,235 students in grades 9-12 were reported as being homeless during school year 2012-2013.</a:t>
            </a:r>
          </a:p>
          <a:p>
            <a:r>
              <a:rPr lang="en-US" baseline="0" dirty="0" smtClean="0"/>
              <a:t>10% of youth under 18 were part of a household where the head lacked a high school credential in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2F2B1-1DB6-49B9-A8BF-4466F11A59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twitter bir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28" y="6320883"/>
            <a:ext cx="615096" cy="294406"/>
          </a:xfrm>
          <a:prstGeom prst="rect">
            <a:avLst/>
          </a:prstGeom>
        </p:spPr>
      </p:pic>
      <p:pic>
        <p:nvPicPr>
          <p:cNvPr id="9" name="Picture 8" descr="tweets for 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65" y="6237362"/>
            <a:ext cx="1877443" cy="377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1AF56F-B8A3-C746-BD75-5FE942CCB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21530287-7145-6045-AF10-685279D2AC73}" type="datetimeFigureOut">
              <a:rPr lang="en-US" smtClean="0">
                <a:solidFill>
                  <a:srgbClr val="464646"/>
                </a:solidFill>
              </a:rPr>
              <a:pPr defTabSz="457200"/>
              <a:t>3/18/2015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46464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fld id="{641AF56F-B8A3-C746-BD75-5FE942CCB2E9}" type="slidenum">
              <a:rPr lang="en-US" smtClean="0"/>
              <a:pPr defTabSz="4572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lerner@aypf.org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uss@aypf.org" TargetMode="External"/><Relationship Id="rId2" Type="http://schemas.openxmlformats.org/officeDocument/2006/relationships/hyperlink" Target="mailto:jlerner@aypf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fryar@aypf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PF_logoFINAL copy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3" t="19398" r="9119" b="22410"/>
          <a:stretch>
            <a:fillRect/>
          </a:stretch>
        </p:blipFill>
        <p:spPr>
          <a:xfrm>
            <a:off x="228600" y="6183087"/>
            <a:ext cx="1828800" cy="522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1500"/>
            <a:ext cx="7772400" cy="178010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Arial Narrow" pitchFamily="34" charset="0"/>
              </a:rPr>
              <a:t>Pathways to Success for </a:t>
            </a:r>
            <a:br>
              <a:rPr lang="en-US" sz="3500" b="1" dirty="0" smtClean="0">
                <a:latin typeface="Arial Narrow" pitchFamily="34" charset="0"/>
              </a:rPr>
            </a:br>
            <a:r>
              <a:rPr lang="en-US" sz="3500" b="1" dirty="0" smtClean="0">
                <a:latin typeface="Arial Narrow" pitchFamily="34" charset="0"/>
              </a:rPr>
              <a:t>Michigan’s Opportunity Youth</a:t>
            </a:r>
            <a:endParaRPr lang="en-US" sz="3500" b="1" dirty="0">
              <a:latin typeface="Arial Narrow" pitchFamily="34" charset="0"/>
            </a:endParaRPr>
          </a:p>
        </p:txBody>
      </p:sp>
      <p:pic>
        <p:nvPicPr>
          <p:cNvPr id="7" name="Picture 6" descr="twitter bir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15" y="6451947"/>
            <a:ext cx="629059" cy="297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4579" y="6115467"/>
            <a:ext cx="163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2A4A75">
                    <a:lumMod val="75000"/>
                  </a:srgbClr>
                </a:solidFill>
                <a:latin typeface="Cambria"/>
                <a:cs typeface="Cambria"/>
              </a:rPr>
              <a:t>#</a:t>
            </a:r>
            <a:r>
              <a:rPr lang="en-US" b="1" dirty="0" err="1">
                <a:solidFill>
                  <a:srgbClr val="2A4A75">
                    <a:lumMod val="75000"/>
                  </a:srgbClr>
                </a:solidFill>
                <a:latin typeface="Cambria"/>
                <a:cs typeface="Cambria"/>
              </a:rPr>
              <a:t>aypfevents</a:t>
            </a:r>
            <a:endParaRPr lang="en-US" b="1" dirty="0">
              <a:solidFill>
                <a:srgbClr val="2A4A75">
                  <a:lumMod val="75000"/>
                </a:srgbClr>
              </a:solidFill>
              <a:latin typeface="Cambria"/>
              <a:cs typeface="Cambria"/>
            </a:endParaRPr>
          </a:p>
          <a:p>
            <a:pPr defTabSz="457200"/>
            <a:r>
              <a:rPr lang="en-US" b="1" dirty="0">
                <a:solidFill>
                  <a:srgbClr val="2A4A75">
                    <a:lumMod val="75000"/>
                  </a:srgbClr>
                </a:solidFill>
                <a:latin typeface="Cambria"/>
                <a:cs typeface="Cambria"/>
              </a:rPr>
              <a:t>@</a:t>
            </a:r>
            <a:r>
              <a:rPr lang="en-US" b="1" dirty="0" err="1">
                <a:solidFill>
                  <a:srgbClr val="2A4A75">
                    <a:lumMod val="75000"/>
                  </a:srgbClr>
                </a:solidFill>
                <a:latin typeface="Cambria"/>
                <a:cs typeface="Cambria"/>
              </a:rPr>
              <a:t>aypf_tweets</a:t>
            </a:r>
            <a:endParaRPr lang="en-US" b="1" dirty="0">
              <a:solidFill>
                <a:srgbClr val="2A4A75">
                  <a:lumMod val="75000"/>
                </a:srgbClr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00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srgbClr val="2A4A75"/>
                </a:solidFill>
                <a:latin typeface="Arial Narrow" pitchFamily="34" charset="0"/>
              </a:rPr>
              <a:t>Jennifer Brown Lerner, Erin Russ, and Garet Fryar</a:t>
            </a:r>
          </a:p>
          <a:p>
            <a:pPr algn="ctr" defTabSz="457200"/>
            <a:r>
              <a:rPr lang="en-US" sz="2400" b="1" dirty="0">
                <a:solidFill>
                  <a:srgbClr val="2A4A75"/>
                </a:solidFill>
                <a:latin typeface="Arial Narrow" pitchFamily="34" charset="0"/>
              </a:rPr>
              <a:t>The American Youth Policy Forum</a:t>
            </a:r>
          </a:p>
        </p:txBody>
      </p:sp>
    </p:spTree>
    <p:extLst>
      <p:ext uri="{BB962C8B-B14F-4D97-AF65-F5344CB8AC3E}">
        <p14:creationId xmlns="" xmlns:p14="http://schemas.microsoft.com/office/powerpoint/2010/main" val="22844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Michigan: Potential Barriers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96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There were </a:t>
            </a:r>
            <a:r>
              <a:rPr lang="en-US" b="1" dirty="0" smtClean="0">
                <a:latin typeface="Arial Narrow" pitchFamily="34" charset="0"/>
              </a:rPr>
              <a:t>130,487</a:t>
            </a:r>
            <a:r>
              <a:rPr lang="en-US" dirty="0" smtClean="0">
                <a:latin typeface="Arial Narrow" pitchFamily="34" charset="0"/>
              </a:rPr>
              <a:t> instances of in-school/out-of-school suspensions, and/or expulsions in K-12 in 2009-2010. (Excluding students with disabilities)</a:t>
            </a:r>
          </a:p>
          <a:p>
            <a:r>
              <a:rPr lang="en-US" b="1" dirty="0" smtClean="0">
                <a:latin typeface="Arial Narrow" pitchFamily="34" charset="0"/>
              </a:rPr>
              <a:t>10%</a:t>
            </a:r>
            <a:r>
              <a:rPr lang="en-US" dirty="0" smtClean="0">
                <a:latin typeface="Arial Narrow" pitchFamily="34" charset="0"/>
              </a:rPr>
              <a:t> of the arrests made in 2012 were young people under age 18.</a:t>
            </a:r>
          </a:p>
          <a:p>
            <a:r>
              <a:rPr lang="en-US" b="1" dirty="0" smtClean="0">
                <a:latin typeface="Arial Narrow" pitchFamily="34" charset="0"/>
              </a:rPr>
              <a:t>25%</a:t>
            </a:r>
            <a:r>
              <a:rPr lang="en-US" dirty="0" smtClean="0">
                <a:latin typeface="Arial Narrow" pitchFamily="34" charset="0"/>
              </a:rPr>
              <a:t> of youth in the foster care system were age 16-20 in 2012.</a:t>
            </a:r>
          </a:p>
          <a:p>
            <a:r>
              <a:rPr lang="en-US" b="1" dirty="0" smtClean="0">
                <a:latin typeface="Arial Narrow" pitchFamily="34" charset="0"/>
              </a:rPr>
              <a:t>28%</a:t>
            </a:r>
            <a:r>
              <a:rPr lang="en-US" dirty="0" smtClean="0">
                <a:latin typeface="Arial Narrow" pitchFamily="34" charset="0"/>
              </a:rPr>
              <a:t> of youth age 16-24 lived below the poverty line in 2013.</a:t>
            </a:r>
          </a:p>
          <a:p>
            <a:r>
              <a:rPr lang="en-US" b="1" dirty="0" smtClean="0">
                <a:latin typeface="Arial Narrow" pitchFamily="34" charset="0"/>
              </a:rPr>
              <a:t>12,235</a:t>
            </a:r>
            <a:r>
              <a:rPr lang="en-US" dirty="0" smtClean="0">
                <a:latin typeface="Arial Narrow" pitchFamily="34" charset="0"/>
              </a:rPr>
              <a:t> students in grades 9-12 were reported as being homeless during school year 2012-2013.</a:t>
            </a:r>
          </a:p>
          <a:p>
            <a:r>
              <a:rPr lang="en-US" b="1" dirty="0" smtClean="0">
                <a:latin typeface="Arial Narrow" pitchFamily="34" charset="0"/>
              </a:rPr>
              <a:t>10%</a:t>
            </a:r>
            <a:r>
              <a:rPr lang="en-US" dirty="0" smtClean="0">
                <a:latin typeface="Arial Narrow" pitchFamily="34" charset="0"/>
              </a:rPr>
              <a:t> of youth under 18 were part of a household where the head lacked a high school credential in 2012.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Narrow" pitchFamily="34" charset="0"/>
              </a:rPr>
              <a:t>Pathways to Long-Term Success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Narrow" pitchFamily="34" charset="0"/>
              </a:rPr>
              <a:t>Detours off of the pathway to long-term success do not have to be permanent for youth. </a:t>
            </a:r>
          </a:p>
          <a:p>
            <a:r>
              <a:rPr lang="en-US" dirty="0" smtClean="0">
                <a:latin typeface="Arial Narrow" pitchFamily="34" charset="0"/>
              </a:rPr>
              <a:t>Consider the reasons they became disconnected in the first place. </a:t>
            </a:r>
          </a:p>
          <a:p>
            <a:r>
              <a:rPr lang="en-US" dirty="0" smtClean="0">
                <a:latin typeface="Arial Narrow" pitchFamily="34" charset="0"/>
              </a:rPr>
              <a:t>Pathways that create access to education and workforce while providing supports to address other areas of need and an opportunity for a young person to shape their future are most successful.   </a:t>
            </a:r>
          </a:p>
          <a:p>
            <a:r>
              <a:rPr lang="en-US" dirty="0" smtClean="0">
                <a:latin typeface="Arial Narrow" pitchFamily="34" charset="0"/>
              </a:rPr>
              <a:t>However, we must acknowledge 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First that no system can do this work alone, and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Second, that many of these young people have been involved with other systems such as child welfare, justice, or social services, which also should be considered critical partners in building pathways.  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dated pipeline 1.8.15 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81200" y="152400"/>
            <a:ext cx="4572000" cy="64830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 Narrow" pitchFamily="34" charset="0"/>
              </a:rPr>
              <a:t>Common Elements of Practice Across </a:t>
            </a:r>
            <a:br>
              <a:rPr lang="en-US" b="1" dirty="0" smtClean="0">
                <a:latin typeface="Arial Narrow" pitchFamily="34" charset="0"/>
              </a:rPr>
            </a:br>
            <a:r>
              <a:rPr lang="en-US" b="1" dirty="0" smtClean="0">
                <a:latin typeface="Arial Narrow" pitchFamily="34" charset="0"/>
              </a:rPr>
              <a:t>All Pathways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latin typeface="Arial Narrow" pitchFamily="34" charset="0"/>
              </a:rPr>
              <a:t>A Caring Adult Advisor</a:t>
            </a:r>
          </a:p>
          <a:p>
            <a:pPr lvl="0"/>
            <a:endParaRPr lang="en-US" b="1" dirty="0" smtClean="0">
              <a:latin typeface="Arial Narrow" pitchFamily="34" charset="0"/>
            </a:endParaRPr>
          </a:p>
          <a:p>
            <a:pPr lvl="0"/>
            <a:r>
              <a:rPr lang="en-US" b="1" dirty="0" smtClean="0">
                <a:latin typeface="Arial Narrow" pitchFamily="34" charset="0"/>
              </a:rPr>
              <a:t>Connections to a Wide Range of Services</a:t>
            </a:r>
          </a:p>
          <a:p>
            <a:pPr lvl="0"/>
            <a:endParaRPr lang="en-US" b="1" dirty="0" smtClean="0">
              <a:latin typeface="Arial Narrow" pitchFamily="34" charset="0"/>
            </a:endParaRPr>
          </a:p>
          <a:p>
            <a:pPr lvl="0"/>
            <a:r>
              <a:rPr lang="en-US" b="1" dirty="0" smtClean="0">
                <a:latin typeface="Arial Narrow" pitchFamily="34" charset="0"/>
              </a:rPr>
              <a:t>Opportunities to Express Youth Voice and Ownership</a:t>
            </a:r>
          </a:p>
          <a:p>
            <a:pPr lvl="1">
              <a:buNone/>
            </a:pPr>
            <a:endParaRPr lang="en-US" dirty="0" smtClean="0">
              <a:latin typeface="Arial Narrow" pitchFamily="34" charset="0"/>
            </a:endParaRPr>
          </a:p>
          <a:p>
            <a:pPr lvl="0"/>
            <a:r>
              <a:rPr lang="en-US" b="1" dirty="0" smtClean="0">
                <a:latin typeface="Arial Narrow" pitchFamily="34" charset="0"/>
              </a:rPr>
              <a:t>Bridges Across Systems</a:t>
            </a:r>
          </a:p>
          <a:p>
            <a:pPr lvl="1"/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 Narrow" pitchFamily="34" charset="0"/>
              </a:rPr>
              <a:t>Common Elements: Caring Adult Advisor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Adults who work with Opportunity Youth should…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Acknowledge and understand the role of past circumstances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Be equipped with appropriate training (i.e. trauma-informed)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Be knowledgeable about resources for future success</a:t>
            </a:r>
            <a:r>
              <a:rPr lang="en-US" sz="2200" dirty="0" smtClean="0">
                <a:latin typeface="Arial Narrow" pitchFamily="34" charset="0"/>
              </a:rPr>
              <a:t/>
            </a:r>
            <a:br>
              <a:rPr lang="en-US" sz="2200" dirty="0" smtClean="0">
                <a:latin typeface="Arial Narrow" pitchFamily="34" charset="0"/>
              </a:rPr>
            </a:br>
            <a:endParaRPr lang="en-US" sz="22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Michigan example: </a:t>
            </a:r>
            <a:r>
              <a:rPr lang="en-US" sz="2400" dirty="0" err="1" smtClean="0">
                <a:latin typeface="Arial Narrow" pitchFamily="34" charset="0"/>
              </a:rPr>
              <a:t>Mpowering</a:t>
            </a:r>
            <a:r>
              <a:rPr lang="en-US" sz="2400" dirty="0" smtClean="0">
                <a:latin typeface="Arial Narrow" pitchFamily="34" charset="0"/>
              </a:rPr>
              <a:t> My Success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 Narrow" pitchFamily="34" charset="0"/>
              </a:rPr>
              <a:t>Common Elements: Connections to a Wide Range of Services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Programs should not be </a:t>
            </a:r>
            <a:r>
              <a:rPr lang="en-US" sz="2400" dirty="0" err="1" smtClean="0">
                <a:latin typeface="Arial Narrow" pitchFamily="34" charset="0"/>
              </a:rPr>
              <a:t>siloed</a:t>
            </a:r>
            <a:r>
              <a:rPr lang="en-US" sz="2400" dirty="0" smtClean="0">
                <a:latin typeface="Arial Narrow" pitchFamily="34" charset="0"/>
              </a:rPr>
              <a:t>, but provide access to….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Education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Housing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Health services(physical, mental, social-emotional)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Child care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Employment advising </a:t>
            </a:r>
            <a:br>
              <a:rPr lang="en-US" dirty="0" smtClean="0">
                <a:latin typeface="Arial Narrow" pitchFamily="34" charset="0"/>
              </a:rPr>
            </a:br>
            <a:endParaRPr lang="en-US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Michigan example: Washtenaw Community College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 Narrow" pitchFamily="34" charset="0"/>
              </a:rPr>
              <a:t>Common Elements: Opportunities for Youth Voice &amp; Ownership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Youth should have opportunities to…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Provide meaningful feedback about programming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Participate in collaborative conversations about programs and decisions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Serve as leaders within programs</a:t>
            </a:r>
            <a:br>
              <a:rPr lang="en-US" dirty="0" smtClean="0">
                <a:latin typeface="Arial Narrow" pitchFamily="34" charset="0"/>
              </a:rPr>
            </a:br>
            <a:endParaRPr lang="en-US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Michigan example: Michigan Youth Opportunities Initiative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 Narrow" pitchFamily="34" charset="0"/>
              </a:rPr>
              <a:t>Common Elements: Bridges Across Systems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Services that address the needs of Opportunity Youth should…</a:t>
            </a:r>
          </a:p>
          <a:p>
            <a:pPr lvl="1"/>
            <a:r>
              <a:rPr lang="en-US" sz="2200" dirty="0" smtClean="0">
                <a:latin typeface="Arial Narrow" pitchFamily="34" charset="0"/>
              </a:rPr>
              <a:t>Recognize the cross-system nature of needs</a:t>
            </a:r>
          </a:p>
          <a:p>
            <a:pPr lvl="1"/>
            <a:r>
              <a:rPr lang="en-US" sz="2200" dirty="0" smtClean="0">
                <a:latin typeface="Arial Narrow" pitchFamily="34" charset="0"/>
              </a:rPr>
              <a:t>Blend delivery across systems, especially education and work. </a:t>
            </a:r>
            <a:br>
              <a:rPr lang="en-US" sz="2200" dirty="0" smtClean="0">
                <a:latin typeface="Arial Narrow" pitchFamily="34" charset="0"/>
              </a:rPr>
            </a:br>
            <a:endParaRPr lang="en-US" sz="22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Michigan </a:t>
            </a:r>
            <a:r>
              <a:rPr lang="en-US" sz="2400" smtClean="0">
                <a:latin typeface="Arial Narrow" pitchFamily="34" charset="0"/>
              </a:rPr>
              <a:t>example: Bridge </a:t>
            </a:r>
            <a:r>
              <a:rPr lang="en-US" sz="2400" dirty="0" smtClean="0">
                <a:latin typeface="Arial Narrow" pitchFamily="34" charset="0"/>
              </a:rPr>
              <a:t>Academy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Narrow" pitchFamily="34" charset="0"/>
              </a:rPr>
              <a:t>Recommendation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 Narrow" pitchFamily="34" charset="0"/>
              </a:rPr>
              <a:t>Build consensus through use of similar language and desired outcomes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Frame the needs and solutions for the Opportunity Youth population in the context and language currently in use to build upon the momentum of related efforts.</a:t>
            </a:r>
          </a:p>
          <a:p>
            <a:r>
              <a:rPr lang="en-US" b="1" dirty="0" smtClean="0">
                <a:latin typeface="Arial Narrow" pitchFamily="34" charset="0"/>
              </a:rPr>
              <a:t>Catalogue and understand the range of resources for Opportunity Youth in Michigan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Allows for greater collaboration across systems.</a:t>
            </a:r>
          </a:p>
          <a:p>
            <a:r>
              <a:rPr lang="en-US" b="1" dirty="0" smtClean="0">
                <a:latin typeface="Arial Narrow" pitchFamily="34" charset="0"/>
              </a:rPr>
              <a:t>Using the resource mapping exercise, work to build a community of practice and shared understanding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Helps identify overlaps in services as well as the unfilled needs.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Organizational Support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4" name="Content Placeholder 3" descr="-FSM-combo-cmyk-pri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1248978" cy="1371600"/>
          </a:xfrm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2209800" cy="914400"/>
          </a:xfrm>
          <a:prstGeom prst="rect">
            <a:avLst/>
          </a:prstGeom>
        </p:spPr>
      </p:pic>
      <p:pic>
        <p:nvPicPr>
          <p:cNvPr id="6" name="Picture 5" descr="SACoM_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124200"/>
            <a:ext cx="1981200" cy="1580998"/>
          </a:xfrm>
          <a:prstGeom prst="rect">
            <a:avLst/>
          </a:prstGeom>
        </p:spPr>
      </p:pic>
      <p:pic>
        <p:nvPicPr>
          <p:cNvPr id="7" name="Picture 6" descr="FullColorTransparentBkgrn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124200"/>
            <a:ext cx="3464868" cy="1543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876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Contact Jennifer at </a:t>
            </a:r>
            <a:r>
              <a:rPr lang="en-US" sz="3200" dirty="0" smtClean="0">
                <a:hlinkClick r:id="rId6"/>
              </a:rPr>
              <a:t>jlerner@aypf.org</a:t>
            </a:r>
            <a:r>
              <a:rPr lang="en-US" sz="3200" dirty="0" smtClean="0"/>
              <a:t> with your logo to add your organizational support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Audience Q&amp;A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4" name="Content Placeholder 3" descr="Screen Shot 2014-03-06 at 2.15.31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6"/>
          <a:stretch/>
        </p:blipFill>
        <p:spPr>
          <a:xfrm>
            <a:off x="6705600" y="1295400"/>
            <a:ext cx="163080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434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26295">
                    <a:lumMod val="75000"/>
                  </a:srgbClr>
                </a:solidFill>
                <a:latin typeface="Arial"/>
              </a:rPr>
              <a:t>To submit live questions, please use the “Questions” box</a:t>
            </a:r>
          </a:p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326295">
                  <a:lumMod val="75000"/>
                </a:srgbClr>
              </a:solidFill>
              <a:latin typeface="Arial"/>
            </a:endParaRPr>
          </a:p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326295">
                  <a:lumMod val="75000"/>
                </a:srgbClr>
              </a:solidFill>
              <a:latin typeface="Arial"/>
            </a:endParaRPr>
          </a:p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26295">
                    <a:lumMod val="75000"/>
                  </a:srgbClr>
                </a:solidFill>
                <a:latin typeface="Arial"/>
              </a:rPr>
              <a:t>To share a resource with the entire audience, please send a chat to the entire audience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2362200"/>
            <a:ext cx="2057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4648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Moving Forward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Connecting the release and information to current initiatives:</a:t>
            </a:r>
          </a:p>
          <a:p>
            <a:pPr lvl="1"/>
            <a:r>
              <a:rPr lang="en-US" dirty="0" smtClean="0"/>
              <a:t>Foster Care Agenda</a:t>
            </a:r>
          </a:p>
          <a:p>
            <a:pPr lvl="1"/>
            <a:r>
              <a:rPr lang="en-US" dirty="0" smtClean="0"/>
              <a:t>School Justice Agenda</a:t>
            </a:r>
          </a:p>
          <a:p>
            <a:pPr lvl="1"/>
            <a:r>
              <a:rPr lang="en-US" dirty="0" smtClean="0"/>
              <a:t>Family Literacy/Adult Education Agenda</a:t>
            </a:r>
          </a:p>
          <a:p>
            <a:pPr lvl="1"/>
            <a:r>
              <a:rPr lang="en-US" dirty="0" smtClean="0"/>
              <a:t>Career Tech Agenda</a:t>
            </a:r>
          </a:p>
          <a:p>
            <a:pPr lvl="1"/>
            <a:r>
              <a:rPr lang="en-US" dirty="0" smtClean="0"/>
              <a:t>College Access Agenda</a:t>
            </a:r>
          </a:p>
          <a:p>
            <a:pPr lvl="1"/>
            <a:r>
              <a:rPr lang="en-US" dirty="0" smtClean="0"/>
              <a:t>Talent Development Agenda</a:t>
            </a:r>
          </a:p>
          <a:p>
            <a:r>
              <a:rPr lang="en-US" dirty="0" smtClean="0"/>
              <a:t>Policy briefing partners</a:t>
            </a:r>
          </a:p>
          <a:p>
            <a:r>
              <a:rPr lang="en-US" dirty="0" smtClean="0"/>
              <a:t>Current/needed Opportunity Youth coalition efforts to maintain momentum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Audience Q&amp;A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4" name="Content Placeholder 3" descr="Screen Shot 2014-03-06 at 2.15.31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6"/>
          <a:stretch/>
        </p:blipFill>
        <p:spPr>
          <a:xfrm>
            <a:off x="6705600" y="1295400"/>
            <a:ext cx="163080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434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26295">
                    <a:lumMod val="75000"/>
                  </a:srgbClr>
                </a:solidFill>
                <a:latin typeface="Arial"/>
              </a:rPr>
              <a:t>To submit live questions, please use the “Questions” box</a:t>
            </a:r>
          </a:p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326295">
                  <a:lumMod val="75000"/>
                </a:srgbClr>
              </a:solidFill>
              <a:latin typeface="Arial"/>
            </a:endParaRPr>
          </a:p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326295">
                  <a:lumMod val="75000"/>
                </a:srgbClr>
              </a:solidFill>
              <a:latin typeface="Arial"/>
            </a:endParaRPr>
          </a:p>
          <a:p>
            <a:pPr marL="233363" lvl="0" indent="-233363" eaLnBrk="0" fontAlgn="base" hangingPunct="0">
              <a:spcBef>
                <a:spcPts val="600"/>
              </a:spcBef>
              <a:buClr>
                <a:srgbClr val="FFFFFF">
                  <a:lumMod val="65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26295">
                    <a:lumMod val="75000"/>
                  </a:srgbClr>
                </a:solidFill>
                <a:latin typeface="Arial"/>
              </a:rPr>
              <a:t>To share a resource with the entire audience, please send a chat to the entire audience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2362200"/>
            <a:ext cx="2057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4648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Contact Information</a:t>
            </a:r>
            <a:endParaRPr lang="en-US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Arial Narrow" charset="0"/>
                <a:ea typeface="Arial Narrow" charset="0"/>
                <a:cs typeface="Arial Narrow" charset="0"/>
              </a:rPr>
              <a:t>AYPF</a:t>
            </a:r>
          </a:p>
          <a:p>
            <a:pPr marL="0" indent="0">
              <a:buNone/>
            </a:pP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Jennifer Brown Lerner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Deputy Director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  <a:hlinkClick r:id="rId2"/>
              </a:rPr>
              <a:t>jlerner@aypf.org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marL="0" indent="0">
              <a:buNone/>
            </a:pPr>
            <a:endParaRPr lang="en-US" sz="13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Erin Russ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Program Associate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  <a:hlinkClick r:id="rId3"/>
              </a:rPr>
              <a:t>eruss@aypf.org</a:t>
            </a:r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en-US" sz="13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Garet Fryar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Policy Research Assistant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  <a:hlinkClick r:id="rId4"/>
              </a:rPr>
              <a:t>gfryar@aypf.org</a:t>
            </a:r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Arial Narrow" charset="0"/>
                <a:ea typeface="Arial Narrow" charset="0"/>
                <a:cs typeface="Arial Narrow" charset="0"/>
              </a:rPr>
              <a:t>Michigan’s Children</a:t>
            </a:r>
          </a:p>
          <a:p>
            <a:pPr marL="0" indent="0">
              <a:buNone/>
            </a:pP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Michele Corey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V.P. For Programs</a:t>
            </a:r>
          </a:p>
          <a:p>
            <a:pPr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  <a:hlinkClick r:id="rId2"/>
              </a:rPr>
              <a:t>michele@michiganschildren.org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17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  <a:ea typeface="MS Mincho" pitchFamily="49" charset="-128"/>
                <a:cs typeface="Traditional Arabic" pitchFamily="18" charset="-78"/>
              </a:rPr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American Youth Policy Forum is a non-partisan, non-profit convener. 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With support from the C.S. Mott Foundation, AYPF has documented pathways to postsecondary opportunities in the state of Michigan for vulnerable youth.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Partnership with Michigan’s Children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Companion project in state of Connecticut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Forthcoming Report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In this report, AYPF will: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Present a portrait of the population and the barriers they face</a:t>
            </a:r>
          </a:p>
          <a:p>
            <a:pPr lvl="1">
              <a:buNone/>
            </a:pPr>
            <a:endParaRPr lang="en-US" dirty="0" smtClean="0">
              <a:latin typeface="Arial Narrow" pitchFamily="34" charset="0"/>
            </a:endParaRPr>
          </a:p>
          <a:p>
            <a:pPr lvl="1"/>
            <a:r>
              <a:rPr lang="en-US" dirty="0" smtClean="0">
                <a:latin typeface="Arial Narrow" pitchFamily="34" charset="0"/>
              </a:rPr>
              <a:t>Common evidence-based practices and structures contributing to the development of pathways to postsecondary opportunity</a:t>
            </a:r>
          </a:p>
          <a:p>
            <a:pPr lvl="1">
              <a:buNone/>
            </a:pPr>
            <a:endParaRPr lang="en-US" dirty="0" smtClean="0">
              <a:latin typeface="Arial Narrow" pitchFamily="34" charset="0"/>
            </a:endParaRPr>
          </a:p>
          <a:p>
            <a:pPr lvl="1"/>
            <a:r>
              <a:rPr lang="en-US" dirty="0" smtClean="0">
                <a:latin typeface="Arial Narrow" pitchFamily="34" charset="0"/>
              </a:rPr>
              <a:t>Articulate the role of state policy to continue to build and sustain pathways to postsecondary opportunities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Population Overview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48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In 2013, there were just over 1.4 million youth ages 15 to 24 in Michigan.  </a:t>
            </a:r>
          </a:p>
          <a:p>
            <a:r>
              <a:rPr lang="en-US" dirty="0" smtClean="0">
                <a:latin typeface="Arial Narrow" pitchFamily="34" charset="0"/>
              </a:rPr>
              <a:t>Many of these youth face barriers that make long-term success difficult. </a:t>
            </a:r>
          </a:p>
          <a:p>
            <a:r>
              <a:rPr lang="en-US" dirty="0" smtClean="0">
                <a:latin typeface="Arial Narrow" pitchFamily="34" charset="0"/>
              </a:rPr>
              <a:t>Young people who do not earn a secondary credential, compared to youth who do earn a diploma, are more likely to: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Be jobless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Earn less money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Have more family and relationship struggles, and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Become incarcerated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Narrow" pitchFamily="34" charset="0"/>
              </a:rPr>
              <a:t>Opportunity Youth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Opportunity Youth – sometimes referred to as "disconnected youth" – are defined as: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People between the ages of 16 and 24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Who are neither in school nor working</a:t>
            </a:r>
          </a:p>
          <a:p>
            <a:r>
              <a:rPr lang="en-US" dirty="0" smtClean="0">
                <a:latin typeface="Arial Narrow" pitchFamily="34" charset="0"/>
              </a:rPr>
              <a:t>These young men and women represent a social and economic opportunity: many of them are eager to further their education, gain work experience, and help their communities. </a:t>
            </a:r>
          </a:p>
          <a:p>
            <a:r>
              <a:rPr lang="en-US" dirty="0" smtClean="0">
                <a:latin typeface="Arial Narrow" pitchFamily="34" charset="0"/>
              </a:rPr>
              <a:t>Failure to invest in the future of these youth means 6.7 million missed opportunities across the United States.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81200" y="228600"/>
            <a:ext cx="4572000" cy="64830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Michigan’s Opportunity Youth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4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rial Narrow" pitchFamily="34" charset="0"/>
              </a:rPr>
              <a:t>17% </a:t>
            </a:r>
            <a:r>
              <a:rPr lang="en-US" dirty="0" smtClean="0">
                <a:latin typeface="Arial Narrow" pitchFamily="34" charset="0"/>
              </a:rPr>
              <a:t>of young adults age 18-24 were not in school, not working, and had no degree beyond high school in 2012.</a:t>
            </a:r>
          </a:p>
          <a:p>
            <a:r>
              <a:rPr lang="en-US" b="1" dirty="0" smtClean="0">
                <a:latin typeface="Arial Narrow" pitchFamily="34" charset="0"/>
              </a:rPr>
              <a:t>17% </a:t>
            </a:r>
            <a:r>
              <a:rPr lang="en-US" dirty="0" smtClean="0">
                <a:latin typeface="Arial Narrow" pitchFamily="34" charset="0"/>
              </a:rPr>
              <a:t>of all youth age 16-24 in Michigan were unemployed in 2012.</a:t>
            </a:r>
          </a:p>
          <a:p>
            <a:r>
              <a:rPr lang="en-US" b="1" dirty="0" smtClean="0">
                <a:latin typeface="Arial Narrow" pitchFamily="34" charset="0"/>
              </a:rPr>
              <a:t>44,000 </a:t>
            </a:r>
            <a:r>
              <a:rPr lang="en-US" dirty="0" smtClean="0">
                <a:latin typeface="Arial Narrow" pitchFamily="34" charset="0"/>
              </a:rPr>
              <a:t>teens age 16-19 were not attending school and not working in 2013.</a:t>
            </a:r>
          </a:p>
          <a:p>
            <a:r>
              <a:rPr lang="en-US" b="1" dirty="0" smtClean="0">
                <a:latin typeface="Arial Narrow" pitchFamily="34" charset="0"/>
              </a:rPr>
              <a:t>12.5%</a:t>
            </a:r>
            <a:r>
              <a:rPr lang="en-US" dirty="0" smtClean="0">
                <a:latin typeface="Arial Narrow" pitchFamily="34" charset="0"/>
              </a:rPr>
              <a:t> of youth age 18-24 completed part of high school, but did not receive a diploma in 2013.</a:t>
            </a:r>
          </a:p>
          <a:p>
            <a:r>
              <a:rPr lang="en-US" b="1" dirty="0" smtClean="0">
                <a:latin typeface="Arial Narrow" pitchFamily="34" charset="0"/>
              </a:rPr>
              <a:t>23.5% </a:t>
            </a:r>
            <a:r>
              <a:rPr lang="en-US" dirty="0" smtClean="0">
                <a:latin typeface="Arial Narrow" pitchFamily="34" charset="0"/>
              </a:rPr>
              <a:t>of the 2011-2012 high school graduates in postsecondary education were enrolled in at least one remedial course in math, reading, science, and/or writing.</a:t>
            </a:r>
          </a:p>
          <a:p>
            <a:r>
              <a:rPr lang="en-US" b="1" dirty="0" smtClean="0">
                <a:latin typeface="Arial Narrow" pitchFamily="34" charset="0"/>
              </a:rPr>
              <a:t>52%</a:t>
            </a:r>
            <a:r>
              <a:rPr lang="en-US" dirty="0" smtClean="0">
                <a:latin typeface="Arial Narrow" pitchFamily="34" charset="0"/>
              </a:rPr>
              <a:t> of returning first time undergraduates returned for their second year for Fall of 2010 at two-year schools.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garet\AppData\Local\Microsoft\Windows\Temporary Internet Files\Content.Outlook\7OGCYXUT\Michigan Barriers 2 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4572000" cy="64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rgbClr val="2A4A75"/>
      </a:dk1>
      <a:lt1>
        <a:sysClr val="window" lastClr="FFFFFF"/>
      </a:lt1>
      <a:dk2>
        <a:srgbClr val="464646"/>
      </a:dk2>
      <a:lt2>
        <a:srgbClr val="DEF5FA"/>
      </a:lt2>
      <a:accent1>
        <a:srgbClr val="2A4A75"/>
      </a:accent1>
      <a:accent2>
        <a:srgbClr val="EB641B"/>
      </a:accent2>
      <a:accent3>
        <a:srgbClr val="DA1F28"/>
      </a:accent3>
      <a:accent4>
        <a:srgbClr val="39639D"/>
      </a:accent4>
      <a:accent5>
        <a:srgbClr val="474B78"/>
      </a:accent5>
      <a:accent6>
        <a:srgbClr val="7C9FCF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1331</Words>
  <Application>Microsoft Office PowerPoint</Application>
  <PresentationFormat>On-screen Show (4:3)</PresentationFormat>
  <Paragraphs>156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Pathways to Success for  Michigan’s Opportunity Youth</vt:lpstr>
      <vt:lpstr>Audience Q&amp;A</vt:lpstr>
      <vt:lpstr>Overview </vt:lpstr>
      <vt:lpstr>Forthcoming Report</vt:lpstr>
      <vt:lpstr>Population Overview</vt:lpstr>
      <vt:lpstr>Opportunity Youth </vt:lpstr>
      <vt:lpstr>Slide 7</vt:lpstr>
      <vt:lpstr>Michigan’s Opportunity Youth</vt:lpstr>
      <vt:lpstr>Slide 9</vt:lpstr>
      <vt:lpstr>Michigan: Potential Barriers</vt:lpstr>
      <vt:lpstr>Pathways to Long-Term Success </vt:lpstr>
      <vt:lpstr>Slide 12</vt:lpstr>
      <vt:lpstr>Common Elements of Practice Across  All Pathways </vt:lpstr>
      <vt:lpstr>Common Elements: Caring Adult Advisor</vt:lpstr>
      <vt:lpstr>Common Elements: Connections to a Wide Range of Services</vt:lpstr>
      <vt:lpstr>Common Elements: Opportunities for Youth Voice &amp; Ownership</vt:lpstr>
      <vt:lpstr>Common Elements: Bridges Across Systems</vt:lpstr>
      <vt:lpstr>Recommendation Highlights</vt:lpstr>
      <vt:lpstr>Organizational Support</vt:lpstr>
      <vt:lpstr>Moving Forward</vt:lpstr>
      <vt:lpstr>Audience Q&amp;A</vt:lpstr>
      <vt:lpstr>Contact Information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Success for  Michigan’s Opportunity Youth</dc:title>
  <dc:creator>garet</dc:creator>
  <cp:lastModifiedBy>Jennifer Lerner</cp:lastModifiedBy>
  <cp:revision>17</cp:revision>
  <dcterms:created xsi:type="dcterms:W3CDTF">2015-03-02T20:23:46Z</dcterms:created>
  <dcterms:modified xsi:type="dcterms:W3CDTF">2015-03-18T14:15:16Z</dcterms:modified>
</cp:coreProperties>
</file>