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 id="2147483936" r:id="rId3"/>
    <p:sldMasterId id="2147483973" r:id="rId4"/>
    <p:sldMasterId id="2147483983" r:id="rId5"/>
  </p:sldMasterIdLst>
  <p:notesMasterIdLst>
    <p:notesMasterId r:id="rId48"/>
  </p:notesMasterIdLst>
  <p:handoutMasterIdLst>
    <p:handoutMasterId r:id="rId49"/>
  </p:handoutMasterIdLst>
  <p:sldIdLst>
    <p:sldId id="422" r:id="rId6"/>
    <p:sldId id="423" r:id="rId7"/>
    <p:sldId id="424" r:id="rId8"/>
    <p:sldId id="256" r:id="rId9"/>
    <p:sldId id="347" r:id="rId10"/>
    <p:sldId id="351" r:id="rId11"/>
    <p:sldId id="346" r:id="rId12"/>
    <p:sldId id="394" r:id="rId13"/>
    <p:sldId id="337" r:id="rId14"/>
    <p:sldId id="390" r:id="rId15"/>
    <p:sldId id="350" r:id="rId16"/>
    <p:sldId id="391" r:id="rId17"/>
    <p:sldId id="393" r:id="rId18"/>
    <p:sldId id="388" r:id="rId19"/>
    <p:sldId id="387" r:id="rId20"/>
    <p:sldId id="341" r:id="rId21"/>
    <p:sldId id="414"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25" r:id="rId40"/>
    <p:sldId id="420" r:id="rId41"/>
    <p:sldId id="417" r:id="rId42"/>
    <p:sldId id="418" r:id="rId43"/>
    <p:sldId id="419" r:id="rId44"/>
    <p:sldId id="427" r:id="rId45"/>
    <p:sldId id="428" r:id="rId46"/>
    <p:sldId id="426" r:id="rId47"/>
  </p:sldIdLst>
  <p:sldSz cx="9144000" cy="6858000" type="screen4x3"/>
  <p:notesSz cx="7010400" cy="426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7276" autoAdjust="0"/>
  </p:normalViewPr>
  <p:slideViewPr>
    <p:cSldViewPr>
      <p:cViewPr>
        <p:scale>
          <a:sx n="70" d="100"/>
          <a:sy n="70" d="100"/>
        </p:scale>
        <p:origin x="-2232" y="-300"/>
      </p:cViewPr>
      <p:guideLst>
        <p:guide orient="horz" pos="2160"/>
        <p:guide pos="2880"/>
      </p:guideLst>
    </p:cSldViewPr>
  </p:slideViewPr>
  <p:notesTextViewPr>
    <p:cViewPr>
      <p:scale>
        <a:sx n="1" d="1"/>
        <a:sy n="1" d="1"/>
      </p:scale>
      <p:origin x="0" y="0"/>
    </p:cViewPr>
  </p:notesTextViewPr>
  <p:sorterViewPr>
    <p:cViewPr>
      <p:scale>
        <a:sx n="100" d="100"/>
        <a:sy n="100" d="100"/>
      </p:scale>
      <p:origin x="0" y="2730"/>
    </p:cViewPr>
  </p:sorterViewPr>
  <p:notesViewPr>
    <p:cSldViewPr>
      <p:cViewPr varScale="1">
        <p:scale>
          <a:sx n="84" d="100"/>
          <a:sy n="84" d="100"/>
        </p:scale>
        <p:origin x="-3132" y="-78"/>
      </p:cViewPr>
      <p:guideLst>
        <p:guide orient="horz" pos="1344"/>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3"/>
  <c:clrMapOvr bg1="lt1" tx1="dk1" bg2="lt2" tx2="dk2" accent1="accent1" accent2="accent2" accent3="accent3" accent4="accent4" accent5="accent5" accent6="accent6" hlink="hlink" folHlink="folHlink"/>
  <c:chart>
    <c:title>
      <c:tx>
        <c:rich>
          <a:bodyPr/>
          <a:lstStyle/>
          <a:p>
            <a:pPr>
              <a:defRPr sz="1800"/>
            </a:pPr>
            <a:r>
              <a:rPr lang="en-US" sz="2400" dirty="0" smtClean="0">
                <a:solidFill>
                  <a:schemeClr val="tx2"/>
                </a:solidFill>
                <a:latin typeface="Calibri" panose="020F0502020204030204" pitchFamily="34" charset="0"/>
              </a:rPr>
              <a:t>ASAP Total </a:t>
            </a:r>
            <a:r>
              <a:rPr lang="en-US" sz="2400" dirty="0">
                <a:solidFill>
                  <a:schemeClr val="tx2"/>
                </a:solidFill>
                <a:latin typeface="Calibri" panose="020F0502020204030204" pitchFamily="34" charset="0"/>
              </a:rPr>
              <a:t>Enrollment by</a:t>
            </a:r>
            <a:r>
              <a:rPr lang="en-US" sz="2400" baseline="0" dirty="0">
                <a:solidFill>
                  <a:schemeClr val="tx2"/>
                </a:solidFill>
                <a:latin typeface="Calibri" panose="020F0502020204030204" pitchFamily="34" charset="0"/>
              </a:rPr>
              <a:t> Semester</a:t>
            </a:r>
          </a:p>
          <a:p>
            <a:pPr>
              <a:defRPr sz="1800"/>
            </a:pPr>
            <a:r>
              <a:rPr lang="en-US" sz="2400" baseline="0" dirty="0">
                <a:solidFill>
                  <a:schemeClr val="tx2"/>
                </a:solidFill>
                <a:latin typeface="Calibri" panose="020F0502020204030204" pitchFamily="34" charset="0"/>
              </a:rPr>
              <a:t>Fall 2007 to Fall 2014</a:t>
            </a:r>
            <a:endParaRPr lang="en-US" sz="2400" dirty="0">
              <a:solidFill>
                <a:schemeClr val="tx2"/>
              </a:solidFill>
              <a:latin typeface="Calibri" panose="020F0502020204030204" pitchFamily="34" charset="0"/>
            </a:endParaRPr>
          </a:p>
        </c:rich>
      </c:tx>
      <c:layout>
        <c:manualLayout>
          <c:xMode val="edge"/>
          <c:yMode val="edge"/>
          <c:x val="0.28324694584873"/>
          <c:y val="0"/>
        </c:manualLayout>
      </c:layout>
    </c:title>
    <c:plotArea>
      <c:layout>
        <c:manualLayout>
          <c:layoutTarget val="inner"/>
          <c:xMode val="edge"/>
          <c:yMode val="edge"/>
          <c:x val="6.571413744978033E-2"/>
          <c:y val="0.10941021648060015"/>
          <c:w val="0.89795231891539107"/>
          <c:h val="0.8122485176818085"/>
        </c:manualLayout>
      </c:layout>
      <c:lineChart>
        <c:grouping val="standard"/>
        <c:ser>
          <c:idx val="0"/>
          <c:order val="0"/>
          <c:marker>
            <c:symbol val="circle"/>
            <c:size val="5"/>
          </c:marker>
          <c:dLbls>
            <c:dLbl>
              <c:idx val="2"/>
              <c:layout>
                <c:manualLayout>
                  <c:x val="-3.9108540152564202E-2"/>
                  <c:y val="-2.2260873379685509E-2"/>
                </c:manualLayout>
              </c:layout>
              <c:dLblPos val="r"/>
              <c:showVal val="1"/>
            </c:dLbl>
            <c:dLbl>
              <c:idx val="3"/>
              <c:layout>
                <c:manualLayout>
                  <c:x val="-4.2316375385438927E-2"/>
                  <c:y val="-2.8852820973979919E-2"/>
                </c:manualLayout>
              </c:layout>
              <c:dLblPos val="r"/>
              <c:showVal val="1"/>
            </c:dLbl>
            <c:dLbl>
              <c:idx val="4"/>
              <c:layout>
                <c:manualLayout>
                  <c:x val="-6.3136660466869304E-2"/>
                  <c:y val="-2.2536061822355812E-2"/>
                </c:manualLayout>
              </c:layout>
              <c:dLblPos val="r"/>
              <c:showVal val="1"/>
            </c:dLbl>
            <c:dLbl>
              <c:idx val="5"/>
              <c:layout>
                <c:manualLayout>
                  <c:x val="-6.7873305639084405E-2"/>
                  <c:y val="-2.4027518844267001E-2"/>
                </c:manualLayout>
              </c:layout>
              <c:dLblPos val="r"/>
              <c:showVal val="1"/>
            </c:dLbl>
            <c:dLbl>
              <c:idx val="6"/>
              <c:layout>
                <c:manualLayout>
                  <c:x val="-7.1730835934790238E-2"/>
                  <c:y val="-2.9971413740413417E-2"/>
                </c:manualLayout>
              </c:layout>
              <c:dLblPos val="r"/>
              <c:showVal val="1"/>
            </c:dLbl>
            <c:dLbl>
              <c:idx val="8"/>
              <c:layout>
                <c:manualLayout>
                  <c:x val="-2.8254276970467111E-2"/>
                  <c:y val="-4.7050083651824226E-2"/>
                </c:manualLayout>
              </c:layout>
              <c:dLblPos val="r"/>
              <c:showVal val="1"/>
            </c:dLbl>
            <c:dLbl>
              <c:idx val="9"/>
              <c:layout>
                <c:manualLayout>
                  <c:x val="-3.961993074781861E-2"/>
                  <c:y val="-4.7050083651824337E-2"/>
                </c:manualLayout>
              </c:layout>
              <c:dLblPos val="r"/>
              <c:showVal val="1"/>
            </c:dLbl>
            <c:dLbl>
              <c:idx val="11"/>
              <c:layout>
                <c:manualLayout>
                  <c:x val="-4.1040637469987602E-2"/>
                  <c:y val="-5.2248264288601409E-2"/>
                </c:manualLayout>
              </c:layout>
              <c:dLblPos val="r"/>
              <c:showVal val="1"/>
            </c:dLbl>
            <c:dLbl>
              <c:idx val="13"/>
              <c:layout>
                <c:manualLayout>
                  <c:x val="-4.1040637469987602E-2"/>
                  <c:y val="-6.7842806198932709E-2"/>
                </c:manualLayout>
              </c:layout>
              <c:dLblPos val="r"/>
              <c:showVal val="1"/>
            </c:dLbl>
            <c:txPr>
              <a:bodyPr/>
              <a:lstStyle/>
              <a:p>
                <a:pPr>
                  <a:defRPr sz="1800"/>
                </a:pPr>
                <a:endParaRPr lang="en-US"/>
              </a:p>
            </c:txPr>
            <c:dLblPos val="t"/>
            <c:showVal val="1"/>
          </c:dLbls>
          <c:cat>
            <c:strRef>
              <c:f>'Total Enrollment'!$B$4:$I$4</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'Total Enrollment'!$B$14:$I$14</c:f>
              <c:numCache>
                <c:formatCode>#,##0\ ;\(#,##0\);\~\~\ </c:formatCode>
                <c:ptCount val="8"/>
                <c:pt idx="0">
                  <c:v>1132</c:v>
                </c:pt>
                <c:pt idx="1">
                  <c:v>909</c:v>
                </c:pt>
                <c:pt idx="2">
                  <c:v>795</c:v>
                </c:pt>
                <c:pt idx="3">
                  <c:v>1250</c:v>
                </c:pt>
                <c:pt idx="4">
                  <c:v>1286</c:v>
                </c:pt>
                <c:pt idx="5">
                  <c:v>2204</c:v>
                </c:pt>
                <c:pt idx="6">
                  <c:v>3205</c:v>
                </c:pt>
                <c:pt idx="7">
                  <c:v>4238</c:v>
                </c:pt>
              </c:numCache>
            </c:numRef>
          </c:val>
        </c:ser>
        <c:marker val="1"/>
        <c:axId val="102125952"/>
        <c:axId val="102127872"/>
      </c:lineChart>
      <c:catAx>
        <c:axId val="102125952"/>
        <c:scaling>
          <c:orientation val="minMax"/>
        </c:scaling>
        <c:axPos val="b"/>
        <c:majorTickMark val="none"/>
        <c:tickLblPos val="nextTo"/>
        <c:txPr>
          <a:bodyPr/>
          <a:lstStyle/>
          <a:p>
            <a:pPr>
              <a:defRPr sz="1800"/>
            </a:pPr>
            <a:endParaRPr lang="en-US"/>
          </a:p>
        </c:txPr>
        <c:crossAx val="102127872"/>
        <c:crosses val="autoZero"/>
        <c:auto val="1"/>
        <c:lblAlgn val="ctr"/>
        <c:lblOffset val="100"/>
      </c:catAx>
      <c:valAx>
        <c:axId val="102127872"/>
        <c:scaling>
          <c:orientation val="minMax"/>
        </c:scaling>
        <c:axPos val="l"/>
        <c:majorGridlines>
          <c:spPr>
            <a:ln w="3175"/>
          </c:spPr>
        </c:majorGridlines>
        <c:numFmt formatCode="#,##0" sourceLinked="0"/>
        <c:majorTickMark val="none"/>
        <c:tickLblPos val="nextTo"/>
        <c:txPr>
          <a:bodyPr/>
          <a:lstStyle/>
          <a:p>
            <a:pPr>
              <a:defRPr sz="1400"/>
            </a:pPr>
            <a:endParaRPr lang="en-US"/>
          </a:p>
        </c:txPr>
        <c:crossAx val="102125952"/>
        <c:crosses val="autoZero"/>
        <c:crossBetween val="between"/>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dirty="0">
                <a:solidFill>
                  <a:schemeClr val="tx2"/>
                </a:solidFill>
                <a:latin typeface="Calibri" panose="020F0502020204030204" pitchFamily="34" charset="0"/>
              </a:rPr>
              <a:t> Average Graduation Rates of ASAP and </a:t>
            </a:r>
            <a:r>
              <a:rPr lang="en-US" sz="1800" dirty="0" smtClean="0">
                <a:solidFill>
                  <a:schemeClr val="tx2"/>
                </a:solidFill>
                <a:latin typeface="Calibri" panose="020F0502020204030204" pitchFamily="34" charset="0"/>
              </a:rPr>
              <a:t>CUNY-Constructed</a:t>
            </a:r>
            <a:r>
              <a:rPr lang="en-US" sz="1800" baseline="0" dirty="0" smtClean="0">
                <a:solidFill>
                  <a:schemeClr val="tx2"/>
                </a:solidFill>
                <a:latin typeface="Calibri" panose="020F0502020204030204" pitchFamily="34" charset="0"/>
              </a:rPr>
              <a:t> </a:t>
            </a:r>
            <a:r>
              <a:rPr lang="en-US" sz="1800" dirty="0" smtClean="0">
                <a:solidFill>
                  <a:schemeClr val="tx2"/>
                </a:solidFill>
                <a:latin typeface="Calibri" panose="020F0502020204030204" pitchFamily="34" charset="0"/>
              </a:rPr>
              <a:t>Comparison </a:t>
            </a:r>
            <a:r>
              <a:rPr lang="en-US" sz="1800" dirty="0">
                <a:solidFill>
                  <a:schemeClr val="tx2"/>
                </a:solidFill>
                <a:latin typeface="Calibri" panose="020F0502020204030204" pitchFamily="34" charset="0"/>
              </a:rPr>
              <a:t>Group Students: </a:t>
            </a:r>
          </a:p>
          <a:p>
            <a:pPr>
              <a:defRPr/>
            </a:pPr>
            <a:r>
              <a:rPr lang="en-US" sz="1800" dirty="0">
                <a:solidFill>
                  <a:schemeClr val="tx2"/>
                </a:solidFill>
                <a:latin typeface="Calibri" panose="020F0502020204030204" pitchFamily="34" charset="0"/>
              </a:rPr>
              <a:t>Fall 2007-Fall 2012 </a:t>
            </a:r>
            <a:r>
              <a:rPr lang="en-US" sz="1800" dirty="0" smtClean="0">
                <a:solidFill>
                  <a:schemeClr val="tx2"/>
                </a:solidFill>
                <a:latin typeface="Calibri" panose="020F0502020204030204" pitchFamily="34" charset="0"/>
              </a:rPr>
              <a:t>Cohorts</a:t>
            </a:r>
            <a:endParaRPr lang="en-US" sz="1800" dirty="0">
              <a:solidFill>
                <a:schemeClr val="tx2"/>
              </a:solidFill>
              <a:latin typeface="Calibri" panose="020F0502020204030204" pitchFamily="34" charset="0"/>
            </a:endParaRPr>
          </a:p>
        </c:rich>
      </c:tx>
      <c:layout>
        <c:manualLayout>
          <c:xMode val="edge"/>
          <c:yMode val="edge"/>
          <c:x val="0.14051695100612438"/>
          <c:y val="1.2498009378041228E-2"/>
        </c:manualLayout>
      </c:layout>
      <c:overlay val="1"/>
    </c:title>
    <c:view3D>
      <c:rAngAx val="1"/>
    </c:view3D>
    <c:plotArea>
      <c:layout>
        <c:manualLayout>
          <c:layoutTarget val="inner"/>
          <c:xMode val="edge"/>
          <c:yMode val="edge"/>
          <c:x val="5.3060367454068287E-2"/>
          <c:y val="9.4575081291702542E-2"/>
          <c:w val="0.93520457485381603"/>
          <c:h val="0.74041469816272898"/>
        </c:manualLayout>
      </c:layout>
      <c:bar3DChart>
        <c:barDir val="col"/>
        <c:grouping val="clustered"/>
        <c:ser>
          <c:idx val="0"/>
          <c:order val="0"/>
          <c:tx>
            <c:strRef>
              <c:f>Chart_Data!$A$3</c:f>
              <c:strCache>
                <c:ptCount val="1"/>
                <c:pt idx="0">
                  <c:v>ASAP</c:v>
                </c:pt>
              </c:strCache>
            </c:strRef>
          </c:tx>
          <c:spPr>
            <a:solidFill>
              <a:schemeClr val="tx2">
                <a:lumMod val="60000"/>
                <a:lumOff val="40000"/>
              </a:schemeClr>
            </a:solidFill>
          </c:spPr>
          <c:dLbls>
            <c:dLbl>
              <c:idx val="0"/>
              <c:layout>
                <c:manualLayout>
                  <c:x val="3.3080649009782866E-2"/>
                  <c:y val="-4.7854305347493374E-2"/>
                </c:manualLayout>
              </c:layout>
              <c:showVal val="1"/>
            </c:dLbl>
            <c:dLbl>
              <c:idx val="1"/>
              <c:layout>
                <c:manualLayout>
                  <c:x val="3.4646504414220972E-2"/>
                  <c:y val="-3.9531817460972812E-2"/>
                </c:manualLayout>
              </c:layout>
              <c:showVal val="1"/>
            </c:dLbl>
            <c:dLbl>
              <c:idx val="2"/>
              <c:layout>
                <c:manualLayout>
                  <c:x val="7.3232327309522742E-3"/>
                  <c:y val="0"/>
                </c:manualLayout>
              </c:layout>
              <c:showVal val="1"/>
            </c:dLbl>
            <c:dLbl>
              <c:idx val="4"/>
              <c:layout>
                <c:manualLayout>
                  <c:x val="7.3232327309522742E-3"/>
                  <c:y val="0"/>
                </c:manualLayout>
              </c:layout>
              <c:showVal val="1"/>
            </c:dLbl>
            <c:dLbl>
              <c:idx val="5"/>
              <c:layout>
                <c:manualLayout>
                  <c:x val="5.8585861847618732E-3"/>
                  <c:y val="0"/>
                </c:manualLayout>
              </c:layout>
              <c:showVal val="1"/>
            </c:dLbl>
            <c:dLbl>
              <c:idx val="6"/>
              <c:layout>
                <c:manualLayout>
                  <c:x val="7.3232327309522742E-3"/>
                  <c:y val="0"/>
                </c:manualLayout>
              </c:layout>
              <c:showVal val="1"/>
            </c:dLbl>
            <c:dLbl>
              <c:idx val="8"/>
              <c:layout>
                <c:manualLayout>
                  <c:x val="5.8585861847618255E-3"/>
                  <c:y val="-1.8518518518518712E-3"/>
                </c:manualLayout>
              </c:layout>
              <c:showVal val="1"/>
            </c:dLbl>
            <c:dLbl>
              <c:idx val="9"/>
              <c:layout>
                <c:manualLayout>
                  <c:x val="7.3232327309522742E-3"/>
                  <c:y val="-1.8518518518518513E-3"/>
                </c:manualLayout>
              </c:layout>
              <c:showVal val="1"/>
            </c:dLbl>
            <c:dLbl>
              <c:idx val="10"/>
              <c:layout>
                <c:manualLayout>
                  <c:x val="8.787879277142736E-3"/>
                  <c:y val="-3.703703703703713E-3"/>
                </c:manualLayout>
              </c:layout>
              <c:showVal val="1"/>
            </c:dLbl>
            <c:txPr>
              <a:bodyPr/>
              <a:lstStyle/>
              <a:p>
                <a:pPr>
                  <a:defRPr sz="1800" b="1"/>
                </a:pPr>
                <a:endParaRPr lang="en-US"/>
              </a:p>
            </c:txPr>
            <c:showVal val="1"/>
          </c:dLbls>
          <c:cat>
            <c:multiLvlStrRef>
              <c:f>Chart_Data!$B$1:$H$2</c:f>
              <c:multiLvlStrCache>
                <c:ptCount val="2"/>
                <c:lvl>
                  <c:pt idx="0">
                    <c:v>All</c:v>
                  </c:pt>
                  <c:pt idx="1">
                    <c:v>All</c:v>
                  </c:pt>
                </c:lvl>
                <c:lvl>
                  <c:pt idx="0">
                    <c:v>2-Year Graduates
(ASAP N=4,547; Comp N=19,087)</c:v>
                  </c:pt>
                  <c:pt idx="1">
                    <c:v>3-Year Graduates
(ASAP N=2,985; Comp N=15,042)</c:v>
                  </c:pt>
                </c:lvl>
              </c:multiLvlStrCache>
            </c:multiLvlStrRef>
          </c:cat>
          <c:val>
            <c:numRef>
              <c:f>Chart_Data!$B$3:$H$3</c:f>
              <c:numCache>
                <c:formatCode>0.0%</c:formatCode>
                <c:ptCount val="2"/>
                <c:pt idx="0">
                  <c:v>0.26112480078514932</c:v>
                </c:pt>
                <c:pt idx="1">
                  <c:v>0.51873774000254969</c:v>
                </c:pt>
              </c:numCache>
            </c:numRef>
          </c:val>
        </c:ser>
        <c:ser>
          <c:idx val="1"/>
          <c:order val="1"/>
          <c:tx>
            <c:strRef>
              <c:f>Chart_Data!$A$4</c:f>
              <c:strCache>
                <c:ptCount val="1"/>
                <c:pt idx="0">
                  <c:v>Comparison Group</c:v>
                </c:pt>
              </c:strCache>
            </c:strRef>
          </c:tx>
          <c:spPr>
            <a:solidFill>
              <a:schemeClr val="accent6">
                <a:lumMod val="75000"/>
              </a:schemeClr>
            </a:solidFill>
          </c:spPr>
          <c:dLbls>
            <c:dLbl>
              <c:idx val="0"/>
              <c:layout>
                <c:manualLayout>
                  <c:x val="3.1425316153662612E-2"/>
                  <c:y val="-3.9531817460972812E-2"/>
                </c:manualLayout>
              </c:layout>
              <c:showVal val="1"/>
            </c:dLbl>
            <c:dLbl>
              <c:idx val="1"/>
              <c:layout>
                <c:manualLayout>
                  <c:x val="4.0566690527320509E-2"/>
                  <c:y val="-4.7730287171704092E-2"/>
                </c:manualLayout>
              </c:layout>
              <c:showVal val="1"/>
            </c:dLbl>
            <c:dLbl>
              <c:idx val="2"/>
              <c:layout>
                <c:manualLayout>
                  <c:x val="1.3195312116178998E-2"/>
                  <c:y val="0"/>
                </c:manualLayout>
              </c:layout>
              <c:showVal val="1"/>
            </c:dLbl>
            <c:dLbl>
              <c:idx val="4"/>
              <c:layout>
                <c:manualLayout>
                  <c:x val="1.46599586623695E-2"/>
                  <c:y val="0"/>
                </c:manualLayout>
              </c:layout>
              <c:showVal val="1"/>
            </c:dLbl>
            <c:dLbl>
              <c:idx val="5"/>
              <c:layout>
                <c:manualLayout>
                  <c:x val="2.0519582785628602E-2"/>
                  <c:y val="0"/>
                </c:manualLayout>
              </c:layout>
              <c:showVal val="1"/>
            </c:dLbl>
            <c:dLbl>
              <c:idx val="6"/>
              <c:layout>
                <c:manualLayout>
                  <c:x val="1.905493623943811E-2"/>
                  <c:y val="-1.5183727034120108E-3"/>
                </c:manualLayout>
              </c:layout>
              <c:showVal val="1"/>
            </c:dLbl>
            <c:dLbl>
              <c:idx val="8"/>
              <c:layout>
                <c:manualLayout>
                  <c:x val="1.612343278386711E-2"/>
                  <c:y val="0"/>
                </c:manualLayout>
              </c:layout>
              <c:showVal val="1"/>
            </c:dLbl>
            <c:dLbl>
              <c:idx val="9"/>
              <c:layout>
                <c:manualLayout>
                  <c:x val="1.612343278386711E-2"/>
                  <c:y val="0"/>
                </c:manualLayout>
              </c:layout>
              <c:showVal val="1"/>
            </c:dLbl>
            <c:dLbl>
              <c:idx val="10"/>
              <c:layout>
                <c:manualLayout>
                  <c:x val="2.1986499250727785E-2"/>
                  <c:y val="0"/>
                </c:manualLayout>
              </c:layout>
              <c:showVal val="1"/>
            </c:dLbl>
            <c:txPr>
              <a:bodyPr/>
              <a:lstStyle/>
              <a:p>
                <a:pPr>
                  <a:defRPr sz="1800" b="1"/>
                </a:pPr>
                <a:endParaRPr lang="en-US"/>
              </a:p>
            </c:txPr>
            <c:showVal val="1"/>
          </c:dLbls>
          <c:cat>
            <c:multiLvlStrRef>
              <c:f>Chart_Data!$B$1:$H$2</c:f>
              <c:multiLvlStrCache>
                <c:ptCount val="2"/>
                <c:lvl>
                  <c:pt idx="0">
                    <c:v>All</c:v>
                  </c:pt>
                  <c:pt idx="1">
                    <c:v>All</c:v>
                  </c:pt>
                </c:lvl>
                <c:lvl>
                  <c:pt idx="0">
                    <c:v>2-Year Graduates
(ASAP N=4,547; Comp N=19,087)</c:v>
                  </c:pt>
                  <c:pt idx="1">
                    <c:v>3-Year Graduates
(ASAP N=2,985; Comp N=15,042)</c:v>
                  </c:pt>
                </c:lvl>
              </c:multiLvlStrCache>
            </c:multiLvlStrRef>
          </c:cat>
          <c:val>
            <c:numRef>
              <c:f>Chart_Data!$B$4:$H$4</c:f>
              <c:numCache>
                <c:formatCode>0.0%</c:formatCode>
                <c:ptCount val="2"/>
                <c:pt idx="0">
                  <c:v>8.9966738771705024E-2</c:v>
                </c:pt>
                <c:pt idx="1">
                  <c:v>0.22242028244323817</c:v>
                </c:pt>
              </c:numCache>
            </c:numRef>
          </c:val>
        </c:ser>
        <c:shape val="box"/>
        <c:axId val="102153216"/>
        <c:axId val="104433920"/>
        <c:axId val="0"/>
      </c:bar3DChart>
      <c:catAx>
        <c:axId val="102153216"/>
        <c:scaling>
          <c:orientation val="minMax"/>
        </c:scaling>
        <c:axPos val="b"/>
        <c:tickLblPos val="nextTo"/>
        <c:txPr>
          <a:bodyPr/>
          <a:lstStyle/>
          <a:p>
            <a:pPr>
              <a:defRPr sz="1600"/>
            </a:pPr>
            <a:endParaRPr lang="en-US"/>
          </a:p>
        </c:txPr>
        <c:crossAx val="104433920"/>
        <c:crosses val="autoZero"/>
        <c:auto val="1"/>
        <c:lblAlgn val="ctr"/>
        <c:lblOffset val="100"/>
      </c:catAx>
      <c:valAx>
        <c:axId val="104433920"/>
        <c:scaling>
          <c:orientation val="minMax"/>
        </c:scaling>
        <c:axPos val="l"/>
        <c:majorGridlines>
          <c:spPr>
            <a:ln>
              <a:noFill/>
            </a:ln>
          </c:spPr>
        </c:majorGridlines>
        <c:numFmt formatCode="0%" sourceLinked="0"/>
        <c:tickLblPos val="nextTo"/>
        <c:spPr>
          <a:noFill/>
        </c:spPr>
        <c:crossAx val="102153216"/>
        <c:crosses val="autoZero"/>
        <c:crossBetween val="between"/>
      </c:valAx>
    </c:plotArea>
    <c:legend>
      <c:legendPos val="t"/>
      <c:layout>
        <c:manualLayout>
          <c:xMode val="edge"/>
          <c:yMode val="edge"/>
          <c:x val="9.4210570269625427E-2"/>
          <c:y val="0.14944943793717655"/>
          <c:w val="0.38013278453829635"/>
          <c:h val="0.11008177663491014"/>
        </c:manualLayout>
      </c:layout>
      <c:txPr>
        <a:bodyPr/>
        <a:lstStyle/>
        <a:p>
          <a:pPr>
            <a:defRPr sz="1800"/>
          </a:pPr>
          <a:endParaRPr lang="en-US"/>
        </a:p>
      </c:txPr>
    </c:legend>
    <c:plotVisOnly val="1"/>
    <c:dispBlanksAs val="gap"/>
  </c:chart>
  <c:spPr>
    <a:noFill/>
    <a:ln>
      <a:noFill/>
    </a:ln>
  </c:spPr>
  <c:txPr>
    <a:bodyPr/>
    <a:lstStyle/>
    <a:p>
      <a:pPr>
        <a:defRPr sz="1000">
          <a:latin typeface="Arial Narrow" pitchFamily="34" charset="0"/>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D6C62-1705-4EBD-B5AF-7A66F7CF76D7}" type="doc">
      <dgm:prSet loTypeId="urn:microsoft.com/office/officeart/2005/8/layout/radial3" loCatId="relationship" qsTypeId="urn:microsoft.com/office/officeart/2005/8/quickstyle/simple1" qsCatId="simple" csTypeId="urn:microsoft.com/office/officeart/2005/8/colors/colorful1#1" csCatId="colorful" phldr="1"/>
      <dgm:spPr/>
      <dgm:t>
        <a:bodyPr/>
        <a:lstStyle/>
        <a:p>
          <a:endParaRPr lang="en-US"/>
        </a:p>
      </dgm:t>
    </dgm:pt>
    <dgm:pt modelId="{84819755-BD5E-4E9F-8E3E-1966EBFCC731}">
      <dgm:prSet phldrT="[Text]" custT="1"/>
      <dgm:spPr/>
      <dgm:t>
        <a:bodyPr/>
        <a:lstStyle/>
        <a:p>
          <a:r>
            <a:rPr lang="en-US" sz="2000" dirty="0" smtClean="0"/>
            <a:t>CUNY Academic Affairs </a:t>
          </a:r>
          <a:endParaRPr lang="en-US" sz="2000" dirty="0"/>
        </a:p>
      </dgm:t>
    </dgm:pt>
    <dgm:pt modelId="{50A1740F-E805-4E6D-A481-8D6221014C9F}" type="parTrans" cxnId="{3738280C-58DB-4574-B8BD-7563DCED207B}">
      <dgm:prSet/>
      <dgm:spPr/>
      <dgm:t>
        <a:bodyPr/>
        <a:lstStyle/>
        <a:p>
          <a:endParaRPr lang="en-US"/>
        </a:p>
      </dgm:t>
    </dgm:pt>
    <dgm:pt modelId="{5879E828-A012-4582-838D-FC94B661C60F}" type="sibTrans" cxnId="{3738280C-58DB-4574-B8BD-7563DCED207B}">
      <dgm:prSet/>
      <dgm:spPr/>
      <dgm:t>
        <a:bodyPr/>
        <a:lstStyle/>
        <a:p>
          <a:endParaRPr lang="en-US"/>
        </a:p>
      </dgm:t>
    </dgm:pt>
    <dgm:pt modelId="{80341251-79C1-4AF0-B53D-CDFDB074B4B7}">
      <dgm:prSet phldrT="[Text]" custT="1"/>
      <dgm:spPr>
        <a:solidFill>
          <a:schemeClr val="tx2">
            <a:lumMod val="40000"/>
            <a:lumOff val="60000"/>
            <a:alpha val="50000"/>
          </a:schemeClr>
        </a:solidFill>
      </dgm:spPr>
      <dgm:t>
        <a:bodyPr/>
        <a:lstStyle/>
        <a:p>
          <a:pPr>
            <a:lnSpc>
              <a:spcPct val="70000"/>
            </a:lnSpc>
          </a:pPr>
          <a:r>
            <a:rPr lang="en-US" sz="1200" b="1" dirty="0" smtClean="0"/>
            <a:t>Bronx </a:t>
          </a:r>
        </a:p>
        <a:p>
          <a:pPr>
            <a:lnSpc>
              <a:spcPct val="70000"/>
            </a:lnSpc>
          </a:pPr>
          <a:r>
            <a:rPr lang="en-US" sz="1200" b="1" dirty="0" smtClean="0"/>
            <a:t>ASAP</a:t>
          </a:r>
          <a:endParaRPr lang="en-US" sz="1200" b="1" dirty="0"/>
        </a:p>
      </dgm:t>
    </dgm:pt>
    <dgm:pt modelId="{04CC2041-4A50-41CA-92D3-5B51DB591BEC}" type="parTrans" cxnId="{6CB10909-2373-4F9A-BACD-33DE4109EDE1}">
      <dgm:prSet/>
      <dgm:spPr/>
      <dgm:t>
        <a:bodyPr/>
        <a:lstStyle/>
        <a:p>
          <a:endParaRPr lang="en-US"/>
        </a:p>
      </dgm:t>
    </dgm:pt>
    <dgm:pt modelId="{21FA4877-BD0F-4A34-8E27-B310C6A6AAA7}" type="sibTrans" cxnId="{6CB10909-2373-4F9A-BACD-33DE4109EDE1}">
      <dgm:prSet/>
      <dgm:spPr/>
      <dgm:t>
        <a:bodyPr/>
        <a:lstStyle/>
        <a:p>
          <a:endParaRPr lang="en-US"/>
        </a:p>
      </dgm:t>
    </dgm:pt>
    <dgm:pt modelId="{F8003AEF-6A49-479B-94EE-22CB55415CE1}">
      <dgm:prSet phldrT="[Text]" custT="1"/>
      <dgm:spPr/>
      <dgm:t>
        <a:bodyPr/>
        <a:lstStyle/>
        <a:p>
          <a:pPr>
            <a:lnSpc>
              <a:spcPct val="70000"/>
            </a:lnSpc>
          </a:pPr>
          <a:r>
            <a:rPr lang="en-US" sz="1200" b="1" dirty="0" smtClean="0"/>
            <a:t>BMCC</a:t>
          </a:r>
        </a:p>
        <a:p>
          <a:pPr>
            <a:lnSpc>
              <a:spcPct val="70000"/>
            </a:lnSpc>
          </a:pPr>
          <a:r>
            <a:rPr lang="en-US" sz="1200" b="1" dirty="0" smtClean="0"/>
            <a:t>ASAP</a:t>
          </a:r>
          <a:endParaRPr lang="en-US" sz="1200" b="1" dirty="0"/>
        </a:p>
      </dgm:t>
    </dgm:pt>
    <dgm:pt modelId="{75B9D23A-04B4-4413-8B0E-5763AADB36AC}" type="parTrans" cxnId="{AB595D81-DDB7-4947-87AC-F24EEF49C4A9}">
      <dgm:prSet/>
      <dgm:spPr/>
      <dgm:t>
        <a:bodyPr/>
        <a:lstStyle/>
        <a:p>
          <a:endParaRPr lang="en-US"/>
        </a:p>
      </dgm:t>
    </dgm:pt>
    <dgm:pt modelId="{159F0A88-3C2D-4EB2-8250-7C576BEEF3ED}" type="sibTrans" cxnId="{AB595D81-DDB7-4947-87AC-F24EEF49C4A9}">
      <dgm:prSet/>
      <dgm:spPr/>
      <dgm:t>
        <a:bodyPr/>
        <a:lstStyle/>
        <a:p>
          <a:endParaRPr lang="en-US"/>
        </a:p>
      </dgm:t>
    </dgm:pt>
    <dgm:pt modelId="{193E700F-1C9E-42A9-8C77-4A2F5862D27F}">
      <dgm:prSet phldrT="[Text]" custT="1"/>
      <dgm:spPr/>
      <dgm:t>
        <a:bodyPr/>
        <a:lstStyle/>
        <a:p>
          <a:pPr>
            <a:lnSpc>
              <a:spcPct val="70000"/>
            </a:lnSpc>
          </a:pPr>
          <a:r>
            <a:rPr lang="en-US" sz="1200" b="1" dirty="0" smtClean="0"/>
            <a:t> Hostos </a:t>
          </a:r>
        </a:p>
        <a:p>
          <a:pPr>
            <a:lnSpc>
              <a:spcPct val="70000"/>
            </a:lnSpc>
          </a:pPr>
          <a:r>
            <a:rPr lang="en-US" sz="1200" b="1" dirty="0" smtClean="0"/>
            <a:t>ASAP</a:t>
          </a:r>
          <a:endParaRPr lang="en-US" sz="1200" b="1" dirty="0"/>
        </a:p>
      </dgm:t>
    </dgm:pt>
    <dgm:pt modelId="{B8779B9B-0EC7-44A5-973B-A82856CB1DD5}" type="parTrans" cxnId="{E4391499-C2C7-4BCF-8F83-EBA0402BA1A4}">
      <dgm:prSet/>
      <dgm:spPr/>
      <dgm:t>
        <a:bodyPr/>
        <a:lstStyle/>
        <a:p>
          <a:endParaRPr lang="en-US"/>
        </a:p>
      </dgm:t>
    </dgm:pt>
    <dgm:pt modelId="{6E46DF57-7AEE-454B-A9AE-3D19099EBCC1}" type="sibTrans" cxnId="{E4391499-C2C7-4BCF-8F83-EBA0402BA1A4}">
      <dgm:prSet/>
      <dgm:spPr/>
      <dgm:t>
        <a:bodyPr/>
        <a:lstStyle/>
        <a:p>
          <a:endParaRPr lang="en-US"/>
        </a:p>
      </dgm:t>
    </dgm:pt>
    <dgm:pt modelId="{F28EEDB6-D715-459A-8467-B65D511AEA49}">
      <dgm:prSet phldrT="[Text]" custT="1"/>
      <dgm:spPr/>
      <dgm:t>
        <a:bodyPr/>
        <a:lstStyle/>
        <a:p>
          <a:pPr>
            <a:lnSpc>
              <a:spcPct val="70000"/>
            </a:lnSpc>
          </a:pPr>
          <a:r>
            <a:rPr lang="en-US" sz="1200" b="1" dirty="0" smtClean="0"/>
            <a:t>Kingsborough</a:t>
          </a:r>
        </a:p>
        <a:p>
          <a:pPr>
            <a:lnSpc>
              <a:spcPct val="70000"/>
            </a:lnSpc>
          </a:pPr>
          <a:r>
            <a:rPr lang="en-US" sz="1200" b="1" dirty="0" smtClean="0"/>
            <a:t>ASAP</a:t>
          </a:r>
          <a:endParaRPr lang="en-US" sz="1200" b="1" dirty="0"/>
        </a:p>
      </dgm:t>
    </dgm:pt>
    <dgm:pt modelId="{D96C0671-C968-48D4-AF1F-97532491FDF7}" type="parTrans" cxnId="{0577D30A-489D-47D9-B896-883714E45DEF}">
      <dgm:prSet/>
      <dgm:spPr/>
      <dgm:t>
        <a:bodyPr/>
        <a:lstStyle/>
        <a:p>
          <a:endParaRPr lang="en-US"/>
        </a:p>
      </dgm:t>
    </dgm:pt>
    <dgm:pt modelId="{0B3169A8-4C07-4712-A69B-BFA655ED3DA5}" type="sibTrans" cxnId="{0577D30A-489D-47D9-B896-883714E45DEF}">
      <dgm:prSet/>
      <dgm:spPr/>
      <dgm:t>
        <a:bodyPr/>
        <a:lstStyle/>
        <a:p>
          <a:endParaRPr lang="en-US"/>
        </a:p>
      </dgm:t>
    </dgm:pt>
    <dgm:pt modelId="{84435EFC-5DB7-42A0-BB31-C89CACA86285}">
      <dgm:prSet custT="1"/>
      <dgm:spPr/>
      <dgm:t>
        <a:bodyPr/>
        <a:lstStyle/>
        <a:p>
          <a:pPr>
            <a:lnSpc>
              <a:spcPct val="70000"/>
            </a:lnSpc>
          </a:pPr>
          <a:r>
            <a:rPr lang="en-US" sz="1200" b="1" dirty="0" smtClean="0"/>
            <a:t>LaGuardia</a:t>
          </a:r>
        </a:p>
        <a:p>
          <a:pPr>
            <a:lnSpc>
              <a:spcPct val="70000"/>
            </a:lnSpc>
          </a:pPr>
          <a:r>
            <a:rPr lang="en-US" sz="1200" b="1" dirty="0" smtClean="0"/>
            <a:t>ASAP </a:t>
          </a:r>
          <a:endParaRPr lang="en-US" sz="1200" b="1" dirty="0"/>
        </a:p>
      </dgm:t>
    </dgm:pt>
    <dgm:pt modelId="{933BFFC6-1759-4121-86B9-D0457F33DF6D}" type="parTrans" cxnId="{0EB1CA7E-9956-48C8-9768-85519E9C72D3}">
      <dgm:prSet/>
      <dgm:spPr/>
      <dgm:t>
        <a:bodyPr/>
        <a:lstStyle/>
        <a:p>
          <a:endParaRPr lang="en-US"/>
        </a:p>
      </dgm:t>
    </dgm:pt>
    <dgm:pt modelId="{05876179-C7C8-4810-83C6-52520CD5B54D}" type="sibTrans" cxnId="{0EB1CA7E-9956-48C8-9768-85519E9C72D3}">
      <dgm:prSet/>
      <dgm:spPr/>
      <dgm:t>
        <a:bodyPr/>
        <a:lstStyle/>
        <a:p>
          <a:endParaRPr lang="en-US"/>
        </a:p>
      </dgm:t>
    </dgm:pt>
    <dgm:pt modelId="{C61FA76E-7B4D-4824-BEB3-8A318D15774D}">
      <dgm:prSet custT="1"/>
      <dgm:spPr/>
      <dgm:t>
        <a:bodyPr/>
        <a:lstStyle/>
        <a:p>
          <a:pPr>
            <a:lnSpc>
              <a:spcPct val="70000"/>
            </a:lnSpc>
          </a:pPr>
          <a:r>
            <a:rPr lang="en-US" sz="1200" b="1" dirty="0" smtClean="0"/>
            <a:t>Medgar Evers</a:t>
          </a:r>
        </a:p>
        <a:p>
          <a:pPr>
            <a:lnSpc>
              <a:spcPct val="70000"/>
            </a:lnSpc>
          </a:pPr>
          <a:r>
            <a:rPr lang="en-US" sz="1200" b="1" dirty="0" smtClean="0"/>
            <a:t>ASAP</a:t>
          </a:r>
          <a:endParaRPr lang="en-US" sz="1200" b="1" dirty="0"/>
        </a:p>
      </dgm:t>
    </dgm:pt>
    <dgm:pt modelId="{FCBCC67F-B339-4C3E-887F-A0AB7580B3BC}" type="parTrans" cxnId="{AAFDE164-4ECC-4E9C-981B-44460635EFE3}">
      <dgm:prSet/>
      <dgm:spPr/>
      <dgm:t>
        <a:bodyPr/>
        <a:lstStyle/>
        <a:p>
          <a:endParaRPr lang="en-US"/>
        </a:p>
      </dgm:t>
    </dgm:pt>
    <dgm:pt modelId="{2D42D3FA-CD4F-4EA7-AED8-33676F750FAC}" type="sibTrans" cxnId="{AAFDE164-4ECC-4E9C-981B-44460635EFE3}">
      <dgm:prSet/>
      <dgm:spPr/>
      <dgm:t>
        <a:bodyPr/>
        <a:lstStyle/>
        <a:p>
          <a:endParaRPr lang="en-US"/>
        </a:p>
      </dgm:t>
    </dgm:pt>
    <dgm:pt modelId="{0D1F4A41-CC72-4AAC-8254-96103E7B1F45}">
      <dgm:prSet custT="1"/>
      <dgm:spPr/>
      <dgm:t>
        <a:bodyPr/>
        <a:lstStyle/>
        <a:p>
          <a:pPr>
            <a:lnSpc>
              <a:spcPct val="70000"/>
            </a:lnSpc>
          </a:pPr>
          <a:r>
            <a:rPr lang="en-US" sz="1200" b="1" dirty="0" smtClean="0"/>
            <a:t> ASAP</a:t>
          </a:r>
        </a:p>
        <a:p>
          <a:pPr>
            <a:lnSpc>
              <a:spcPct val="70000"/>
            </a:lnSpc>
          </a:pPr>
          <a:r>
            <a:rPr lang="en-US" sz="1200" b="1" dirty="0" smtClean="0"/>
            <a:t>QCC</a:t>
          </a:r>
          <a:endParaRPr lang="en-US" sz="1200" b="1" dirty="0"/>
        </a:p>
      </dgm:t>
    </dgm:pt>
    <dgm:pt modelId="{2EB95B17-DA6B-4A4A-A0BC-C2740B08C01D}" type="parTrans" cxnId="{2E58004D-5D98-4C71-A260-0B9E6DBABD48}">
      <dgm:prSet/>
      <dgm:spPr/>
      <dgm:t>
        <a:bodyPr/>
        <a:lstStyle/>
        <a:p>
          <a:endParaRPr lang="en-US"/>
        </a:p>
      </dgm:t>
    </dgm:pt>
    <dgm:pt modelId="{C14F1E90-3278-46B0-9981-086A6532803B}" type="sibTrans" cxnId="{2E58004D-5D98-4C71-A260-0B9E6DBABD48}">
      <dgm:prSet/>
      <dgm:spPr/>
      <dgm:t>
        <a:bodyPr/>
        <a:lstStyle/>
        <a:p>
          <a:endParaRPr lang="en-US"/>
        </a:p>
      </dgm:t>
    </dgm:pt>
    <dgm:pt modelId="{7AF8936E-E5E8-42E8-AFFE-EAF11D2D707F}">
      <dgm:prSet custT="1"/>
      <dgm:spPr/>
      <dgm:t>
        <a:bodyPr/>
        <a:lstStyle/>
        <a:p>
          <a:pPr>
            <a:lnSpc>
              <a:spcPct val="70000"/>
            </a:lnSpc>
          </a:pPr>
          <a:r>
            <a:rPr lang="en-US" sz="1100" b="1" dirty="0" smtClean="0"/>
            <a:t> </a:t>
          </a:r>
          <a:r>
            <a:rPr lang="en-US" sz="1200" b="1" dirty="0" smtClean="0"/>
            <a:t>NYCCT</a:t>
          </a:r>
        </a:p>
        <a:p>
          <a:pPr>
            <a:lnSpc>
              <a:spcPct val="70000"/>
            </a:lnSpc>
          </a:pPr>
          <a:r>
            <a:rPr lang="en-US" sz="1200" b="1" dirty="0" smtClean="0"/>
            <a:t>ASAP</a:t>
          </a:r>
        </a:p>
        <a:p>
          <a:pPr>
            <a:lnSpc>
              <a:spcPct val="70000"/>
            </a:lnSpc>
          </a:pPr>
          <a:r>
            <a:rPr lang="en-US" sz="1200" b="1" dirty="0" smtClean="0"/>
            <a:t>(F’15)</a:t>
          </a:r>
          <a:endParaRPr lang="en-US" sz="1200" b="1" dirty="0"/>
        </a:p>
      </dgm:t>
    </dgm:pt>
    <dgm:pt modelId="{86F7B6CA-5989-4A8F-B091-29D011612F0B}" type="parTrans" cxnId="{BE494D31-A4EA-4883-A371-BC965F64CFBD}">
      <dgm:prSet/>
      <dgm:spPr/>
      <dgm:t>
        <a:bodyPr/>
        <a:lstStyle/>
        <a:p>
          <a:endParaRPr lang="en-US"/>
        </a:p>
      </dgm:t>
    </dgm:pt>
    <dgm:pt modelId="{9E7F9133-CEF2-46DA-9135-C30EDF5589CC}" type="sibTrans" cxnId="{BE494D31-A4EA-4883-A371-BC965F64CFBD}">
      <dgm:prSet/>
      <dgm:spPr/>
      <dgm:t>
        <a:bodyPr/>
        <a:lstStyle/>
        <a:p>
          <a:endParaRPr lang="en-US"/>
        </a:p>
      </dgm:t>
    </dgm:pt>
    <dgm:pt modelId="{2A3FE5D8-A9E1-4C66-B2AA-533B2C774FBA}">
      <dgm:prSet custT="1"/>
      <dgm:spPr/>
      <dgm:t>
        <a:bodyPr/>
        <a:lstStyle/>
        <a:p>
          <a:pPr>
            <a:lnSpc>
              <a:spcPct val="90000"/>
            </a:lnSpc>
          </a:pPr>
          <a:r>
            <a:rPr lang="en-US" sz="1200" b="1" baseline="0" dirty="0" smtClean="0"/>
            <a:t> </a:t>
          </a:r>
        </a:p>
        <a:p>
          <a:pPr>
            <a:lnSpc>
              <a:spcPct val="70000"/>
            </a:lnSpc>
          </a:pPr>
          <a:r>
            <a:rPr lang="en-US" sz="1200" b="1" baseline="0" dirty="0" smtClean="0"/>
            <a:t>CSI</a:t>
          </a:r>
        </a:p>
        <a:p>
          <a:pPr>
            <a:lnSpc>
              <a:spcPct val="70000"/>
            </a:lnSpc>
          </a:pPr>
          <a:r>
            <a:rPr lang="en-US" sz="1200" b="1" baseline="0" dirty="0" smtClean="0"/>
            <a:t>ASAP </a:t>
          </a:r>
        </a:p>
        <a:p>
          <a:pPr>
            <a:lnSpc>
              <a:spcPct val="70000"/>
            </a:lnSpc>
          </a:pPr>
          <a:r>
            <a:rPr lang="en-US" sz="1200" b="1" baseline="0" dirty="0" smtClean="0"/>
            <a:t>(F’ 15)</a:t>
          </a:r>
        </a:p>
        <a:p>
          <a:pPr>
            <a:lnSpc>
              <a:spcPct val="90000"/>
            </a:lnSpc>
          </a:pPr>
          <a:endParaRPr lang="en-US" sz="1700" dirty="0"/>
        </a:p>
      </dgm:t>
    </dgm:pt>
    <dgm:pt modelId="{A21F15B0-46AD-4BCE-92DB-1D0A1490605A}" type="parTrans" cxnId="{39F39006-D48C-416B-98AE-56D52E17C49F}">
      <dgm:prSet/>
      <dgm:spPr/>
      <dgm:t>
        <a:bodyPr/>
        <a:lstStyle/>
        <a:p>
          <a:endParaRPr lang="en-US"/>
        </a:p>
      </dgm:t>
    </dgm:pt>
    <dgm:pt modelId="{88590339-D0F2-48F6-ABE8-859496EB9220}" type="sibTrans" cxnId="{39F39006-D48C-416B-98AE-56D52E17C49F}">
      <dgm:prSet/>
      <dgm:spPr/>
      <dgm:t>
        <a:bodyPr/>
        <a:lstStyle/>
        <a:p>
          <a:endParaRPr lang="en-US"/>
        </a:p>
      </dgm:t>
    </dgm:pt>
    <dgm:pt modelId="{788BE629-FF6C-4B66-8C1E-636B5D56C09A}" type="pres">
      <dgm:prSet presAssocID="{E29D6C62-1705-4EBD-B5AF-7A66F7CF76D7}" presName="composite" presStyleCnt="0">
        <dgm:presLayoutVars>
          <dgm:chMax val="1"/>
          <dgm:dir/>
          <dgm:resizeHandles val="exact"/>
        </dgm:presLayoutVars>
      </dgm:prSet>
      <dgm:spPr/>
      <dgm:t>
        <a:bodyPr/>
        <a:lstStyle/>
        <a:p>
          <a:endParaRPr lang="en-US"/>
        </a:p>
      </dgm:t>
    </dgm:pt>
    <dgm:pt modelId="{26D15FB9-A624-4B3B-B3AD-E155C4435FB6}" type="pres">
      <dgm:prSet presAssocID="{E29D6C62-1705-4EBD-B5AF-7A66F7CF76D7}" presName="radial" presStyleCnt="0">
        <dgm:presLayoutVars>
          <dgm:animLvl val="ctr"/>
        </dgm:presLayoutVars>
      </dgm:prSet>
      <dgm:spPr/>
      <dgm:t>
        <a:bodyPr/>
        <a:lstStyle/>
        <a:p>
          <a:endParaRPr lang="en-US"/>
        </a:p>
      </dgm:t>
    </dgm:pt>
    <dgm:pt modelId="{E88D21FE-65E4-462D-B78B-EA2365506E59}" type="pres">
      <dgm:prSet presAssocID="{84819755-BD5E-4E9F-8E3E-1966EBFCC731}" presName="centerShape" presStyleLbl="vennNode1" presStyleIdx="0" presStyleCnt="10" custScaleX="100894" custScaleY="106890"/>
      <dgm:spPr/>
      <dgm:t>
        <a:bodyPr/>
        <a:lstStyle/>
        <a:p>
          <a:endParaRPr lang="en-US"/>
        </a:p>
      </dgm:t>
    </dgm:pt>
    <dgm:pt modelId="{FD5B0920-F9B4-45A5-9C6A-E9939DCEAA6E}" type="pres">
      <dgm:prSet presAssocID="{80341251-79C1-4AF0-B53D-CDFDB074B4B7}" presName="node" presStyleLbl="vennNode1" presStyleIdx="1" presStyleCnt="10" custScaleX="91504" custRadScaleRad="91006" custRadScaleInc="-10026">
        <dgm:presLayoutVars>
          <dgm:bulletEnabled val="1"/>
        </dgm:presLayoutVars>
      </dgm:prSet>
      <dgm:spPr/>
      <dgm:t>
        <a:bodyPr/>
        <a:lstStyle/>
        <a:p>
          <a:endParaRPr lang="en-US"/>
        </a:p>
      </dgm:t>
    </dgm:pt>
    <dgm:pt modelId="{DA80DE09-CAD7-4BBF-A7E9-F6B99DB46EFF}" type="pres">
      <dgm:prSet presAssocID="{F8003AEF-6A49-479B-94EE-22CB55415CE1}" presName="node" presStyleLbl="vennNode1" presStyleIdx="2" presStyleCnt="10" custScaleX="99834" custRadScaleRad="93266" custRadScaleInc="-8001">
        <dgm:presLayoutVars>
          <dgm:bulletEnabled val="1"/>
        </dgm:presLayoutVars>
      </dgm:prSet>
      <dgm:spPr/>
      <dgm:t>
        <a:bodyPr/>
        <a:lstStyle/>
        <a:p>
          <a:endParaRPr lang="en-US"/>
        </a:p>
      </dgm:t>
    </dgm:pt>
    <dgm:pt modelId="{DF42D875-8DC0-4B15-8B72-87C408ED5FD9}" type="pres">
      <dgm:prSet presAssocID="{2A3FE5D8-A9E1-4C66-B2AA-533B2C774FBA}" presName="node" presStyleLbl="vennNode1" presStyleIdx="3" presStyleCnt="10" custRadScaleRad="94801" custRadScaleInc="1254">
        <dgm:presLayoutVars>
          <dgm:bulletEnabled val="1"/>
        </dgm:presLayoutVars>
      </dgm:prSet>
      <dgm:spPr/>
      <dgm:t>
        <a:bodyPr/>
        <a:lstStyle/>
        <a:p>
          <a:endParaRPr lang="en-US"/>
        </a:p>
      </dgm:t>
    </dgm:pt>
    <dgm:pt modelId="{263024F1-8188-409A-9842-0D938C858975}" type="pres">
      <dgm:prSet presAssocID="{193E700F-1C9E-42A9-8C77-4A2F5862D27F}" presName="node" presStyleLbl="vennNode1" presStyleIdx="4" presStyleCnt="10" custScaleX="103498" custRadScaleRad="101233" custRadScaleInc="-8702">
        <dgm:presLayoutVars>
          <dgm:bulletEnabled val="1"/>
        </dgm:presLayoutVars>
      </dgm:prSet>
      <dgm:spPr/>
      <dgm:t>
        <a:bodyPr/>
        <a:lstStyle/>
        <a:p>
          <a:endParaRPr lang="en-US"/>
        </a:p>
      </dgm:t>
    </dgm:pt>
    <dgm:pt modelId="{2488CBAE-2AE4-4128-ACC7-A72A649029B5}" type="pres">
      <dgm:prSet presAssocID="{F28EEDB6-D715-459A-8467-B65D511AEA49}" presName="node" presStyleLbl="vennNode1" presStyleIdx="5" presStyleCnt="10" custScaleX="126505" custScaleY="94531" custRadScaleRad="94032" custRadScaleInc="5845">
        <dgm:presLayoutVars>
          <dgm:bulletEnabled val="1"/>
        </dgm:presLayoutVars>
      </dgm:prSet>
      <dgm:spPr/>
      <dgm:t>
        <a:bodyPr/>
        <a:lstStyle/>
        <a:p>
          <a:endParaRPr lang="en-US"/>
        </a:p>
      </dgm:t>
    </dgm:pt>
    <dgm:pt modelId="{E486C5E4-7126-4C2A-BD71-A961C394257C}" type="pres">
      <dgm:prSet presAssocID="{7AF8936E-E5E8-42E8-AFFE-EAF11D2D707F}" presName="node" presStyleLbl="vennNode1" presStyleIdx="6" presStyleCnt="10" custRadScaleRad="92806" custRadScaleInc="216282">
        <dgm:presLayoutVars>
          <dgm:bulletEnabled val="1"/>
        </dgm:presLayoutVars>
      </dgm:prSet>
      <dgm:spPr/>
      <dgm:t>
        <a:bodyPr/>
        <a:lstStyle/>
        <a:p>
          <a:endParaRPr lang="en-US"/>
        </a:p>
      </dgm:t>
    </dgm:pt>
    <dgm:pt modelId="{67A83939-CA4A-4403-8785-F89028BF5470}" type="pres">
      <dgm:prSet presAssocID="{84435EFC-5DB7-42A0-BB31-C89CACA86285}" presName="node" presStyleLbl="vennNode1" presStyleIdx="7" presStyleCnt="10" custScaleX="119356" custRadScaleRad="102211" custRadScaleInc="-69080">
        <dgm:presLayoutVars>
          <dgm:bulletEnabled val="1"/>
        </dgm:presLayoutVars>
      </dgm:prSet>
      <dgm:spPr/>
      <dgm:t>
        <a:bodyPr/>
        <a:lstStyle/>
        <a:p>
          <a:endParaRPr lang="en-US"/>
        </a:p>
      </dgm:t>
    </dgm:pt>
    <dgm:pt modelId="{5EAB91FE-0F8F-43D3-A1C8-64A2B97EA93B}" type="pres">
      <dgm:prSet presAssocID="{C61FA76E-7B4D-4824-BEB3-8A318D15774D}" presName="node" presStyleLbl="vennNode1" presStyleIdx="8" presStyleCnt="10" custScaleX="106315" custScaleY="86008" custRadScaleRad="97553" custRadScaleInc="-73899">
        <dgm:presLayoutVars>
          <dgm:bulletEnabled val="1"/>
        </dgm:presLayoutVars>
      </dgm:prSet>
      <dgm:spPr/>
      <dgm:t>
        <a:bodyPr/>
        <a:lstStyle/>
        <a:p>
          <a:endParaRPr lang="en-US"/>
        </a:p>
      </dgm:t>
    </dgm:pt>
    <dgm:pt modelId="{ED5B6B6A-1CEC-43B5-9EA1-F87816324E2D}" type="pres">
      <dgm:prSet presAssocID="{0D1F4A41-CC72-4AAC-8254-96103E7B1F45}" presName="node" presStyleLbl="vennNode1" presStyleIdx="9" presStyleCnt="10" custScaleX="96805" custScaleY="78459" custRadScaleRad="100169" custRadScaleInc="1891">
        <dgm:presLayoutVars>
          <dgm:bulletEnabled val="1"/>
        </dgm:presLayoutVars>
      </dgm:prSet>
      <dgm:spPr/>
      <dgm:t>
        <a:bodyPr/>
        <a:lstStyle/>
        <a:p>
          <a:endParaRPr lang="en-US"/>
        </a:p>
      </dgm:t>
    </dgm:pt>
  </dgm:ptLst>
  <dgm:cxnLst>
    <dgm:cxn modelId="{71EA716B-5857-4CB5-A94C-B1CD0F6C13CE}" type="presOf" srcId="{E29D6C62-1705-4EBD-B5AF-7A66F7CF76D7}" destId="{788BE629-FF6C-4B66-8C1E-636B5D56C09A}" srcOrd="0" destOrd="0" presId="urn:microsoft.com/office/officeart/2005/8/layout/radial3"/>
    <dgm:cxn modelId="{3738280C-58DB-4574-B8BD-7563DCED207B}" srcId="{E29D6C62-1705-4EBD-B5AF-7A66F7CF76D7}" destId="{84819755-BD5E-4E9F-8E3E-1966EBFCC731}" srcOrd="0" destOrd="0" parTransId="{50A1740F-E805-4E6D-A481-8D6221014C9F}" sibTransId="{5879E828-A012-4582-838D-FC94B661C60F}"/>
    <dgm:cxn modelId="{AE494561-3B22-4051-8FA9-98E61C9684E5}" type="presOf" srcId="{80341251-79C1-4AF0-B53D-CDFDB074B4B7}" destId="{FD5B0920-F9B4-45A5-9C6A-E9939DCEAA6E}" srcOrd="0" destOrd="0" presId="urn:microsoft.com/office/officeart/2005/8/layout/radial3"/>
    <dgm:cxn modelId="{B3A62F7A-EF15-4119-9294-4569A9B03186}" type="presOf" srcId="{F8003AEF-6A49-479B-94EE-22CB55415CE1}" destId="{DA80DE09-CAD7-4BBF-A7E9-F6B99DB46EFF}" srcOrd="0" destOrd="0" presId="urn:microsoft.com/office/officeart/2005/8/layout/radial3"/>
    <dgm:cxn modelId="{BE494D31-A4EA-4883-A371-BC965F64CFBD}" srcId="{84819755-BD5E-4E9F-8E3E-1966EBFCC731}" destId="{7AF8936E-E5E8-42E8-AFFE-EAF11D2D707F}" srcOrd="5" destOrd="0" parTransId="{86F7B6CA-5989-4A8F-B091-29D011612F0B}" sibTransId="{9E7F9133-CEF2-46DA-9135-C30EDF5589CC}"/>
    <dgm:cxn modelId="{AE1191B6-E2F8-48B6-97E8-A6116E36288E}" type="presOf" srcId="{7AF8936E-E5E8-42E8-AFFE-EAF11D2D707F}" destId="{E486C5E4-7126-4C2A-BD71-A961C394257C}" srcOrd="0" destOrd="0" presId="urn:microsoft.com/office/officeart/2005/8/layout/radial3"/>
    <dgm:cxn modelId="{39F39006-D48C-416B-98AE-56D52E17C49F}" srcId="{84819755-BD5E-4E9F-8E3E-1966EBFCC731}" destId="{2A3FE5D8-A9E1-4C66-B2AA-533B2C774FBA}" srcOrd="2" destOrd="0" parTransId="{A21F15B0-46AD-4BCE-92DB-1D0A1490605A}" sibTransId="{88590339-D0F2-48F6-ABE8-859496EB9220}"/>
    <dgm:cxn modelId="{6CB10909-2373-4F9A-BACD-33DE4109EDE1}" srcId="{84819755-BD5E-4E9F-8E3E-1966EBFCC731}" destId="{80341251-79C1-4AF0-B53D-CDFDB074B4B7}" srcOrd="0" destOrd="0" parTransId="{04CC2041-4A50-41CA-92D3-5B51DB591BEC}" sibTransId="{21FA4877-BD0F-4A34-8E27-B310C6A6AAA7}"/>
    <dgm:cxn modelId="{2E58004D-5D98-4C71-A260-0B9E6DBABD48}" srcId="{84819755-BD5E-4E9F-8E3E-1966EBFCC731}" destId="{0D1F4A41-CC72-4AAC-8254-96103E7B1F45}" srcOrd="8" destOrd="0" parTransId="{2EB95B17-DA6B-4A4A-A0BC-C2740B08C01D}" sibTransId="{C14F1E90-3278-46B0-9981-086A6532803B}"/>
    <dgm:cxn modelId="{0EB1CA7E-9956-48C8-9768-85519E9C72D3}" srcId="{84819755-BD5E-4E9F-8E3E-1966EBFCC731}" destId="{84435EFC-5DB7-42A0-BB31-C89CACA86285}" srcOrd="6" destOrd="0" parTransId="{933BFFC6-1759-4121-86B9-D0457F33DF6D}" sibTransId="{05876179-C7C8-4810-83C6-52520CD5B54D}"/>
    <dgm:cxn modelId="{37A66CF1-BFA6-4C22-925A-CFA6F35F50DA}" type="presOf" srcId="{193E700F-1C9E-42A9-8C77-4A2F5862D27F}" destId="{263024F1-8188-409A-9842-0D938C858975}" srcOrd="0" destOrd="0" presId="urn:microsoft.com/office/officeart/2005/8/layout/radial3"/>
    <dgm:cxn modelId="{E4391499-C2C7-4BCF-8F83-EBA0402BA1A4}" srcId="{84819755-BD5E-4E9F-8E3E-1966EBFCC731}" destId="{193E700F-1C9E-42A9-8C77-4A2F5862D27F}" srcOrd="3" destOrd="0" parTransId="{B8779B9B-0EC7-44A5-973B-A82856CB1DD5}" sibTransId="{6E46DF57-7AEE-454B-A9AE-3D19099EBCC1}"/>
    <dgm:cxn modelId="{AB595D81-DDB7-4947-87AC-F24EEF49C4A9}" srcId="{84819755-BD5E-4E9F-8E3E-1966EBFCC731}" destId="{F8003AEF-6A49-479B-94EE-22CB55415CE1}" srcOrd="1" destOrd="0" parTransId="{75B9D23A-04B4-4413-8B0E-5763AADB36AC}" sibTransId="{159F0A88-3C2D-4EB2-8250-7C576BEEF3ED}"/>
    <dgm:cxn modelId="{508ABE15-39B3-493F-AAC7-F069608244FE}" type="presOf" srcId="{84435EFC-5DB7-42A0-BB31-C89CACA86285}" destId="{67A83939-CA4A-4403-8785-F89028BF5470}" srcOrd="0" destOrd="0" presId="urn:microsoft.com/office/officeart/2005/8/layout/radial3"/>
    <dgm:cxn modelId="{691D7F00-F3E6-4CDE-B262-D2FB1C25C3E5}" type="presOf" srcId="{0D1F4A41-CC72-4AAC-8254-96103E7B1F45}" destId="{ED5B6B6A-1CEC-43B5-9EA1-F87816324E2D}" srcOrd="0" destOrd="0" presId="urn:microsoft.com/office/officeart/2005/8/layout/radial3"/>
    <dgm:cxn modelId="{AAFDE164-4ECC-4E9C-981B-44460635EFE3}" srcId="{84819755-BD5E-4E9F-8E3E-1966EBFCC731}" destId="{C61FA76E-7B4D-4824-BEB3-8A318D15774D}" srcOrd="7" destOrd="0" parTransId="{FCBCC67F-B339-4C3E-887F-A0AB7580B3BC}" sibTransId="{2D42D3FA-CD4F-4EA7-AED8-33676F750FAC}"/>
    <dgm:cxn modelId="{37F1F388-3DA9-4D9B-983A-08B9CB32B3B0}" type="presOf" srcId="{F28EEDB6-D715-459A-8467-B65D511AEA49}" destId="{2488CBAE-2AE4-4128-ACC7-A72A649029B5}" srcOrd="0" destOrd="0" presId="urn:microsoft.com/office/officeart/2005/8/layout/radial3"/>
    <dgm:cxn modelId="{3D9B5B4B-D474-41D3-BC3D-043196C0C06A}" type="presOf" srcId="{84819755-BD5E-4E9F-8E3E-1966EBFCC731}" destId="{E88D21FE-65E4-462D-B78B-EA2365506E59}" srcOrd="0" destOrd="0" presId="urn:microsoft.com/office/officeart/2005/8/layout/radial3"/>
    <dgm:cxn modelId="{D72F3D66-FFC5-40E9-8781-877D583649E5}" type="presOf" srcId="{2A3FE5D8-A9E1-4C66-B2AA-533B2C774FBA}" destId="{DF42D875-8DC0-4B15-8B72-87C408ED5FD9}" srcOrd="0" destOrd="0" presId="urn:microsoft.com/office/officeart/2005/8/layout/radial3"/>
    <dgm:cxn modelId="{B65F0B66-1D38-4759-B95E-EB2E2B7EA0F0}" type="presOf" srcId="{C61FA76E-7B4D-4824-BEB3-8A318D15774D}" destId="{5EAB91FE-0F8F-43D3-A1C8-64A2B97EA93B}" srcOrd="0" destOrd="0" presId="urn:microsoft.com/office/officeart/2005/8/layout/radial3"/>
    <dgm:cxn modelId="{0577D30A-489D-47D9-B896-883714E45DEF}" srcId="{84819755-BD5E-4E9F-8E3E-1966EBFCC731}" destId="{F28EEDB6-D715-459A-8467-B65D511AEA49}" srcOrd="4" destOrd="0" parTransId="{D96C0671-C968-48D4-AF1F-97532491FDF7}" sibTransId="{0B3169A8-4C07-4712-A69B-BFA655ED3DA5}"/>
    <dgm:cxn modelId="{BCC04B98-BF6A-40E6-8A8C-ADC2C21644C3}" type="presParOf" srcId="{788BE629-FF6C-4B66-8C1E-636B5D56C09A}" destId="{26D15FB9-A624-4B3B-B3AD-E155C4435FB6}" srcOrd="0" destOrd="0" presId="urn:microsoft.com/office/officeart/2005/8/layout/radial3"/>
    <dgm:cxn modelId="{C0890986-B00F-4F7E-AF4D-6994D444E0AE}" type="presParOf" srcId="{26D15FB9-A624-4B3B-B3AD-E155C4435FB6}" destId="{E88D21FE-65E4-462D-B78B-EA2365506E59}" srcOrd="0" destOrd="0" presId="urn:microsoft.com/office/officeart/2005/8/layout/radial3"/>
    <dgm:cxn modelId="{22D7E70A-536A-4DAC-8648-B1A9A5F19ED0}" type="presParOf" srcId="{26D15FB9-A624-4B3B-B3AD-E155C4435FB6}" destId="{FD5B0920-F9B4-45A5-9C6A-E9939DCEAA6E}" srcOrd="1" destOrd="0" presId="urn:microsoft.com/office/officeart/2005/8/layout/radial3"/>
    <dgm:cxn modelId="{A9AA80F2-3FE0-42E5-A292-9E53EADD159C}" type="presParOf" srcId="{26D15FB9-A624-4B3B-B3AD-E155C4435FB6}" destId="{DA80DE09-CAD7-4BBF-A7E9-F6B99DB46EFF}" srcOrd="2" destOrd="0" presId="urn:microsoft.com/office/officeart/2005/8/layout/radial3"/>
    <dgm:cxn modelId="{BF0331CF-6E43-4E5B-9CC4-31832D8D718B}" type="presParOf" srcId="{26D15FB9-A624-4B3B-B3AD-E155C4435FB6}" destId="{DF42D875-8DC0-4B15-8B72-87C408ED5FD9}" srcOrd="3" destOrd="0" presId="urn:microsoft.com/office/officeart/2005/8/layout/radial3"/>
    <dgm:cxn modelId="{2FE68BDE-BD57-4031-94C4-EEF700C580FE}" type="presParOf" srcId="{26D15FB9-A624-4B3B-B3AD-E155C4435FB6}" destId="{263024F1-8188-409A-9842-0D938C858975}" srcOrd="4" destOrd="0" presId="urn:microsoft.com/office/officeart/2005/8/layout/radial3"/>
    <dgm:cxn modelId="{63950BA4-F7EE-4DC5-BBE6-B880CCB3F47C}" type="presParOf" srcId="{26D15FB9-A624-4B3B-B3AD-E155C4435FB6}" destId="{2488CBAE-2AE4-4128-ACC7-A72A649029B5}" srcOrd="5" destOrd="0" presId="urn:microsoft.com/office/officeart/2005/8/layout/radial3"/>
    <dgm:cxn modelId="{A0EF005E-9AB3-420A-A558-CDE0C24ABAD5}" type="presParOf" srcId="{26D15FB9-A624-4B3B-B3AD-E155C4435FB6}" destId="{E486C5E4-7126-4C2A-BD71-A961C394257C}" srcOrd="6" destOrd="0" presId="urn:microsoft.com/office/officeart/2005/8/layout/radial3"/>
    <dgm:cxn modelId="{E9EA7E0C-C3B3-4410-96F6-5806618C6108}" type="presParOf" srcId="{26D15FB9-A624-4B3B-B3AD-E155C4435FB6}" destId="{67A83939-CA4A-4403-8785-F89028BF5470}" srcOrd="7" destOrd="0" presId="urn:microsoft.com/office/officeart/2005/8/layout/radial3"/>
    <dgm:cxn modelId="{9A0ADC8A-B87C-42B4-B232-0ABB158229D2}" type="presParOf" srcId="{26D15FB9-A624-4B3B-B3AD-E155C4435FB6}" destId="{5EAB91FE-0F8F-43D3-A1C8-64A2B97EA93B}" srcOrd="8" destOrd="0" presId="urn:microsoft.com/office/officeart/2005/8/layout/radial3"/>
    <dgm:cxn modelId="{C261B52F-D5C5-451D-BB8C-3D466433222D}" type="presParOf" srcId="{26D15FB9-A624-4B3B-B3AD-E155C4435FB6}" destId="{ED5B6B6A-1CEC-43B5-9EA1-F87816324E2D}"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67F57-F629-493C-A8E6-A1124EDA377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7ADC661-90E2-41DA-BBF4-EB18A90ABCFC}">
      <dgm:prSet phldrT="[Text]"/>
      <dgm:spPr/>
      <dgm:t>
        <a:bodyPr/>
        <a:lstStyle/>
        <a:p>
          <a:r>
            <a:rPr lang="en-US" dirty="0" smtClean="0"/>
            <a:t>Target</a:t>
          </a:r>
          <a:endParaRPr lang="en-US" dirty="0"/>
        </a:p>
      </dgm:t>
    </dgm:pt>
    <dgm:pt modelId="{6E99A999-A56F-4F76-900C-DA62531BE9EA}" type="parTrans" cxnId="{7736FCA1-85A0-4C44-BBD3-340D6D36D797}">
      <dgm:prSet/>
      <dgm:spPr/>
      <dgm:t>
        <a:bodyPr/>
        <a:lstStyle/>
        <a:p>
          <a:endParaRPr lang="en-US"/>
        </a:p>
      </dgm:t>
    </dgm:pt>
    <dgm:pt modelId="{1D5A8425-A427-48F4-B232-92D714FCDF90}" type="sibTrans" cxnId="{7736FCA1-85A0-4C44-BBD3-340D6D36D797}">
      <dgm:prSet/>
      <dgm:spPr/>
      <dgm:t>
        <a:bodyPr/>
        <a:lstStyle/>
        <a:p>
          <a:endParaRPr lang="en-US"/>
        </a:p>
      </dgm:t>
    </dgm:pt>
    <dgm:pt modelId="{20A3BB34-130E-4C27-9E76-C130F362D008}">
      <dgm:prSet phldrT="[Text]"/>
      <dgm:spPr>
        <a:solidFill>
          <a:schemeClr val="accent1">
            <a:lumMod val="20000"/>
            <a:lumOff val="80000"/>
            <a:alpha val="90000"/>
          </a:schemeClr>
        </a:solidFill>
      </dgm:spPr>
      <dgm:t>
        <a:bodyPr/>
        <a:lstStyle/>
        <a:p>
          <a:r>
            <a:rPr lang="en-US" dirty="0" smtClean="0">
              <a:solidFill>
                <a:schemeClr val="tx2">
                  <a:lumMod val="75000"/>
                </a:schemeClr>
              </a:solidFill>
              <a:latin typeface="Corbel" panose="020B0503020204020204" pitchFamily="34" charset="0"/>
            </a:rPr>
            <a:t>Targeted students invited to participate in study</a:t>
          </a:r>
          <a:endParaRPr lang="en-US" dirty="0">
            <a:solidFill>
              <a:schemeClr val="tx2">
                <a:lumMod val="75000"/>
              </a:schemeClr>
            </a:solidFill>
            <a:latin typeface="Corbel" panose="020B0503020204020204" pitchFamily="34" charset="0"/>
          </a:endParaRPr>
        </a:p>
      </dgm:t>
    </dgm:pt>
    <dgm:pt modelId="{6CCFB0C4-45F2-4997-8C73-E6941D635C0B}" type="parTrans" cxnId="{F39114B4-7DC6-4603-949A-5CA24BB9437E}">
      <dgm:prSet/>
      <dgm:spPr/>
      <dgm:t>
        <a:bodyPr/>
        <a:lstStyle/>
        <a:p>
          <a:endParaRPr lang="en-US"/>
        </a:p>
      </dgm:t>
    </dgm:pt>
    <dgm:pt modelId="{5A70F3CC-7B88-4D4B-9962-F38FE535A386}" type="sibTrans" cxnId="{F39114B4-7DC6-4603-949A-5CA24BB9437E}">
      <dgm:prSet/>
      <dgm:spPr/>
      <dgm:t>
        <a:bodyPr/>
        <a:lstStyle/>
        <a:p>
          <a:endParaRPr lang="en-US"/>
        </a:p>
      </dgm:t>
    </dgm:pt>
    <dgm:pt modelId="{812F6C9E-31B2-4D0E-BB0D-ECA9C02D0D66}">
      <dgm:prSet phldrT="[Text]"/>
      <dgm:spPr/>
      <dgm:t>
        <a:bodyPr/>
        <a:lstStyle/>
        <a:p>
          <a:r>
            <a:rPr lang="en-US" dirty="0" smtClean="0"/>
            <a:t>Consent &amp; Data</a:t>
          </a:r>
          <a:endParaRPr lang="en-US" dirty="0"/>
        </a:p>
      </dgm:t>
    </dgm:pt>
    <dgm:pt modelId="{BF71A95F-EB3C-4624-ACC1-1D9CC72590ED}" type="parTrans" cxnId="{15E8FA6A-E5E7-4C20-864A-CB35A6D22262}">
      <dgm:prSet/>
      <dgm:spPr/>
      <dgm:t>
        <a:bodyPr/>
        <a:lstStyle/>
        <a:p>
          <a:endParaRPr lang="en-US"/>
        </a:p>
      </dgm:t>
    </dgm:pt>
    <dgm:pt modelId="{B6FF1BF0-46F6-45C9-AF99-FF36341D1446}" type="sibTrans" cxnId="{15E8FA6A-E5E7-4C20-864A-CB35A6D22262}">
      <dgm:prSet/>
      <dgm:spPr/>
      <dgm:t>
        <a:bodyPr/>
        <a:lstStyle/>
        <a:p>
          <a:endParaRPr lang="en-US"/>
        </a:p>
      </dgm:t>
    </dgm:pt>
    <dgm:pt modelId="{42270551-EE50-4D03-8551-EA624DEC373D}">
      <dgm:prSet phldrT="[Text]"/>
      <dgm:spPr>
        <a:solidFill>
          <a:schemeClr val="accent1">
            <a:lumMod val="20000"/>
            <a:lumOff val="80000"/>
            <a:alpha val="90000"/>
          </a:schemeClr>
        </a:solidFill>
      </dgm:spPr>
      <dgm:t>
        <a:bodyPr/>
        <a:lstStyle/>
        <a:p>
          <a:r>
            <a:rPr lang="en-US" dirty="0" smtClean="0">
              <a:solidFill>
                <a:schemeClr val="tx2">
                  <a:lumMod val="75000"/>
                </a:schemeClr>
              </a:solidFill>
              <a:latin typeface="Corbel" panose="020B0503020204020204" pitchFamily="34" charset="0"/>
            </a:rPr>
            <a:t>Participants give consent</a:t>
          </a:r>
          <a:endParaRPr lang="en-US" dirty="0">
            <a:solidFill>
              <a:schemeClr val="tx2">
                <a:lumMod val="75000"/>
              </a:schemeClr>
            </a:solidFill>
            <a:latin typeface="Corbel" panose="020B0503020204020204" pitchFamily="34" charset="0"/>
          </a:endParaRPr>
        </a:p>
      </dgm:t>
    </dgm:pt>
    <dgm:pt modelId="{05646C00-2FAC-437F-B381-AD351D2D3F19}" type="parTrans" cxnId="{BC5A677A-D570-494B-8C11-28425D9B1A6A}">
      <dgm:prSet/>
      <dgm:spPr/>
      <dgm:t>
        <a:bodyPr/>
        <a:lstStyle/>
        <a:p>
          <a:endParaRPr lang="en-US"/>
        </a:p>
      </dgm:t>
    </dgm:pt>
    <dgm:pt modelId="{E14843E7-CDB4-472A-9E76-EB509B155A52}" type="sibTrans" cxnId="{BC5A677A-D570-494B-8C11-28425D9B1A6A}">
      <dgm:prSet/>
      <dgm:spPr/>
      <dgm:t>
        <a:bodyPr/>
        <a:lstStyle/>
        <a:p>
          <a:endParaRPr lang="en-US"/>
        </a:p>
      </dgm:t>
    </dgm:pt>
    <dgm:pt modelId="{4409CE34-C070-478E-9837-BE671E22EE79}">
      <dgm:prSet phldrT="[Text]"/>
      <dgm:spPr/>
      <dgm:t>
        <a:bodyPr/>
        <a:lstStyle/>
        <a:p>
          <a:r>
            <a:rPr lang="en-US" dirty="0" smtClean="0"/>
            <a:t>Random Assignment</a:t>
          </a:r>
          <a:endParaRPr lang="en-US" dirty="0"/>
        </a:p>
      </dgm:t>
    </dgm:pt>
    <dgm:pt modelId="{D37DA827-EC06-4BEB-B385-F0EF12E91846}" type="parTrans" cxnId="{5F25653F-EF8F-4E88-9158-5E6A1331E4F4}">
      <dgm:prSet/>
      <dgm:spPr/>
      <dgm:t>
        <a:bodyPr/>
        <a:lstStyle/>
        <a:p>
          <a:endParaRPr lang="en-US"/>
        </a:p>
      </dgm:t>
    </dgm:pt>
    <dgm:pt modelId="{94EC3A66-6078-41DE-9AE9-7391113B66DD}" type="sibTrans" cxnId="{5F25653F-EF8F-4E88-9158-5E6A1331E4F4}">
      <dgm:prSet/>
      <dgm:spPr/>
      <dgm:t>
        <a:bodyPr/>
        <a:lstStyle/>
        <a:p>
          <a:endParaRPr lang="en-US"/>
        </a:p>
      </dgm:t>
    </dgm:pt>
    <dgm:pt modelId="{CB741EF2-67C5-4782-887F-22F79B8E723C}">
      <dgm:prSet phldrT="[Text]"/>
      <dgm:spPr>
        <a:solidFill>
          <a:schemeClr val="accent1">
            <a:lumMod val="20000"/>
            <a:lumOff val="80000"/>
            <a:alpha val="90000"/>
          </a:schemeClr>
        </a:solidFill>
      </dgm:spPr>
      <dgm:t>
        <a:bodyPr/>
        <a:lstStyle/>
        <a:p>
          <a:r>
            <a:rPr lang="en-US" dirty="0" smtClean="0">
              <a:solidFill>
                <a:srgbClr val="00B050"/>
              </a:solidFill>
              <a:latin typeface="Corbel" panose="020B0503020204020204" pitchFamily="34" charset="0"/>
            </a:rPr>
            <a:t>Program group </a:t>
          </a:r>
          <a:r>
            <a:rPr lang="en-US" dirty="0" smtClean="0">
              <a:solidFill>
                <a:schemeClr val="tx2">
                  <a:lumMod val="75000"/>
                </a:schemeClr>
              </a:solidFill>
              <a:latin typeface="Corbel" panose="020B0503020204020204" pitchFamily="34" charset="0"/>
            </a:rPr>
            <a:t>– Students can enroll in ASAP</a:t>
          </a:r>
          <a:endParaRPr lang="en-US" dirty="0">
            <a:solidFill>
              <a:schemeClr val="tx2">
                <a:lumMod val="75000"/>
              </a:schemeClr>
            </a:solidFill>
            <a:latin typeface="Corbel" panose="020B0503020204020204" pitchFamily="34" charset="0"/>
          </a:endParaRPr>
        </a:p>
      </dgm:t>
    </dgm:pt>
    <dgm:pt modelId="{13DAFE50-2176-4189-9E44-890A85395150}" type="parTrans" cxnId="{29362D9E-8A0C-467A-9141-1B0530A33687}">
      <dgm:prSet/>
      <dgm:spPr/>
      <dgm:t>
        <a:bodyPr/>
        <a:lstStyle/>
        <a:p>
          <a:endParaRPr lang="en-US"/>
        </a:p>
      </dgm:t>
    </dgm:pt>
    <dgm:pt modelId="{325678EC-8F7B-43A0-AC97-260636322C73}" type="sibTrans" cxnId="{29362D9E-8A0C-467A-9141-1B0530A33687}">
      <dgm:prSet/>
      <dgm:spPr/>
      <dgm:t>
        <a:bodyPr/>
        <a:lstStyle/>
        <a:p>
          <a:endParaRPr lang="en-US"/>
        </a:p>
      </dgm:t>
    </dgm:pt>
    <dgm:pt modelId="{7E596056-0750-42AD-837F-606C1E846118}">
      <dgm:prSet phldrT="[Text]"/>
      <dgm:spPr>
        <a:solidFill>
          <a:schemeClr val="accent1">
            <a:lumMod val="20000"/>
            <a:lumOff val="80000"/>
            <a:alpha val="90000"/>
          </a:schemeClr>
        </a:solidFill>
      </dgm:spPr>
      <dgm:t>
        <a:bodyPr/>
        <a:lstStyle/>
        <a:p>
          <a:r>
            <a:rPr lang="en-US" dirty="0" smtClean="0">
              <a:solidFill>
                <a:schemeClr val="tx2">
                  <a:lumMod val="75000"/>
                </a:schemeClr>
              </a:solidFill>
              <a:latin typeface="Corbel" panose="020B0503020204020204" pitchFamily="34" charset="0"/>
            </a:rPr>
            <a:t>Baseline data collected</a:t>
          </a:r>
          <a:endParaRPr lang="en-US" dirty="0">
            <a:solidFill>
              <a:schemeClr val="tx2">
                <a:lumMod val="75000"/>
              </a:schemeClr>
            </a:solidFill>
            <a:latin typeface="Corbel" panose="020B0503020204020204" pitchFamily="34" charset="0"/>
          </a:endParaRPr>
        </a:p>
      </dgm:t>
    </dgm:pt>
    <dgm:pt modelId="{7AF6CE05-7997-4414-BA92-6D8BDAB5BFF0}" type="parTrans" cxnId="{77567338-D3DF-4744-AD7A-9CB633962F3D}">
      <dgm:prSet/>
      <dgm:spPr/>
      <dgm:t>
        <a:bodyPr/>
        <a:lstStyle/>
        <a:p>
          <a:endParaRPr lang="en-US"/>
        </a:p>
      </dgm:t>
    </dgm:pt>
    <dgm:pt modelId="{D7F9C553-31AC-41AE-8348-351DE5F1B47A}" type="sibTrans" cxnId="{77567338-D3DF-4744-AD7A-9CB633962F3D}">
      <dgm:prSet/>
      <dgm:spPr/>
      <dgm:t>
        <a:bodyPr/>
        <a:lstStyle/>
        <a:p>
          <a:endParaRPr lang="en-US"/>
        </a:p>
      </dgm:t>
    </dgm:pt>
    <dgm:pt modelId="{814FABF7-291B-4787-8191-2D86113DC281}">
      <dgm:prSet phldrT="[Text]"/>
      <dgm:spPr>
        <a:solidFill>
          <a:schemeClr val="accent1">
            <a:lumMod val="20000"/>
            <a:lumOff val="80000"/>
            <a:alpha val="90000"/>
          </a:schemeClr>
        </a:solidFill>
      </dgm:spPr>
      <dgm:t>
        <a:bodyPr/>
        <a:lstStyle/>
        <a:p>
          <a:r>
            <a:rPr lang="en-US" dirty="0" smtClean="0">
              <a:solidFill>
                <a:srgbClr val="FF0000"/>
              </a:solidFill>
              <a:latin typeface="Corbel" panose="020B0503020204020204" pitchFamily="34" charset="0"/>
            </a:rPr>
            <a:t>Control  group </a:t>
          </a:r>
          <a:r>
            <a:rPr lang="en-US" dirty="0" smtClean="0">
              <a:solidFill>
                <a:schemeClr val="tx2">
                  <a:lumMod val="75000"/>
                </a:schemeClr>
              </a:solidFill>
              <a:latin typeface="Corbel" panose="020B0503020204020204" pitchFamily="34" charset="0"/>
            </a:rPr>
            <a:t>– Students can receive standard college services</a:t>
          </a:r>
          <a:endParaRPr lang="en-US" dirty="0">
            <a:solidFill>
              <a:schemeClr val="tx2">
                <a:lumMod val="75000"/>
              </a:schemeClr>
            </a:solidFill>
            <a:latin typeface="Corbel" panose="020B0503020204020204" pitchFamily="34" charset="0"/>
          </a:endParaRPr>
        </a:p>
      </dgm:t>
    </dgm:pt>
    <dgm:pt modelId="{FA568B5F-4175-400B-81C6-8486DF38747D}" type="parTrans" cxnId="{387F5613-E7BF-4B9C-854E-F9BB1C85CA61}">
      <dgm:prSet/>
      <dgm:spPr/>
      <dgm:t>
        <a:bodyPr/>
        <a:lstStyle/>
        <a:p>
          <a:endParaRPr lang="en-US"/>
        </a:p>
      </dgm:t>
    </dgm:pt>
    <dgm:pt modelId="{661FED4B-2EF1-4A17-BC55-3D8C50A7DE1B}" type="sibTrans" cxnId="{387F5613-E7BF-4B9C-854E-F9BB1C85CA61}">
      <dgm:prSet/>
      <dgm:spPr/>
      <dgm:t>
        <a:bodyPr/>
        <a:lstStyle/>
        <a:p>
          <a:endParaRPr lang="en-US"/>
        </a:p>
      </dgm:t>
    </dgm:pt>
    <dgm:pt modelId="{FFB56DA4-16D4-43DF-A3E5-635DBFAA51D7}" type="pres">
      <dgm:prSet presAssocID="{64467F57-F629-493C-A8E6-A1124EDA3776}" presName="linearFlow" presStyleCnt="0">
        <dgm:presLayoutVars>
          <dgm:dir/>
          <dgm:animLvl val="lvl"/>
          <dgm:resizeHandles val="exact"/>
        </dgm:presLayoutVars>
      </dgm:prSet>
      <dgm:spPr/>
      <dgm:t>
        <a:bodyPr/>
        <a:lstStyle/>
        <a:p>
          <a:endParaRPr lang="en-US"/>
        </a:p>
      </dgm:t>
    </dgm:pt>
    <dgm:pt modelId="{CD6C42EE-9136-4CDB-8643-A7A77D3AE61D}" type="pres">
      <dgm:prSet presAssocID="{A7ADC661-90E2-41DA-BBF4-EB18A90ABCFC}" presName="composite" presStyleCnt="0"/>
      <dgm:spPr/>
    </dgm:pt>
    <dgm:pt modelId="{F1839729-62CA-4DAB-8F52-C99180CCA79A}" type="pres">
      <dgm:prSet presAssocID="{A7ADC661-90E2-41DA-BBF4-EB18A90ABCFC}" presName="parentText" presStyleLbl="alignNode1" presStyleIdx="0" presStyleCnt="3">
        <dgm:presLayoutVars>
          <dgm:chMax val="1"/>
          <dgm:bulletEnabled val="1"/>
        </dgm:presLayoutVars>
      </dgm:prSet>
      <dgm:spPr/>
      <dgm:t>
        <a:bodyPr/>
        <a:lstStyle/>
        <a:p>
          <a:endParaRPr lang="en-US"/>
        </a:p>
      </dgm:t>
    </dgm:pt>
    <dgm:pt modelId="{E8E8B52F-F673-487E-808F-0C74F2946C9D}" type="pres">
      <dgm:prSet presAssocID="{A7ADC661-90E2-41DA-BBF4-EB18A90ABCFC}" presName="descendantText" presStyleLbl="alignAcc1" presStyleIdx="0" presStyleCnt="3">
        <dgm:presLayoutVars>
          <dgm:bulletEnabled val="1"/>
        </dgm:presLayoutVars>
      </dgm:prSet>
      <dgm:spPr/>
      <dgm:t>
        <a:bodyPr/>
        <a:lstStyle/>
        <a:p>
          <a:endParaRPr lang="en-US"/>
        </a:p>
      </dgm:t>
    </dgm:pt>
    <dgm:pt modelId="{9E549BFA-D914-496B-8BE1-F56BABF8AD2B}" type="pres">
      <dgm:prSet presAssocID="{1D5A8425-A427-48F4-B232-92D714FCDF90}" presName="sp" presStyleCnt="0"/>
      <dgm:spPr/>
    </dgm:pt>
    <dgm:pt modelId="{0542A521-56B7-461C-A944-3929DA5B80EE}" type="pres">
      <dgm:prSet presAssocID="{812F6C9E-31B2-4D0E-BB0D-ECA9C02D0D66}" presName="composite" presStyleCnt="0"/>
      <dgm:spPr/>
    </dgm:pt>
    <dgm:pt modelId="{E6A37D88-D9AD-4226-A7BF-27CDD6105DB8}" type="pres">
      <dgm:prSet presAssocID="{812F6C9E-31B2-4D0E-BB0D-ECA9C02D0D66}" presName="parentText" presStyleLbl="alignNode1" presStyleIdx="1" presStyleCnt="3">
        <dgm:presLayoutVars>
          <dgm:chMax val="1"/>
          <dgm:bulletEnabled val="1"/>
        </dgm:presLayoutVars>
      </dgm:prSet>
      <dgm:spPr/>
      <dgm:t>
        <a:bodyPr/>
        <a:lstStyle/>
        <a:p>
          <a:endParaRPr lang="en-US"/>
        </a:p>
      </dgm:t>
    </dgm:pt>
    <dgm:pt modelId="{FA9662AC-3FF1-4EB5-B496-1268B014CCFB}" type="pres">
      <dgm:prSet presAssocID="{812F6C9E-31B2-4D0E-BB0D-ECA9C02D0D66}" presName="descendantText" presStyleLbl="alignAcc1" presStyleIdx="1" presStyleCnt="3">
        <dgm:presLayoutVars>
          <dgm:bulletEnabled val="1"/>
        </dgm:presLayoutVars>
      </dgm:prSet>
      <dgm:spPr/>
      <dgm:t>
        <a:bodyPr/>
        <a:lstStyle/>
        <a:p>
          <a:endParaRPr lang="en-US"/>
        </a:p>
      </dgm:t>
    </dgm:pt>
    <dgm:pt modelId="{FDA70D13-760F-4631-88C3-515936AC3630}" type="pres">
      <dgm:prSet presAssocID="{B6FF1BF0-46F6-45C9-AF99-FF36341D1446}" presName="sp" presStyleCnt="0"/>
      <dgm:spPr/>
    </dgm:pt>
    <dgm:pt modelId="{236EB7B1-9608-46E2-A50F-862D1BDC575D}" type="pres">
      <dgm:prSet presAssocID="{4409CE34-C070-478E-9837-BE671E22EE79}" presName="composite" presStyleCnt="0"/>
      <dgm:spPr/>
    </dgm:pt>
    <dgm:pt modelId="{B5237FE7-9078-43A3-9F55-B5E38D4ED406}" type="pres">
      <dgm:prSet presAssocID="{4409CE34-C070-478E-9837-BE671E22EE79}" presName="parentText" presStyleLbl="alignNode1" presStyleIdx="2" presStyleCnt="3">
        <dgm:presLayoutVars>
          <dgm:chMax val="1"/>
          <dgm:bulletEnabled val="1"/>
        </dgm:presLayoutVars>
      </dgm:prSet>
      <dgm:spPr/>
      <dgm:t>
        <a:bodyPr/>
        <a:lstStyle/>
        <a:p>
          <a:endParaRPr lang="en-US"/>
        </a:p>
      </dgm:t>
    </dgm:pt>
    <dgm:pt modelId="{8229A4CC-FAF3-48F6-8F01-7899A4E6D2A8}" type="pres">
      <dgm:prSet presAssocID="{4409CE34-C070-478E-9837-BE671E22EE79}" presName="descendantText" presStyleLbl="alignAcc1" presStyleIdx="2" presStyleCnt="3">
        <dgm:presLayoutVars>
          <dgm:bulletEnabled val="1"/>
        </dgm:presLayoutVars>
      </dgm:prSet>
      <dgm:spPr/>
      <dgm:t>
        <a:bodyPr/>
        <a:lstStyle/>
        <a:p>
          <a:endParaRPr lang="en-US"/>
        </a:p>
      </dgm:t>
    </dgm:pt>
  </dgm:ptLst>
  <dgm:cxnLst>
    <dgm:cxn modelId="{387F5613-E7BF-4B9C-854E-F9BB1C85CA61}" srcId="{4409CE34-C070-478E-9837-BE671E22EE79}" destId="{814FABF7-291B-4787-8191-2D86113DC281}" srcOrd="1" destOrd="0" parTransId="{FA568B5F-4175-400B-81C6-8486DF38747D}" sibTransId="{661FED4B-2EF1-4A17-BC55-3D8C50A7DE1B}"/>
    <dgm:cxn modelId="{99CE1339-3D32-4780-B667-1820E8040437}" type="presOf" srcId="{814FABF7-291B-4787-8191-2D86113DC281}" destId="{8229A4CC-FAF3-48F6-8F01-7899A4E6D2A8}" srcOrd="0" destOrd="1" presId="urn:microsoft.com/office/officeart/2005/8/layout/chevron2"/>
    <dgm:cxn modelId="{EA58F848-5537-4199-9C14-335E7DBA4A2D}" type="presOf" srcId="{4409CE34-C070-478E-9837-BE671E22EE79}" destId="{B5237FE7-9078-43A3-9F55-B5E38D4ED406}" srcOrd="0" destOrd="0" presId="urn:microsoft.com/office/officeart/2005/8/layout/chevron2"/>
    <dgm:cxn modelId="{47CA722A-C9BC-418C-8F28-DA2BACF7E629}" type="presOf" srcId="{812F6C9E-31B2-4D0E-BB0D-ECA9C02D0D66}" destId="{E6A37D88-D9AD-4226-A7BF-27CDD6105DB8}" srcOrd="0" destOrd="0" presId="urn:microsoft.com/office/officeart/2005/8/layout/chevron2"/>
    <dgm:cxn modelId="{61473AD2-89FF-417A-B8BF-6E7365B072A8}" type="presOf" srcId="{CB741EF2-67C5-4782-887F-22F79B8E723C}" destId="{8229A4CC-FAF3-48F6-8F01-7899A4E6D2A8}" srcOrd="0" destOrd="0" presId="urn:microsoft.com/office/officeart/2005/8/layout/chevron2"/>
    <dgm:cxn modelId="{02607CFC-2CEE-4939-B8A4-1D8F82733BB1}" type="presOf" srcId="{64467F57-F629-493C-A8E6-A1124EDA3776}" destId="{FFB56DA4-16D4-43DF-A3E5-635DBFAA51D7}" srcOrd="0" destOrd="0" presId="urn:microsoft.com/office/officeart/2005/8/layout/chevron2"/>
    <dgm:cxn modelId="{64FAFC05-6025-4F01-AD1B-252C4D8B2E77}" type="presOf" srcId="{20A3BB34-130E-4C27-9E76-C130F362D008}" destId="{E8E8B52F-F673-487E-808F-0C74F2946C9D}" srcOrd="0" destOrd="0" presId="urn:microsoft.com/office/officeart/2005/8/layout/chevron2"/>
    <dgm:cxn modelId="{5F25653F-EF8F-4E88-9158-5E6A1331E4F4}" srcId="{64467F57-F629-493C-A8E6-A1124EDA3776}" destId="{4409CE34-C070-478E-9837-BE671E22EE79}" srcOrd="2" destOrd="0" parTransId="{D37DA827-EC06-4BEB-B385-F0EF12E91846}" sibTransId="{94EC3A66-6078-41DE-9AE9-7391113B66DD}"/>
    <dgm:cxn modelId="{CEC780BA-FF62-49C9-A267-14E93F0C3D1E}" type="presOf" srcId="{42270551-EE50-4D03-8551-EA624DEC373D}" destId="{FA9662AC-3FF1-4EB5-B496-1268B014CCFB}" srcOrd="0" destOrd="0" presId="urn:microsoft.com/office/officeart/2005/8/layout/chevron2"/>
    <dgm:cxn modelId="{29362D9E-8A0C-467A-9141-1B0530A33687}" srcId="{4409CE34-C070-478E-9837-BE671E22EE79}" destId="{CB741EF2-67C5-4782-887F-22F79B8E723C}" srcOrd="0" destOrd="0" parTransId="{13DAFE50-2176-4189-9E44-890A85395150}" sibTransId="{325678EC-8F7B-43A0-AC97-260636322C73}"/>
    <dgm:cxn modelId="{7736FCA1-85A0-4C44-BBD3-340D6D36D797}" srcId="{64467F57-F629-493C-A8E6-A1124EDA3776}" destId="{A7ADC661-90E2-41DA-BBF4-EB18A90ABCFC}" srcOrd="0" destOrd="0" parTransId="{6E99A999-A56F-4F76-900C-DA62531BE9EA}" sibTransId="{1D5A8425-A427-48F4-B232-92D714FCDF90}"/>
    <dgm:cxn modelId="{8AFFA873-E62E-4F6D-8923-9B12A4B70907}" type="presOf" srcId="{A7ADC661-90E2-41DA-BBF4-EB18A90ABCFC}" destId="{F1839729-62CA-4DAB-8F52-C99180CCA79A}" srcOrd="0" destOrd="0" presId="urn:microsoft.com/office/officeart/2005/8/layout/chevron2"/>
    <dgm:cxn modelId="{15E8FA6A-E5E7-4C20-864A-CB35A6D22262}" srcId="{64467F57-F629-493C-A8E6-A1124EDA3776}" destId="{812F6C9E-31B2-4D0E-BB0D-ECA9C02D0D66}" srcOrd="1" destOrd="0" parTransId="{BF71A95F-EB3C-4624-ACC1-1D9CC72590ED}" sibTransId="{B6FF1BF0-46F6-45C9-AF99-FF36341D1446}"/>
    <dgm:cxn modelId="{77567338-D3DF-4744-AD7A-9CB633962F3D}" srcId="{812F6C9E-31B2-4D0E-BB0D-ECA9C02D0D66}" destId="{7E596056-0750-42AD-837F-606C1E846118}" srcOrd="1" destOrd="0" parTransId="{7AF6CE05-7997-4414-BA92-6D8BDAB5BFF0}" sibTransId="{D7F9C553-31AC-41AE-8348-351DE5F1B47A}"/>
    <dgm:cxn modelId="{F39114B4-7DC6-4603-949A-5CA24BB9437E}" srcId="{A7ADC661-90E2-41DA-BBF4-EB18A90ABCFC}" destId="{20A3BB34-130E-4C27-9E76-C130F362D008}" srcOrd="0" destOrd="0" parTransId="{6CCFB0C4-45F2-4997-8C73-E6941D635C0B}" sibTransId="{5A70F3CC-7B88-4D4B-9962-F38FE535A386}"/>
    <dgm:cxn modelId="{82076FD0-6CB6-4112-A156-6156B9A07C7E}" type="presOf" srcId="{7E596056-0750-42AD-837F-606C1E846118}" destId="{FA9662AC-3FF1-4EB5-B496-1268B014CCFB}" srcOrd="0" destOrd="1" presId="urn:microsoft.com/office/officeart/2005/8/layout/chevron2"/>
    <dgm:cxn modelId="{BC5A677A-D570-494B-8C11-28425D9B1A6A}" srcId="{812F6C9E-31B2-4D0E-BB0D-ECA9C02D0D66}" destId="{42270551-EE50-4D03-8551-EA624DEC373D}" srcOrd="0" destOrd="0" parTransId="{05646C00-2FAC-437F-B381-AD351D2D3F19}" sibTransId="{E14843E7-CDB4-472A-9E76-EB509B155A52}"/>
    <dgm:cxn modelId="{121FFD03-2374-4DA7-8082-7AEE6DCB0110}" type="presParOf" srcId="{FFB56DA4-16D4-43DF-A3E5-635DBFAA51D7}" destId="{CD6C42EE-9136-4CDB-8643-A7A77D3AE61D}" srcOrd="0" destOrd="0" presId="urn:microsoft.com/office/officeart/2005/8/layout/chevron2"/>
    <dgm:cxn modelId="{C7F06D63-39DD-49AD-A237-12FE24A4454A}" type="presParOf" srcId="{CD6C42EE-9136-4CDB-8643-A7A77D3AE61D}" destId="{F1839729-62CA-4DAB-8F52-C99180CCA79A}" srcOrd="0" destOrd="0" presId="urn:microsoft.com/office/officeart/2005/8/layout/chevron2"/>
    <dgm:cxn modelId="{53F39BF5-2F1B-4255-A9AF-0E329B340F44}" type="presParOf" srcId="{CD6C42EE-9136-4CDB-8643-A7A77D3AE61D}" destId="{E8E8B52F-F673-487E-808F-0C74F2946C9D}" srcOrd="1" destOrd="0" presId="urn:microsoft.com/office/officeart/2005/8/layout/chevron2"/>
    <dgm:cxn modelId="{F1E95944-8010-498B-BE65-0439CB531FB9}" type="presParOf" srcId="{FFB56DA4-16D4-43DF-A3E5-635DBFAA51D7}" destId="{9E549BFA-D914-496B-8BE1-F56BABF8AD2B}" srcOrd="1" destOrd="0" presId="urn:microsoft.com/office/officeart/2005/8/layout/chevron2"/>
    <dgm:cxn modelId="{B601B5BC-981A-4695-92E9-306FFDA7FF13}" type="presParOf" srcId="{FFB56DA4-16D4-43DF-A3E5-635DBFAA51D7}" destId="{0542A521-56B7-461C-A944-3929DA5B80EE}" srcOrd="2" destOrd="0" presId="urn:microsoft.com/office/officeart/2005/8/layout/chevron2"/>
    <dgm:cxn modelId="{47EE7C2E-FDD4-4C85-AE51-F59A2EC01CA4}" type="presParOf" srcId="{0542A521-56B7-461C-A944-3929DA5B80EE}" destId="{E6A37D88-D9AD-4226-A7BF-27CDD6105DB8}" srcOrd="0" destOrd="0" presId="urn:microsoft.com/office/officeart/2005/8/layout/chevron2"/>
    <dgm:cxn modelId="{646ABF8B-F1F3-444A-AB0D-FE9F2A17380A}" type="presParOf" srcId="{0542A521-56B7-461C-A944-3929DA5B80EE}" destId="{FA9662AC-3FF1-4EB5-B496-1268B014CCFB}" srcOrd="1" destOrd="0" presId="urn:microsoft.com/office/officeart/2005/8/layout/chevron2"/>
    <dgm:cxn modelId="{D3500B73-EAE9-4B83-BCA0-C941CFFF53A1}" type="presParOf" srcId="{FFB56DA4-16D4-43DF-A3E5-635DBFAA51D7}" destId="{FDA70D13-760F-4631-88C3-515936AC3630}" srcOrd="3" destOrd="0" presId="urn:microsoft.com/office/officeart/2005/8/layout/chevron2"/>
    <dgm:cxn modelId="{2861AA94-B500-4427-A64C-ABC2DE3910C9}" type="presParOf" srcId="{FFB56DA4-16D4-43DF-A3E5-635DBFAA51D7}" destId="{236EB7B1-9608-46E2-A50F-862D1BDC575D}" srcOrd="4" destOrd="0" presId="urn:microsoft.com/office/officeart/2005/8/layout/chevron2"/>
    <dgm:cxn modelId="{38355CE6-4092-45D4-89B3-4D8BF980C146}" type="presParOf" srcId="{236EB7B1-9608-46E2-A50F-862D1BDC575D}" destId="{B5237FE7-9078-43A3-9F55-B5E38D4ED406}" srcOrd="0" destOrd="0" presId="urn:microsoft.com/office/officeart/2005/8/layout/chevron2"/>
    <dgm:cxn modelId="{F2099709-A120-415B-A527-FB5323A7E91A}" type="presParOf" srcId="{236EB7B1-9608-46E2-A50F-862D1BDC575D}" destId="{8229A4CC-FAF3-48F6-8F01-7899A4E6D2A8}"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8D21FE-65E4-462D-B78B-EA2365506E59}">
      <dsp:nvSpPr>
        <dsp:cNvPr id="0" name=""/>
        <dsp:cNvSpPr/>
      </dsp:nvSpPr>
      <dsp:spPr>
        <a:xfrm>
          <a:off x="1640249" y="837778"/>
          <a:ext cx="2240967" cy="23741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CUNY Academic Affairs </a:t>
          </a:r>
          <a:endParaRPr lang="en-US" sz="2000" kern="1200" dirty="0"/>
        </a:p>
      </dsp:txBody>
      <dsp:txXfrm>
        <a:off x="1640249" y="837778"/>
        <a:ext cx="2240967" cy="2374145"/>
      </dsp:txXfrm>
    </dsp:sp>
    <dsp:sp modelId="{FD5B0920-F9B4-45A5-9C6A-E9939DCEAA6E}">
      <dsp:nvSpPr>
        <dsp:cNvPr id="0" name=""/>
        <dsp:cNvSpPr/>
      </dsp:nvSpPr>
      <dsp:spPr>
        <a:xfrm>
          <a:off x="2160494" y="155385"/>
          <a:ext cx="1016202" cy="1110555"/>
        </a:xfrm>
        <a:prstGeom prst="ellipse">
          <a:avLst/>
        </a:prstGeom>
        <a:solidFill>
          <a:schemeClr val="tx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Bronx </a:t>
          </a:r>
        </a:p>
        <a:p>
          <a:pPr lvl="0" algn="ctr" defTabSz="533400">
            <a:lnSpc>
              <a:spcPct val="70000"/>
            </a:lnSpc>
            <a:spcBef>
              <a:spcPct val="0"/>
            </a:spcBef>
            <a:spcAft>
              <a:spcPct val="35000"/>
            </a:spcAft>
          </a:pPr>
          <a:r>
            <a:rPr lang="en-US" sz="1200" b="1" kern="1200" dirty="0" smtClean="0"/>
            <a:t>ASAP</a:t>
          </a:r>
          <a:endParaRPr lang="en-US" sz="1200" b="1" kern="1200" dirty="0"/>
        </a:p>
      </dsp:txBody>
      <dsp:txXfrm>
        <a:off x="2160494" y="155385"/>
        <a:ext cx="1016202" cy="1110555"/>
      </dsp:txXfrm>
    </dsp:sp>
    <dsp:sp modelId="{DA80DE09-CAD7-4BBF-A7E9-F6B99DB46EFF}">
      <dsp:nvSpPr>
        <dsp:cNvPr id="0" name=""/>
        <dsp:cNvSpPr/>
      </dsp:nvSpPr>
      <dsp:spPr>
        <a:xfrm>
          <a:off x="3015128" y="388476"/>
          <a:ext cx="1108711" cy="111055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BMCC</a:t>
          </a:r>
        </a:p>
        <a:p>
          <a:pPr lvl="0" algn="ctr" defTabSz="533400">
            <a:lnSpc>
              <a:spcPct val="70000"/>
            </a:lnSpc>
            <a:spcBef>
              <a:spcPct val="0"/>
            </a:spcBef>
            <a:spcAft>
              <a:spcPct val="35000"/>
            </a:spcAft>
          </a:pPr>
          <a:r>
            <a:rPr lang="en-US" sz="1200" b="1" kern="1200" dirty="0" smtClean="0"/>
            <a:t>ASAP</a:t>
          </a:r>
          <a:endParaRPr lang="en-US" sz="1200" b="1" kern="1200" dirty="0"/>
        </a:p>
      </dsp:txBody>
      <dsp:txXfrm>
        <a:off x="3015128" y="388476"/>
        <a:ext cx="1108711" cy="1110555"/>
      </dsp:txXfrm>
    </dsp:sp>
    <dsp:sp modelId="{DF42D875-8DC0-4B15-8B72-87C408ED5FD9}">
      <dsp:nvSpPr>
        <dsp:cNvPr id="0" name=""/>
        <dsp:cNvSpPr/>
      </dsp:nvSpPr>
      <dsp:spPr>
        <a:xfrm>
          <a:off x="3558990" y="1243107"/>
          <a:ext cx="1110555" cy="111055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t> </a:t>
          </a:r>
        </a:p>
        <a:p>
          <a:pPr lvl="0" algn="ctr" defTabSz="533400">
            <a:lnSpc>
              <a:spcPct val="70000"/>
            </a:lnSpc>
            <a:spcBef>
              <a:spcPct val="0"/>
            </a:spcBef>
            <a:spcAft>
              <a:spcPct val="35000"/>
            </a:spcAft>
          </a:pPr>
          <a:r>
            <a:rPr lang="en-US" sz="1200" b="1" kern="1200" baseline="0" dirty="0" smtClean="0"/>
            <a:t>CSI</a:t>
          </a:r>
        </a:p>
        <a:p>
          <a:pPr lvl="0" algn="ctr" defTabSz="533400">
            <a:lnSpc>
              <a:spcPct val="70000"/>
            </a:lnSpc>
            <a:spcBef>
              <a:spcPct val="0"/>
            </a:spcBef>
            <a:spcAft>
              <a:spcPct val="35000"/>
            </a:spcAft>
          </a:pPr>
          <a:r>
            <a:rPr lang="en-US" sz="1200" b="1" kern="1200" baseline="0" dirty="0" smtClean="0"/>
            <a:t>ASAP </a:t>
          </a:r>
        </a:p>
        <a:p>
          <a:pPr lvl="0" algn="ctr" defTabSz="533400">
            <a:lnSpc>
              <a:spcPct val="70000"/>
            </a:lnSpc>
            <a:spcBef>
              <a:spcPct val="0"/>
            </a:spcBef>
            <a:spcAft>
              <a:spcPct val="35000"/>
            </a:spcAft>
          </a:pPr>
          <a:r>
            <a:rPr lang="en-US" sz="1200" b="1" kern="1200" baseline="0" dirty="0" smtClean="0"/>
            <a:t>(F’ 15)</a:t>
          </a:r>
        </a:p>
        <a:p>
          <a:pPr lvl="0" algn="ctr" defTabSz="533400">
            <a:lnSpc>
              <a:spcPct val="90000"/>
            </a:lnSpc>
            <a:spcBef>
              <a:spcPct val="0"/>
            </a:spcBef>
            <a:spcAft>
              <a:spcPct val="35000"/>
            </a:spcAft>
          </a:pPr>
          <a:endParaRPr lang="en-US" sz="1700" kern="1200" dirty="0"/>
        </a:p>
      </dsp:txBody>
      <dsp:txXfrm>
        <a:off x="3558990" y="1243107"/>
        <a:ext cx="1110555" cy="1110555"/>
      </dsp:txXfrm>
    </dsp:sp>
    <dsp:sp modelId="{263024F1-8188-409A-9842-0D938C858975}">
      <dsp:nvSpPr>
        <dsp:cNvPr id="0" name=""/>
        <dsp:cNvSpPr/>
      </dsp:nvSpPr>
      <dsp:spPr>
        <a:xfrm>
          <a:off x="3497303" y="2123897"/>
          <a:ext cx="1149402" cy="1110555"/>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 Hostos </a:t>
          </a:r>
        </a:p>
        <a:p>
          <a:pPr lvl="0" algn="ctr" defTabSz="533400">
            <a:lnSpc>
              <a:spcPct val="70000"/>
            </a:lnSpc>
            <a:spcBef>
              <a:spcPct val="0"/>
            </a:spcBef>
            <a:spcAft>
              <a:spcPct val="35000"/>
            </a:spcAft>
          </a:pPr>
          <a:r>
            <a:rPr lang="en-US" sz="1200" b="1" kern="1200" dirty="0" smtClean="0"/>
            <a:t>ASAP</a:t>
          </a:r>
          <a:endParaRPr lang="en-US" sz="1200" b="1" kern="1200" dirty="0"/>
        </a:p>
      </dsp:txBody>
      <dsp:txXfrm>
        <a:off x="3497303" y="2123897"/>
        <a:ext cx="1149402" cy="1110555"/>
      </dsp:txXfrm>
    </dsp:sp>
    <dsp:sp modelId="{2488CBAE-2AE4-4128-ACC7-A72A649029B5}">
      <dsp:nvSpPr>
        <dsp:cNvPr id="0" name=""/>
        <dsp:cNvSpPr/>
      </dsp:nvSpPr>
      <dsp:spPr>
        <a:xfrm>
          <a:off x="2471273" y="2796995"/>
          <a:ext cx="1404908" cy="104981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Kingsborough</a:t>
          </a:r>
        </a:p>
        <a:p>
          <a:pPr lvl="0" algn="ctr" defTabSz="533400">
            <a:lnSpc>
              <a:spcPct val="70000"/>
            </a:lnSpc>
            <a:spcBef>
              <a:spcPct val="0"/>
            </a:spcBef>
            <a:spcAft>
              <a:spcPct val="35000"/>
            </a:spcAft>
          </a:pPr>
          <a:r>
            <a:rPr lang="en-US" sz="1200" b="1" kern="1200" dirty="0" smtClean="0"/>
            <a:t>ASAP</a:t>
          </a:r>
          <a:endParaRPr lang="en-US" sz="1200" b="1" kern="1200" dirty="0"/>
        </a:p>
      </dsp:txBody>
      <dsp:txXfrm>
        <a:off x="2471273" y="2796995"/>
        <a:ext cx="1404908" cy="1049819"/>
      </dsp:txXfrm>
    </dsp:sp>
    <dsp:sp modelId="{E486C5E4-7126-4C2A-BD71-A961C394257C}">
      <dsp:nvSpPr>
        <dsp:cNvPr id="0" name=""/>
        <dsp:cNvSpPr/>
      </dsp:nvSpPr>
      <dsp:spPr>
        <a:xfrm>
          <a:off x="917394" y="1087719"/>
          <a:ext cx="1110555" cy="111055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70000"/>
            </a:lnSpc>
            <a:spcBef>
              <a:spcPct val="0"/>
            </a:spcBef>
            <a:spcAft>
              <a:spcPct val="35000"/>
            </a:spcAft>
          </a:pPr>
          <a:r>
            <a:rPr lang="en-US" sz="1100" b="1" kern="1200" dirty="0" smtClean="0"/>
            <a:t> </a:t>
          </a:r>
          <a:r>
            <a:rPr lang="en-US" sz="1200" b="1" kern="1200" dirty="0" smtClean="0"/>
            <a:t>NYCCT</a:t>
          </a:r>
        </a:p>
        <a:p>
          <a:pPr lvl="0" algn="ctr" defTabSz="488950">
            <a:lnSpc>
              <a:spcPct val="70000"/>
            </a:lnSpc>
            <a:spcBef>
              <a:spcPct val="0"/>
            </a:spcBef>
            <a:spcAft>
              <a:spcPct val="35000"/>
            </a:spcAft>
          </a:pPr>
          <a:r>
            <a:rPr lang="en-US" sz="1200" b="1" kern="1200" dirty="0" smtClean="0"/>
            <a:t>ASAP</a:t>
          </a:r>
        </a:p>
        <a:p>
          <a:pPr lvl="0" algn="ctr" defTabSz="488950">
            <a:lnSpc>
              <a:spcPct val="70000"/>
            </a:lnSpc>
            <a:spcBef>
              <a:spcPct val="0"/>
            </a:spcBef>
            <a:spcAft>
              <a:spcPct val="35000"/>
            </a:spcAft>
          </a:pPr>
          <a:r>
            <a:rPr lang="en-US" sz="1200" b="1" kern="1200" dirty="0" smtClean="0"/>
            <a:t>(F’15)</a:t>
          </a:r>
          <a:endParaRPr lang="en-US" sz="1200" b="1" kern="1200" dirty="0"/>
        </a:p>
      </dsp:txBody>
      <dsp:txXfrm>
        <a:off x="917394" y="1087719"/>
        <a:ext cx="1110555" cy="1110555"/>
      </dsp:txXfrm>
    </dsp:sp>
    <dsp:sp modelId="{67A83939-CA4A-4403-8785-F89028BF5470}">
      <dsp:nvSpPr>
        <dsp:cNvPr id="0" name=""/>
        <dsp:cNvSpPr/>
      </dsp:nvSpPr>
      <dsp:spPr>
        <a:xfrm>
          <a:off x="1305854" y="2719298"/>
          <a:ext cx="1325514" cy="111055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LaGuardia</a:t>
          </a:r>
        </a:p>
        <a:p>
          <a:pPr lvl="0" algn="ctr" defTabSz="533400">
            <a:lnSpc>
              <a:spcPct val="70000"/>
            </a:lnSpc>
            <a:spcBef>
              <a:spcPct val="0"/>
            </a:spcBef>
            <a:spcAft>
              <a:spcPct val="35000"/>
            </a:spcAft>
          </a:pPr>
          <a:r>
            <a:rPr lang="en-US" sz="1200" b="1" kern="1200" dirty="0" smtClean="0"/>
            <a:t>ASAP </a:t>
          </a:r>
          <a:endParaRPr lang="en-US" sz="1200" b="1" kern="1200" dirty="0"/>
        </a:p>
      </dsp:txBody>
      <dsp:txXfrm>
        <a:off x="1305854" y="2719298"/>
        <a:ext cx="1325514" cy="1110555"/>
      </dsp:txXfrm>
    </dsp:sp>
    <dsp:sp modelId="{5EAB91FE-0F8F-43D3-A1C8-64A2B97EA93B}">
      <dsp:nvSpPr>
        <dsp:cNvPr id="0" name=""/>
        <dsp:cNvSpPr/>
      </dsp:nvSpPr>
      <dsp:spPr>
        <a:xfrm>
          <a:off x="839693" y="2020050"/>
          <a:ext cx="1180687" cy="95516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Medgar Evers</a:t>
          </a:r>
        </a:p>
        <a:p>
          <a:pPr lvl="0" algn="ctr" defTabSz="533400">
            <a:lnSpc>
              <a:spcPct val="70000"/>
            </a:lnSpc>
            <a:spcBef>
              <a:spcPct val="0"/>
            </a:spcBef>
            <a:spcAft>
              <a:spcPct val="35000"/>
            </a:spcAft>
          </a:pPr>
          <a:r>
            <a:rPr lang="en-US" sz="1200" b="1" kern="1200" dirty="0" smtClean="0"/>
            <a:t>ASAP</a:t>
          </a:r>
          <a:endParaRPr lang="en-US" sz="1200" b="1" kern="1200" dirty="0"/>
        </a:p>
      </dsp:txBody>
      <dsp:txXfrm>
        <a:off x="839693" y="2020050"/>
        <a:ext cx="1180687" cy="955166"/>
      </dsp:txXfrm>
    </dsp:sp>
    <dsp:sp modelId="{ED5B6B6A-1CEC-43B5-9EA1-F87816324E2D}">
      <dsp:nvSpPr>
        <dsp:cNvPr id="0" name=""/>
        <dsp:cNvSpPr/>
      </dsp:nvSpPr>
      <dsp:spPr>
        <a:xfrm>
          <a:off x="1305862" y="466168"/>
          <a:ext cx="1075073" cy="87133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70000"/>
            </a:lnSpc>
            <a:spcBef>
              <a:spcPct val="0"/>
            </a:spcBef>
            <a:spcAft>
              <a:spcPct val="35000"/>
            </a:spcAft>
          </a:pPr>
          <a:r>
            <a:rPr lang="en-US" sz="1200" b="1" kern="1200" dirty="0" smtClean="0"/>
            <a:t> ASAP</a:t>
          </a:r>
        </a:p>
        <a:p>
          <a:pPr lvl="0" algn="ctr" defTabSz="533400">
            <a:lnSpc>
              <a:spcPct val="70000"/>
            </a:lnSpc>
            <a:spcBef>
              <a:spcPct val="0"/>
            </a:spcBef>
            <a:spcAft>
              <a:spcPct val="35000"/>
            </a:spcAft>
          </a:pPr>
          <a:r>
            <a:rPr lang="en-US" sz="1200" b="1" kern="1200" dirty="0" smtClean="0"/>
            <a:t>QCC</a:t>
          </a:r>
          <a:endParaRPr lang="en-US" sz="1200" b="1" kern="1200" dirty="0"/>
        </a:p>
      </dsp:txBody>
      <dsp:txXfrm>
        <a:off x="1305862" y="466168"/>
        <a:ext cx="1075073" cy="8713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839729-62CA-4DAB-8F52-C99180CCA79A}">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Target</a:t>
          </a:r>
          <a:endParaRPr lang="en-US" sz="1500" kern="1200" dirty="0"/>
        </a:p>
      </dsp:txBody>
      <dsp:txXfrm rot="5400000">
        <a:off x="-222646" y="223826"/>
        <a:ext cx="1484312" cy="1039018"/>
      </dsp:txXfrm>
    </dsp:sp>
    <dsp:sp modelId="{E8E8B52F-F673-487E-808F-0C74F2946C9D}">
      <dsp:nvSpPr>
        <dsp:cNvPr id="0" name=""/>
        <dsp:cNvSpPr/>
      </dsp:nvSpPr>
      <dsp:spPr>
        <a:xfrm rot="5400000">
          <a:off x="3085107" y="-2044909"/>
          <a:ext cx="964803" cy="505698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2">
                  <a:lumMod val="75000"/>
                </a:schemeClr>
              </a:solidFill>
              <a:latin typeface="Corbel" panose="020B0503020204020204" pitchFamily="34" charset="0"/>
            </a:rPr>
            <a:t>Targeted students invited to participate in study</a:t>
          </a:r>
          <a:endParaRPr lang="en-US" sz="1900" kern="1200" dirty="0">
            <a:solidFill>
              <a:schemeClr val="tx2">
                <a:lumMod val="75000"/>
              </a:schemeClr>
            </a:solidFill>
            <a:latin typeface="Corbel" panose="020B0503020204020204" pitchFamily="34" charset="0"/>
          </a:endParaRPr>
        </a:p>
      </dsp:txBody>
      <dsp:txXfrm rot="5400000">
        <a:off x="3085107" y="-2044909"/>
        <a:ext cx="964803" cy="5056981"/>
      </dsp:txXfrm>
    </dsp:sp>
    <dsp:sp modelId="{E6A37D88-D9AD-4226-A7BF-27CDD6105DB8}">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Consent &amp; Data</a:t>
          </a:r>
          <a:endParaRPr lang="en-US" sz="1500" kern="1200" dirty="0"/>
        </a:p>
      </dsp:txBody>
      <dsp:txXfrm rot="5400000">
        <a:off x="-222646" y="1512490"/>
        <a:ext cx="1484312" cy="1039018"/>
      </dsp:txXfrm>
    </dsp:sp>
    <dsp:sp modelId="{FA9662AC-3FF1-4EB5-B496-1268B014CCFB}">
      <dsp:nvSpPr>
        <dsp:cNvPr id="0" name=""/>
        <dsp:cNvSpPr/>
      </dsp:nvSpPr>
      <dsp:spPr>
        <a:xfrm rot="5400000">
          <a:off x="3085107" y="-756245"/>
          <a:ext cx="964803" cy="505698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2">
                  <a:lumMod val="75000"/>
                </a:schemeClr>
              </a:solidFill>
              <a:latin typeface="Corbel" panose="020B0503020204020204" pitchFamily="34" charset="0"/>
            </a:rPr>
            <a:t>Participants give consent</a:t>
          </a:r>
          <a:endParaRPr lang="en-US" sz="1900" kern="1200" dirty="0">
            <a:solidFill>
              <a:schemeClr val="tx2">
                <a:lumMod val="75000"/>
              </a:schemeClr>
            </a:solidFill>
            <a:latin typeface="Corbel" panose="020B0503020204020204" pitchFamily="34" charset="0"/>
          </a:endParaRPr>
        </a:p>
        <a:p>
          <a:pPr marL="171450" lvl="1" indent="-171450" algn="l" defTabSz="844550">
            <a:lnSpc>
              <a:spcPct val="90000"/>
            </a:lnSpc>
            <a:spcBef>
              <a:spcPct val="0"/>
            </a:spcBef>
            <a:spcAft>
              <a:spcPct val="15000"/>
            </a:spcAft>
            <a:buChar char="••"/>
          </a:pPr>
          <a:r>
            <a:rPr lang="en-US" sz="1900" kern="1200" dirty="0" smtClean="0">
              <a:solidFill>
                <a:schemeClr val="tx2">
                  <a:lumMod val="75000"/>
                </a:schemeClr>
              </a:solidFill>
              <a:latin typeface="Corbel" panose="020B0503020204020204" pitchFamily="34" charset="0"/>
            </a:rPr>
            <a:t>Baseline data collected</a:t>
          </a:r>
          <a:endParaRPr lang="en-US" sz="1900" kern="1200" dirty="0">
            <a:solidFill>
              <a:schemeClr val="tx2">
                <a:lumMod val="75000"/>
              </a:schemeClr>
            </a:solidFill>
            <a:latin typeface="Corbel" panose="020B0503020204020204" pitchFamily="34" charset="0"/>
          </a:endParaRPr>
        </a:p>
      </dsp:txBody>
      <dsp:txXfrm rot="5400000">
        <a:off x="3085107" y="-756245"/>
        <a:ext cx="964803" cy="5056981"/>
      </dsp:txXfrm>
    </dsp:sp>
    <dsp:sp modelId="{B5237FE7-9078-43A3-9F55-B5E38D4ED406}">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Random Assignment</a:t>
          </a:r>
          <a:endParaRPr lang="en-US" sz="1500" kern="1200" dirty="0"/>
        </a:p>
      </dsp:txBody>
      <dsp:txXfrm rot="5400000">
        <a:off x="-222646" y="2801154"/>
        <a:ext cx="1484312" cy="1039018"/>
      </dsp:txXfrm>
    </dsp:sp>
    <dsp:sp modelId="{8229A4CC-FAF3-48F6-8F01-7899A4E6D2A8}">
      <dsp:nvSpPr>
        <dsp:cNvPr id="0" name=""/>
        <dsp:cNvSpPr/>
      </dsp:nvSpPr>
      <dsp:spPr>
        <a:xfrm rot="5400000">
          <a:off x="3085107" y="532418"/>
          <a:ext cx="964803" cy="505698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B050"/>
              </a:solidFill>
              <a:latin typeface="Corbel" panose="020B0503020204020204" pitchFamily="34" charset="0"/>
            </a:rPr>
            <a:t>Program group </a:t>
          </a:r>
          <a:r>
            <a:rPr lang="en-US" sz="1900" kern="1200" dirty="0" smtClean="0">
              <a:solidFill>
                <a:schemeClr val="tx2">
                  <a:lumMod val="75000"/>
                </a:schemeClr>
              </a:solidFill>
              <a:latin typeface="Corbel" panose="020B0503020204020204" pitchFamily="34" charset="0"/>
            </a:rPr>
            <a:t>– Students can enroll in ASAP</a:t>
          </a:r>
          <a:endParaRPr lang="en-US" sz="1900" kern="1200" dirty="0">
            <a:solidFill>
              <a:schemeClr val="tx2">
                <a:lumMod val="75000"/>
              </a:schemeClr>
            </a:solidFill>
            <a:latin typeface="Corbel" panose="020B0503020204020204" pitchFamily="34" charset="0"/>
          </a:endParaRPr>
        </a:p>
        <a:p>
          <a:pPr marL="171450" lvl="1" indent="-171450" algn="l" defTabSz="844550">
            <a:lnSpc>
              <a:spcPct val="90000"/>
            </a:lnSpc>
            <a:spcBef>
              <a:spcPct val="0"/>
            </a:spcBef>
            <a:spcAft>
              <a:spcPct val="15000"/>
            </a:spcAft>
            <a:buChar char="••"/>
          </a:pPr>
          <a:r>
            <a:rPr lang="en-US" sz="1900" kern="1200" dirty="0" smtClean="0">
              <a:solidFill>
                <a:srgbClr val="FF0000"/>
              </a:solidFill>
              <a:latin typeface="Corbel" panose="020B0503020204020204" pitchFamily="34" charset="0"/>
            </a:rPr>
            <a:t>Control  group </a:t>
          </a:r>
          <a:r>
            <a:rPr lang="en-US" sz="1900" kern="1200" dirty="0" smtClean="0">
              <a:solidFill>
                <a:schemeClr val="tx2">
                  <a:lumMod val="75000"/>
                </a:schemeClr>
              </a:solidFill>
              <a:latin typeface="Corbel" panose="020B0503020204020204" pitchFamily="34" charset="0"/>
            </a:rPr>
            <a:t>– Students can receive standard college services</a:t>
          </a:r>
          <a:endParaRPr lang="en-US" sz="1900" kern="1200" dirty="0">
            <a:solidFill>
              <a:schemeClr val="tx2">
                <a:lumMod val="75000"/>
              </a:schemeClr>
            </a:solidFill>
            <a:latin typeface="Corbel" panose="020B0503020204020204" pitchFamily="34" charset="0"/>
          </a:endParaRPr>
        </a:p>
      </dsp:txBody>
      <dsp:txXfrm rot="5400000">
        <a:off x="3085107" y="532418"/>
        <a:ext cx="964803" cy="505698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0.86769</cdr:x>
      <cdr:y>0.39084</cdr:y>
    </cdr:from>
    <cdr:to>
      <cdr:x>0.96769</cdr:x>
      <cdr:y>0.57797</cdr:y>
    </cdr:to>
    <cdr:sp macro="" textlink="">
      <cdr:nvSpPr>
        <cdr:cNvPr id="2" name="TextBox 1"/>
        <cdr:cNvSpPr txBox="1"/>
      </cdr:nvSpPr>
      <cdr:spPr>
        <a:xfrm xmlns:a="http://schemas.openxmlformats.org/drawingml/2006/main">
          <a:off x="7934132" y="19097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0.85884</cdr:x>
      <cdr:y>0.46881</cdr:y>
    </cdr:from>
    <cdr:to>
      <cdr:x>0.95884</cdr:x>
      <cdr:y>0.65595</cdr:y>
    </cdr:to>
    <cdr:sp macro="" textlink="">
      <cdr:nvSpPr>
        <cdr:cNvPr id="3" name="TextBox 2"/>
        <cdr:cNvSpPr txBox="1"/>
      </cdr:nvSpPr>
      <cdr:spPr>
        <a:xfrm xmlns:a="http://schemas.openxmlformats.org/drawingml/2006/main">
          <a:off x="7853266" y="22907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0.83333</cdr:x>
      <cdr:y>0.48441</cdr:y>
    </cdr:from>
    <cdr:to>
      <cdr:x>0.93333</cdr:x>
      <cdr:y>0.67154</cdr:y>
    </cdr:to>
    <cdr:sp macro="" textlink="">
      <cdr:nvSpPr>
        <cdr:cNvPr id="4" name="TextBox 3"/>
        <cdr:cNvSpPr txBox="1"/>
      </cdr:nvSpPr>
      <cdr:spPr>
        <a:xfrm xmlns:a="http://schemas.openxmlformats.org/drawingml/2006/main">
          <a:off x="7620000" y="23669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0.24142</cdr:x>
      <cdr:y>0.79944</cdr:y>
    </cdr:from>
    <cdr:to>
      <cdr:x>0.46619</cdr:x>
      <cdr:y>0.87744</cdr:y>
    </cdr:to>
    <cdr:sp macro="" textlink="">
      <cdr:nvSpPr>
        <cdr:cNvPr id="6" name="TextBox 1"/>
        <cdr:cNvSpPr txBox="1"/>
      </cdr:nvSpPr>
      <cdr:spPr>
        <a:xfrm xmlns:a="http://schemas.openxmlformats.org/drawingml/2006/main">
          <a:off x="2209800" y="5467350"/>
          <a:ext cx="2057438" cy="533438"/>
        </a:xfrm>
        <a:prstGeom xmlns:a="http://schemas.openxmlformats.org/drawingml/2006/main" prst="rect">
          <a:avLst/>
        </a:prstGeom>
        <a:solidFill xmlns:a="http://schemas.openxmlformats.org/drawingml/2006/main">
          <a:schemeClr val="bg1">
            <a:lumMod val="75000"/>
          </a:schemeClr>
        </a:solidFill>
        <a:ln xmlns:a="http://schemas.openxmlformats.org/drawingml/2006/main" w="317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i="1" dirty="0" smtClean="0"/>
            <a:t>Fall 2009</a:t>
          </a:r>
          <a:r>
            <a:rPr lang="en-US" sz="1400" b="1" dirty="0" smtClean="0"/>
            <a:t>:  </a:t>
          </a:r>
          <a:r>
            <a:rPr lang="en-US" sz="1400" i="1" dirty="0" smtClean="0"/>
            <a:t>Began to </a:t>
          </a:r>
          <a:r>
            <a:rPr lang="en-US" sz="1400" i="1" dirty="0"/>
            <a:t>a</a:t>
          </a:r>
          <a:r>
            <a:rPr lang="en-US" sz="1400" i="1" dirty="0" smtClean="0"/>
            <a:t>dmit </a:t>
          </a:r>
          <a:r>
            <a:rPr lang="en-US" sz="1400" i="1" dirty="0" err="1"/>
            <a:t>d</a:t>
          </a:r>
          <a:r>
            <a:rPr lang="en-US" sz="1400" i="1" dirty="0" err="1" smtClean="0"/>
            <a:t>ev</a:t>
          </a:r>
          <a:r>
            <a:rPr lang="en-US" sz="1400" i="1" dirty="0" smtClean="0"/>
            <a:t> </a:t>
          </a:r>
          <a:r>
            <a:rPr lang="en-US" sz="1400" i="1" dirty="0" err="1" smtClean="0"/>
            <a:t>edu</a:t>
          </a:r>
          <a:r>
            <a:rPr lang="en-US" sz="1400" i="1" dirty="0" smtClean="0"/>
            <a:t> students</a:t>
          </a:r>
          <a:endParaRPr lang="en-US" sz="1400" i="1" dirty="0"/>
        </a:p>
      </cdr:txBody>
    </cdr:sp>
  </cdr:relSizeAnchor>
  <cdr:relSizeAnchor xmlns:cdr="http://schemas.openxmlformats.org/drawingml/2006/chartDrawing">
    <cdr:from>
      <cdr:x>0.44121</cdr:x>
      <cdr:y>0.54318</cdr:y>
    </cdr:from>
    <cdr:to>
      <cdr:x>0.61602</cdr:x>
      <cdr:y>0.62117</cdr:y>
    </cdr:to>
    <cdr:sp macro="" textlink="">
      <cdr:nvSpPr>
        <cdr:cNvPr id="7" name="TextBox 1"/>
        <cdr:cNvSpPr txBox="1"/>
      </cdr:nvSpPr>
      <cdr:spPr>
        <a:xfrm xmlns:a="http://schemas.openxmlformats.org/drawingml/2006/main">
          <a:off x="4038600" y="3714750"/>
          <a:ext cx="1600200" cy="533400"/>
        </a:xfrm>
        <a:prstGeom xmlns:a="http://schemas.openxmlformats.org/drawingml/2006/main" prst="rect">
          <a:avLst/>
        </a:prstGeom>
        <a:solidFill xmlns:a="http://schemas.openxmlformats.org/drawingml/2006/main">
          <a:schemeClr val="bg1">
            <a:lumMod val="75000"/>
          </a:schemeClr>
        </a:solidFill>
        <a:ln xmlns:a="http://schemas.openxmlformats.org/drawingml/2006/main" w="3175">
          <a:solidFill>
            <a:schemeClr val="tx1"/>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i="1" dirty="0" smtClean="0"/>
            <a:t>Fall 2011:  </a:t>
          </a:r>
          <a:r>
            <a:rPr lang="en-US" sz="1400" i="1" dirty="0" smtClean="0"/>
            <a:t>Funding ‘</a:t>
          </a:r>
          <a:r>
            <a:rPr lang="en-US" sz="1400" i="1" dirty="0" err="1" smtClean="0"/>
            <a:t>baselined</a:t>
          </a:r>
          <a:r>
            <a:rPr lang="en-US" sz="1400" i="1" dirty="0" smtClean="0"/>
            <a:t>’ by CEO</a:t>
          </a:r>
          <a:endParaRPr lang="en-US" sz="1400" i="1" dirty="0"/>
        </a:p>
      </cdr:txBody>
    </cdr:sp>
  </cdr:relSizeAnchor>
  <cdr:relSizeAnchor xmlns:cdr="http://schemas.openxmlformats.org/drawingml/2006/chartDrawing">
    <cdr:from>
      <cdr:x>0.55775</cdr:x>
      <cdr:y>0.39833</cdr:y>
    </cdr:from>
    <cdr:to>
      <cdr:x>0.71592</cdr:x>
      <cdr:y>0.47632</cdr:y>
    </cdr:to>
    <cdr:sp macro="" textlink="">
      <cdr:nvSpPr>
        <cdr:cNvPr id="8" name="TextBox 1"/>
        <cdr:cNvSpPr txBox="1"/>
      </cdr:nvSpPr>
      <cdr:spPr>
        <a:xfrm xmlns:a="http://schemas.openxmlformats.org/drawingml/2006/main">
          <a:off x="5105400" y="2724150"/>
          <a:ext cx="1447800" cy="533400"/>
        </a:xfrm>
        <a:prstGeom xmlns:a="http://schemas.openxmlformats.org/drawingml/2006/main" prst="rect">
          <a:avLst/>
        </a:prstGeom>
        <a:solidFill xmlns:a="http://schemas.openxmlformats.org/drawingml/2006/main">
          <a:schemeClr val="bg1">
            <a:lumMod val="75000"/>
          </a:schemeClr>
        </a:solidFill>
        <a:ln xmlns:a="http://schemas.openxmlformats.org/drawingml/2006/main" w="3175">
          <a:solidFill>
            <a:schemeClr val="tx1"/>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i="1" dirty="0" smtClean="0"/>
            <a:t>Fall 2012:  </a:t>
          </a:r>
          <a:r>
            <a:rPr lang="en-US" sz="1400" i="1" dirty="0" smtClean="0"/>
            <a:t>First expansion begins</a:t>
          </a:r>
          <a:endParaRPr lang="en-US" sz="14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0.84706</cdr:x>
      <cdr:y>0.80565</cdr:y>
    </cdr:from>
    <cdr:to>
      <cdr:x>0.98882</cdr:x>
      <cdr:y>0.86275</cdr:y>
    </cdr:to>
    <cdr:sp macro="" textlink="">
      <cdr:nvSpPr>
        <cdr:cNvPr id="3" name="TextBox 2"/>
        <cdr:cNvSpPr txBox="1"/>
      </cdr:nvSpPr>
      <cdr:spPr>
        <a:xfrm xmlns:a="http://schemas.openxmlformats.org/drawingml/2006/main">
          <a:off x="7351079" y="5073215"/>
          <a:ext cx="1230240" cy="359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0.89447</cdr:x>
      <cdr:y>0.94118</cdr:y>
    </cdr:from>
    <cdr:to>
      <cdr:x>1</cdr:x>
      <cdr:y>1</cdr:y>
    </cdr:to>
    <cdr:sp macro="" textlink="">
      <cdr:nvSpPr>
        <cdr:cNvPr id="4" name="TextBox 3"/>
        <cdr:cNvSpPr txBox="1"/>
      </cdr:nvSpPr>
      <cdr:spPr>
        <a:xfrm xmlns:a="http://schemas.openxmlformats.org/drawingml/2006/main">
          <a:off x="7762508" y="5926689"/>
          <a:ext cx="915825" cy="3703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213506"/>
          </a:xfrm>
          <a:prstGeom prst="rect">
            <a:avLst/>
          </a:prstGeom>
        </p:spPr>
        <p:txBody>
          <a:bodyPr vert="horz" lIns="63231" tIns="31615" rIns="63231" bIns="31615" rtlCol="0"/>
          <a:lstStyle>
            <a:lvl1pPr algn="l">
              <a:defRPr sz="800"/>
            </a:lvl1pPr>
          </a:lstStyle>
          <a:p>
            <a:endParaRPr lang="en-US" dirty="0"/>
          </a:p>
        </p:txBody>
      </p:sp>
      <p:sp>
        <p:nvSpPr>
          <p:cNvPr id="3" name="Date Placeholder 2"/>
          <p:cNvSpPr>
            <a:spLocks noGrp="1"/>
          </p:cNvSpPr>
          <p:nvPr>
            <p:ph type="dt" sz="quarter" idx="1"/>
          </p:nvPr>
        </p:nvSpPr>
        <p:spPr>
          <a:xfrm>
            <a:off x="3970338" y="0"/>
            <a:ext cx="3038475" cy="213506"/>
          </a:xfrm>
          <a:prstGeom prst="rect">
            <a:avLst/>
          </a:prstGeom>
        </p:spPr>
        <p:txBody>
          <a:bodyPr vert="horz" lIns="63231" tIns="31615" rIns="63231" bIns="31615" rtlCol="0"/>
          <a:lstStyle>
            <a:lvl1pPr algn="r">
              <a:defRPr sz="800"/>
            </a:lvl1pPr>
          </a:lstStyle>
          <a:p>
            <a:fld id="{86E42932-2CFB-4793-8CAB-AAAA9E5564F6}" type="datetimeFigureOut">
              <a:rPr lang="en-US" smtClean="0"/>
              <a:pPr/>
              <a:t>3/18/2015</a:t>
            </a:fld>
            <a:endParaRPr lang="en-US" dirty="0"/>
          </a:p>
        </p:txBody>
      </p:sp>
      <p:sp>
        <p:nvSpPr>
          <p:cNvPr id="4" name="Footer Placeholder 3"/>
          <p:cNvSpPr>
            <a:spLocks noGrp="1"/>
          </p:cNvSpPr>
          <p:nvPr>
            <p:ph type="ftr" sz="quarter" idx="2"/>
          </p:nvPr>
        </p:nvSpPr>
        <p:spPr>
          <a:xfrm>
            <a:off x="1" y="4052965"/>
            <a:ext cx="3038475" cy="213506"/>
          </a:xfrm>
          <a:prstGeom prst="rect">
            <a:avLst/>
          </a:prstGeom>
        </p:spPr>
        <p:txBody>
          <a:bodyPr vert="horz" lIns="63231" tIns="31615" rIns="63231" bIns="31615" rtlCol="0" anchor="b"/>
          <a:lstStyle>
            <a:lvl1pPr algn="l">
              <a:defRPr sz="800"/>
            </a:lvl1pPr>
          </a:lstStyle>
          <a:p>
            <a:endParaRPr lang="en-US" dirty="0"/>
          </a:p>
        </p:txBody>
      </p:sp>
      <p:sp>
        <p:nvSpPr>
          <p:cNvPr id="5" name="Slide Number Placeholder 4"/>
          <p:cNvSpPr>
            <a:spLocks noGrp="1"/>
          </p:cNvSpPr>
          <p:nvPr>
            <p:ph type="sldNum" sz="quarter" idx="3"/>
          </p:nvPr>
        </p:nvSpPr>
        <p:spPr>
          <a:xfrm>
            <a:off x="3970338" y="4052965"/>
            <a:ext cx="3038475" cy="213506"/>
          </a:xfrm>
          <a:prstGeom prst="rect">
            <a:avLst/>
          </a:prstGeom>
        </p:spPr>
        <p:txBody>
          <a:bodyPr vert="horz" lIns="63231" tIns="31615" rIns="63231" bIns="31615" rtlCol="0" anchor="b"/>
          <a:lstStyle>
            <a:lvl1pPr algn="r">
              <a:defRPr sz="800"/>
            </a:lvl1pPr>
          </a:lstStyle>
          <a:p>
            <a:fld id="{8FF296D0-2B72-4BBF-84B2-96FCD930546A}" type="slidenum">
              <a:rPr lang="en-US" smtClean="0"/>
              <a:pPr/>
              <a:t>‹#›</a:t>
            </a:fld>
            <a:endParaRPr lang="en-US" dirty="0"/>
          </a:p>
        </p:txBody>
      </p:sp>
    </p:spTree>
    <p:extLst>
      <p:ext uri="{BB962C8B-B14F-4D97-AF65-F5344CB8AC3E}">
        <p14:creationId xmlns:p14="http://schemas.microsoft.com/office/powerpoint/2010/main" xmlns="" val="146291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213506"/>
          </a:xfrm>
          <a:prstGeom prst="rect">
            <a:avLst/>
          </a:prstGeom>
        </p:spPr>
        <p:txBody>
          <a:bodyPr vert="horz" lIns="63231" tIns="31615" rIns="63231" bIns="31615" rtlCol="0"/>
          <a:lstStyle>
            <a:lvl1pPr algn="l">
              <a:defRPr sz="800"/>
            </a:lvl1pPr>
          </a:lstStyle>
          <a:p>
            <a:endParaRPr lang="en-US" dirty="0"/>
          </a:p>
        </p:txBody>
      </p:sp>
      <p:sp>
        <p:nvSpPr>
          <p:cNvPr id="3" name="Date Placeholder 2"/>
          <p:cNvSpPr>
            <a:spLocks noGrp="1"/>
          </p:cNvSpPr>
          <p:nvPr>
            <p:ph type="dt" idx="1"/>
          </p:nvPr>
        </p:nvSpPr>
        <p:spPr>
          <a:xfrm>
            <a:off x="3970338" y="0"/>
            <a:ext cx="3038475" cy="213506"/>
          </a:xfrm>
          <a:prstGeom prst="rect">
            <a:avLst/>
          </a:prstGeom>
        </p:spPr>
        <p:txBody>
          <a:bodyPr vert="horz" lIns="63231" tIns="31615" rIns="63231" bIns="31615" rtlCol="0"/>
          <a:lstStyle>
            <a:lvl1pPr algn="r">
              <a:defRPr sz="800"/>
            </a:lvl1pPr>
          </a:lstStyle>
          <a:p>
            <a:fld id="{5AC187CF-0514-4C0F-9FAC-F48C86E74D3C}" type="datetimeFigureOut">
              <a:rPr lang="en-US" smtClean="0"/>
              <a:pPr/>
              <a:t>3/18/2015</a:t>
            </a:fld>
            <a:endParaRPr lang="en-US" dirty="0"/>
          </a:p>
        </p:txBody>
      </p:sp>
      <p:sp>
        <p:nvSpPr>
          <p:cNvPr id="4" name="Slide Image Placeholder 3"/>
          <p:cNvSpPr>
            <a:spLocks noGrp="1" noRot="1" noChangeAspect="1"/>
          </p:cNvSpPr>
          <p:nvPr>
            <p:ph type="sldImg" idx="2"/>
          </p:nvPr>
        </p:nvSpPr>
        <p:spPr>
          <a:xfrm>
            <a:off x="2438400" y="319088"/>
            <a:ext cx="2133600" cy="1600200"/>
          </a:xfrm>
          <a:prstGeom prst="rect">
            <a:avLst/>
          </a:prstGeom>
          <a:noFill/>
          <a:ln w="12700">
            <a:solidFill>
              <a:prstClr val="black"/>
            </a:solidFill>
          </a:ln>
        </p:spPr>
        <p:txBody>
          <a:bodyPr vert="horz" lIns="63231" tIns="31615" rIns="63231" bIns="31615" rtlCol="0" anchor="ctr"/>
          <a:lstStyle/>
          <a:p>
            <a:endParaRPr lang="en-US" dirty="0"/>
          </a:p>
        </p:txBody>
      </p:sp>
      <p:sp>
        <p:nvSpPr>
          <p:cNvPr id="5" name="Notes Placeholder 4"/>
          <p:cNvSpPr>
            <a:spLocks noGrp="1"/>
          </p:cNvSpPr>
          <p:nvPr>
            <p:ph type="body" sz="quarter" idx="3"/>
          </p:nvPr>
        </p:nvSpPr>
        <p:spPr>
          <a:xfrm>
            <a:off x="701675" y="2027212"/>
            <a:ext cx="5607050" cy="1920095"/>
          </a:xfrm>
          <a:prstGeom prst="rect">
            <a:avLst/>
          </a:prstGeom>
        </p:spPr>
        <p:txBody>
          <a:bodyPr vert="horz" lIns="63231" tIns="31615" rIns="63231" bIns="316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4052965"/>
            <a:ext cx="3038475" cy="213506"/>
          </a:xfrm>
          <a:prstGeom prst="rect">
            <a:avLst/>
          </a:prstGeom>
        </p:spPr>
        <p:txBody>
          <a:bodyPr vert="horz" lIns="63231" tIns="31615" rIns="63231" bIns="31615" rtlCol="0" anchor="b"/>
          <a:lstStyle>
            <a:lvl1pPr algn="l">
              <a:defRPr sz="800"/>
            </a:lvl1pPr>
          </a:lstStyle>
          <a:p>
            <a:endParaRPr lang="en-US" dirty="0"/>
          </a:p>
        </p:txBody>
      </p:sp>
      <p:sp>
        <p:nvSpPr>
          <p:cNvPr id="7" name="Slide Number Placeholder 6"/>
          <p:cNvSpPr>
            <a:spLocks noGrp="1"/>
          </p:cNvSpPr>
          <p:nvPr>
            <p:ph type="sldNum" sz="quarter" idx="5"/>
          </p:nvPr>
        </p:nvSpPr>
        <p:spPr>
          <a:xfrm>
            <a:off x="3970338" y="4052965"/>
            <a:ext cx="3038475" cy="213506"/>
          </a:xfrm>
          <a:prstGeom prst="rect">
            <a:avLst/>
          </a:prstGeom>
        </p:spPr>
        <p:txBody>
          <a:bodyPr vert="horz" lIns="63231" tIns="31615" rIns="63231" bIns="31615" rtlCol="0" anchor="b"/>
          <a:lstStyle>
            <a:lvl1pPr algn="r">
              <a:defRPr sz="800"/>
            </a:lvl1pPr>
          </a:lstStyle>
          <a:p>
            <a:fld id="{9D949313-18CE-45B9-95FE-857BA6D4F465}" type="slidenum">
              <a:rPr lang="en-US" smtClean="0"/>
              <a:pPr/>
              <a:t>‹#›</a:t>
            </a:fld>
            <a:endParaRPr lang="en-US" dirty="0"/>
          </a:p>
        </p:txBody>
      </p:sp>
    </p:spTree>
    <p:extLst>
      <p:ext uri="{BB962C8B-B14F-4D97-AF65-F5344CB8AC3E}">
        <p14:creationId xmlns:p14="http://schemas.microsoft.com/office/powerpoint/2010/main" xmlns="" val="94649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CC080-6AD7-5A4C-A75D-A0F6F43BA18C}"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 xmlns:p14="http://schemas.microsoft.com/office/powerpoint/2010/main" val="292144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ASAP provide</a:t>
            </a:r>
            <a:r>
              <a:rPr lang="en-US" baseline="0" dirty="0" smtClean="0"/>
              <a:t>s a robust package of financial resources and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give a lot but expect a lot in return from our students; who must adhere to program requirements such as meeting w. their advisor and attending tutoring if mandated</a:t>
            </a:r>
          </a:p>
          <a:p>
            <a:endParaRPr lang="en-US" baseline="0" dirty="0" smtClean="0"/>
          </a:p>
          <a:p>
            <a:r>
              <a:rPr lang="en-US" baseline="0" dirty="0" smtClean="0"/>
              <a:t>Summarize slide by area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949313-18CE-45B9-95FE-857BA6D4F465}" type="slidenum">
              <a:rPr lang="en-US" smtClean="0"/>
              <a:pPr/>
              <a:t>12</a:t>
            </a:fld>
            <a:endParaRPr lang="en-US" dirty="0"/>
          </a:p>
        </p:txBody>
      </p:sp>
    </p:spTree>
    <p:extLst>
      <p:ext uri="{BB962C8B-B14F-4D97-AF65-F5344CB8AC3E}">
        <p14:creationId xmlns:p14="http://schemas.microsoft.com/office/powerpoint/2010/main" xmlns="" val="136391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comprehensive supports include:</a:t>
            </a:r>
            <a:r>
              <a:rPr lang="en-US" baseline="0" dirty="0" smtClean="0"/>
              <a:t> Summarize items</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High-touch advisement is one of ASAP’s hallmarks.  It is consistently cited by students in surveys, focus groups, interviews as the most useful of ASAP services.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r>
              <a:rPr lang="en-US" baseline="0" dirty="0" smtClean="0"/>
              <a:t>Focus on Advisement: Students work w. one advisor from entry through graduation and form very close relationships w. their advisors.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ASAP advisors address both academic and personal growth needs; they follow up w. faculty on student progress and closely monitor student progress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create early engagement and connected community through: Summarize items</a:t>
            </a:r>
          </a:p>
          <a:p>
            <a:endParaRPr lang="en-US" dirty="0"/>
          </a:p>
        </p:txBody>
      </p:sp>
      <p:sp>
        <p:nvSpPr>
          <p:cNvPr id="4" name="Slide Number Placeholder 3"/>
          <p:cNvSpPr>
            <a:spLocks noGrp="1"/>
          </p:cNvSpPr>
          <p:nvPr>
            <p:ph type="sldNum" sz="quarter" idx="10"/>
          </p:nvPr>
        </p:nvSpPr>
        <p:spPr/>
        <p:txBody>
          <a:bodyPr/>
          <a:lstStyle/>
          <a:p>
            <a:fld id="{9D949313-18CE-45B9-95FE-857BA6D4F465}" type="slidenum">
              <a:rPr lang="en-US" smtClean="0"/>
              <a:pPr/>
              <a:t>13</a:t>
            </a:fld>
            <a:endParaRPr lang="en-US" dirty="0"/>
          </a:p>
        </p:txBody>
      </p:sp>
    </p:spTree>
    <p:extLst>
      <p:ext uri="{BB962C8B-B14F-4D97-AF65-F5344CB8AC3E}">
        <p14:creationId xmlns:p14="http://schemas.microsoft.com/office/powerpoint/2010/main" xmlns="" val="136391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19088"/>
            <a:ext cx="2133600" cy="1600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a:t>
            </a:r>
            <a:r>
              <a:rPr lang="en-US" baseline="0" dirty="0" smtClean="0"/>
              <a:t>word about ASAP’s robust and constantly evolving evaluation agenda.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view this as a critical and fully integrated aspect of the program and use data for both evaluation and program management purposes.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Our internal evaluation includes quasi-experimental analysis using official CUNY data and is conducted by our dedicated ASAP R/E team embedded in CUNY OAA.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manage a web-based data system on behalf of the program to collect student contact and other critical program data.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Regular review of data w. our college program staff to assess how effectively we are moving towards our goals and for ways to improve our practice.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also welcome opportunities to work  w. external evaluators to study ASAP  IE: </a:t>
            </a:r>
          </a:p>
          <a:p>
            <a:pPr marL="628650" lvl="1" indent="-171450">
              <a:buFont typeface="Arial" panose="020B0604020202020204" pitchFamily="34" charset="0"/>
              <a:buChar char="•"/>
            </a:pPr>
            <a:r>
              <a:rPr lang="en-US" baseline="0" dirty="0" smtClean="0"/>
              <a:t>A cost benefit study by Hank Levin and the Center for Benefit Cost Studies in Edu at Teachers College</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And of course MDRC; I am going to turn things over the Mike Weiss in just a moment to share findings from their RA study of ASAP. </a:t>
            </a:r>
            <a:endParaRPr lang="en-US" dirty="0"/>
          </a:p>
        </p:txBody>
      </p:sp>
      <p:sp>
        <p:nvSpPr>
          <p:cNvPr id="4" name="Slide Number Placeholder 3"/>
          <p:cNvSpPr>
            <a:spLocks noGrp="1"/>
          </p:cNvSpPr>
          <p:nvPr>
            <p:ph type="sldNum" sz="quarter" idx="10"/>
          </p:nvPr>
        </p:nvSpPr>
        <p:spPr/>
        <p:txBody>
          <a:bodyPr/>
          <a:lstStyle/>
          <a:p>
            <a:fld id="{9D949313-18CE-45B9-95FE-857BA6D4F465}" type="slidenum">
              <a:rPr lang="en-US" smtClean="0"/>
              <a:pPr/>
              <a:t>14</a:t>
            </a:fld>
            <a:endParaRPr lang="en-US" dirty="0"/>
          </a:p>
        </p:txBody>
      </p:sp>
    </p:spTree>
    <p:extLst>
      <p:ext uri="{BB962C8B-B14F-4D97-AF65-F5344CB8AC3E}">
        <p14:creationId xmlns:p14="http://schemas.microsoft.com/office/powerpoint/2010/main" xmlns="" val="158187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19088"/>
            <a:ext cx="2133600" cy="1600200"/>
          </a:xfrm>
        </p:spPr>
      </p:sp>
      <p:sp>
        <p:nvSpPr>
          <p:cNvPr id="3" name="Notes Placeholder 2"/>
          <p:cNvSpPr>
            <a:spLocks noGrp="1"/>
          </p:cNvSpPr>
          <p:nvPr>
            <p:ph type="body" idx="1"/>
          </p:nvPr>
        </p:nvSpPr>
        <p:spPr/>
        <p:txBody>
          <a:bodyPr/>
          <a:lstStyle/>
          <a:p>
            <a:pPr marL="118558" indent="-118558">
              <a:lnSpc>
                <a:spcPct val="200000"/>
              </a:lnSpc>
              <a:buFont typeface="Arial" panose="020B0604020202020204" pitchFamily="34" charset="0"/>
              <a:buChar char="•"/>
            </a:pPr>
            <a:r>
              <a:rPr lang="en-US" baseline="0" dirty="0" smtClean="0"/>
              <a:t>As mentioned previously, we will continue expanding thanks to generous support from the City. Plans are to reach 13,000 students by 2017 w. a focus on serving more STEM majors </a:t>
            </a:r>
          </a:p>
          <a:p>
            <a:pPr>
              <a:lnSpc>
                <a:spcPct val="200000"/>
              </a:lnSpc>
            </a:pPr>
            <a:endParaRPr lang="en-US" baseline="0" dirty="0" smtClean="0"/>
          </a:p>
          <a:p>
            <a:pPr marL="118558" indent="-118558">
              <a:lnSpc>
                <a:spcPct val="200000"/>
              </a:lnSpc>
              <a:buFont typeface="Arial" panose="020B0604020202020204" pitchFamily="34" charset="0"/>
              <a:buChar char="•"/>
            </a:pPr>
            <a:r>
              <a:rPr lang="en-US" baseline="0" dirty="0" smtClean="0"/>
              <a:t>Addition of CSI and NYCCT brings ASAP to 9 partner colleges in all five boroughs</a:t>
            </a:r>
          </a:p>
          <a:p>
            <a:pPr marL="118558" indent="-118558">
              <a:lnSpc>
                <a:spcPct val="200000"/>
              </a:lnSpc>
              <a:buFont typeface="Arial" panose="020B0604020202020204" pitchFamily="34" charset="0"/>
              <a:buChar char="•"/>
            </a:pPr>
            <a:endParaRPr lang="en-US" baseline="0" dirty="0" smtClean="0"/>
          </a:p>
          <a:p>
            <a:pPr marL="118558" indent="-118558">
              <a:lnSpc>
                <a:spcPct val="200000"/>
              </a:lnSpc>
              <a:buFont typeface="Arial" panose="020B0604020202020204" pitchFamily="34" charset="0"/>
              <a:buChar char="•"/>
            </a:pPr>
            <a:r>
              <a:rPr lang="en-US" baseline="0" dirty="0" smtClean="0"/>
              <a:t>We are also pleased to be launching an ASAP-like program in a baccalaureate setting at JJAY this fall thanks to support from the Robin Hood Foundation </a:t>
            </a:r>
          </a:p>
          <a:p>
            <a:pPr>
              <a:lnSpc>
                <a:spcPct val="200000"/>
              </a:lnSpc>
            </a:pPr>
            <a:endParaRPr lang="en-US" baseline="0" dirty="0" smtClean="0"/>
          </a:p>
          <a:p>
            <a:pPr marL="118558" indent="-118558">
              <a:lnSpc>
                <a:spcPct val="200000"/>
              </a:lnSpc>
              <a:buFont typeface="Arial" panose="020B0604020202020204" pitchFamily="34" charset="0"/>
              <a:buChar char="•"/>
            </a:pPr>
            <a:r>
              <a:rPr lang="en-US" baseline="0" dirty="0" smtClean="0"/>
              <a:t>We are involved in a replication demonstration project w. MDRC, OBR, and three OH CC supported by Great Lakes Higher Education Corporation, which you will hear more about from Sue and Brett</a:t>
            </a:r>
          </a:p>
          <a:p>
            <a:pPr>
              <a:lnSpc>
                <a:spcPct val="200000"/>
              </a:lnSpc>
            </a:pPr>
            <a:endParaRPr lang="en-US" baseline="0" dirty="0" smtClean="0"/>
          </a:p>
        </p:txBody>
      </p:sp>
      <p:sp>
        <p:nvSpPr>
          <p:cNvPr id="4" name="Slide Number Placeholder 3"/>
          <p:cNvSpPr>
            <a:spLocks noGrp="1"/>
          </p:cNvSpPr>
          <p:nvPr>
            <p:ph type="sldNum" sz="quarter" idx="10"/>
          </p:nvPr>
        </p:nvSpPr>
        <p:spPr/>
        <p:txBody>
          <a:bodyPr/>
          <a:lstStyle/>
          <a:p>
            <a:fld id="{9D949313-18CE-45B9-95FE-857BA6D4F465}" type="slidenum">
              <a:rPr lang="en-US" smtClean="0"/>
              <a:pPr/>
              <a:t>15</a:t>
            </a:fld>
            <a:endParaRPr lang="en-US" dirty="0"/>
          </a:p>
        </p:txBody>
      </p:sp>
    </p:spTree>
    <p:extLst>
      <p:ext uri="{BB962C8B-B14F-4D97-AF65-F5344CB8AC3E}">
        <p14:creationId xmlns:p14="http://schemas.microsoft.com/office/powerpoint/2010/main" xmlns="" val="282996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82BBA-84EB-4722-BBFF-D48F30F7418D}" type="slidenum">
              <a:rPr lang="en-US" smtClean="0"/>
              <a:pPr/>
              <a:t>16</a:t>
            </a:fld>
            <a:endParaRPr lang="en-US" dirty="0"/>
          </a:p>
        </p:txBody>
      </p:sp>
    </p:spTree>
    <p:extLst>
      <p:ext uri="{BB962C8B-B14F-4D97-AF65-F5344CB8AC3E}">
        <p14:creationId xmlns:p14="http://schemas.microsoft.com/office/powerpoint/2010/main" xmlns="" val="391120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CC080-6AD7-5A4C-A75D-A0F6F43BA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292144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aseline="0" dirty="0" smtClean="0"/>
          </a:p>
        </p:txBody>
      </p:sp>
      <p:sp>
        <p:nvSpPr>
          <p:cNvPr id="4" name="Slide Number Placeholder 3"/>
          <p:cNvSpPr>
            <a:spLocks noGrp="1"/>
          </p:cNvSpPr>
          <p:nvPr>
            <p:ph type="sldNum" sz="quarter" idx="10"/>
          </p:nvPr>
        </p:nvSpPr>
        <p:spPr/>
        <p:txBody>
          <a:bodyPr/>
          <a:lstStyle/>
          <a:p>
            <a:fld id="{D5481915-AABF-413D-BED2-9AA24229208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277243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5481915-AABF-413D-BED2-9AA24229208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124583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5C7D9CE-3A6D-4016-94A0-714A91E5E85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2360307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5481915-AABF-413D-BED2-9AA24229208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66630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p>
          <a:p>
            <a:r>
              <a:rPr lang="en-US" sz="3600" dirty="0" smtClean="0"/>
              <a:t>Good</a:t>
            </a:r>
            <a:r>
              <a:rPr lang="en-US" sz="3600" baseline="0" dirty="0" smtClean="0"/>
              <a:t> afternoon. I’m Donna Linderman and its my pleasure to serve as the University Dean for Student Success Initiatives and the ASAP Executive Director. </a:t>
            </a:r>
          </a:p>
          <a:p>
            <a:r>
              <a:rPr lang="en-US" sz="3600" baseline="0" dirty="0" smtClean="0"/>
              <a:t>I am going to provide you with a brief overview of ASAP before turning things over to Sue to share findings from MDRC’s study and then Brett to talk about ASAP replication work in Ohio</a:t>
            </a:r>
            <a:endParaRPr lang="en-US" sz="3600" dirty="0" smtClean="0"/>
          </a:p>
        </p:txBody>
      </p:sp>
      <p:sp>
        <p:nvSpPr>
          <p:cNvPr id="4" name="Slide Number Placeholder 3"/>
          <p:cNvSpPr>
            <a:spLocks noGrp="1"/>
          </p:cNvSpPr>
          <p:nvPr>
            <p:ph type="sldNum" sz="quarter" idx="10"/>
          </p:nvPr>
        </p:nvSpPr>
        <p:spPr/>
        <p:txBody>
          <a:bodyPr/>
          <a:lstStyle/>
          <a:p>
            <a:fld id="{9D949313-18CE-45B9-95FE-857BA6D4F465}" type="slidenum">
              <a:rPr lang="en-US" smtClean="0"/>
              <a:pPr/>
              <a:t>4</a:t>
            </a:fld>
            <a:endParaRPr lang="en-US" dirty="0"/>
          </a:p>
        </p:txBody>
      </p:sp>
    </p:spTree>
    <p:extLst>
      <p:ext uri="{BB962C8B-B14F-4D97-AF65-F5344CB8AC3E}">
        <p14:creationId xmlns:p14="http://schemas.microsoft.com/office/powerpoint/2010/main" xmlns="" val="713536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5481915-AABF-413D-BED2-9AA24229208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1474949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D5C7D9CE-3A6D-4016-94A0-714A91E5E85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xmlns="" val="155526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CBBF878-DEDB-46D6-BD2D-84EAA5EEC15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34581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CBBF878-DEDB-46D6-BD2D-84EAA5EEC15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724899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FCBBF878-DEDB-46D6-BD2D-84EAA5EEC15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xmlns="" val="4217636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BF878-DEDB-46D6-BD2D-84EAA5EEC15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xmlns="" val="197440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D5C7D9CE-3A6D-4016-94A0-714A91E5E85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xmlns="" val="974890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CBBF878-DEDB-46D6-BD2D-84EAA5EEC15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xmlns="" val="349252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BF878-DEDB-46D6-BD2D-84EAA5EEC15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4190414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CC080-6AD7-5A4C-A75D-A0F6F43BA18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292144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19088"/>
            <a:ext cx="2133600" cy="1600200"/>
          </a:xfrm>
        </p:spPr>
      </p:sp>
      <p:sp>
        <p:nvSpPr>
          <p:cNvPr id="3" name="Notes Placeholder 2"/>
          <p:cNvSpPr>
            <a:spLocks noGrp="1"/>
          </p:cNvSpPr>
          <p:nvPr>
            <p:ph type="body" idx="1"/>
          </p:nvPr>
        </p:nvSpPr>
        <p:spPr/>
        <p:txBody>
          <a:bodyPr/>
          <a:lstStyle/>
          <a:p>
            <a:pPr defTabSz="632308">
              <a:defRPr/>
            </a:pPr>
            <a:r>
              <a:rPr lang="en-US" sz="1200" dirty="0" smtClean="0"/>
              <a:t>The</a:t>
            </a:r>
            <a:r>
              <a:rPr lang="en-US" sz="1200" baseline="0" dirty="0" smtClean="0"/>
              <a:t> b</a:t>
            </a:r>
            <a:r>
              <a:rPr lang="en-US" sz="1200" dirty="0" smtClean="0"/>
              <a:t>arriers</a:t>
            </a:r>
            <a:r>
              <a:rPr lang="en-US" sz="1200" baseline="0" dirty="0" smtClean="0"/>
              <a:t> faced by CC students are well known and consistent across the country.  Students arrive poorly prepared, education is competing for their time, and colleges are confusing places with many departments, majors, procedures. </a:t>
            </a:r>
          </a:p>
          <a:p>
            <a:pPr defTabSz="632308">
              <a:defRPr/>
            </a:pPr>
            <a:endParaRPr lang="en-US" sz="1200" baseline="0" dirty="0" smtClean="0"/>
          </a:p>
          <a:p>
            <a:pPr defTabSz="632308">
              <a:defRPr/>
            </a:pPr>
            <a:r>
              <a:rPr lang="en-US" sz="1200" baseline="0" dirty="0" smtClean="0"/>
              <a:t>ASAP is designed to remove those barriers and we do that through a 4-part theory of action: We believe that if you</a:t>
            </a:r>
          </a:p>
          <a:p>
            <a:pPr defTabSz="632308">
              <a:defRPr/>
            </a:pPr>
            <a:endParaRPr lang="en-US" sz="1200" baseline="0" dirty="0" smtClean="0"/>
          </a:p>
          <a:p>
            <a:pPr defTabSz="632308">
              <a:defRPr/>
            </a:pPr>
            <a:r>
              <a:rPr lang="en-US" sz="1200" baseline="0" dirty="0" smtClean="0"/>
              <a:t>Remove the barriers to FT study</a:t>
            </a:r>
          </a:p>
          <a:p>
            <a:pPr defTabSz="632308">
              <a:defRPr/>
            </a:pPr>
            <a:r>
              <a:rPr lang="en-US" sz="1200" baseline="0" dirty="0" smtClean="0"/>
              <a:t>Provide pathways and comprehensive and </a:t>
            </a:r>
            <a:r>
              <a:rPr lang="en-US" sz="1200" b="1" baseline="0" dirty="0" smtClean="0"/>
              <a:t>coordinated </a:t>
            </a:r>
            <a:r>
              <a:rPr lang="en-US" sz="1200" baseline="0" dirty="0" smtClean="0"/>
              <a:t>supports +</a:t>
            </a:r>
          </a:p>
          <a:p>
            <a:pPr defTabSz="632308">
              <a:defRPr/>
            </a:pPr>
            <a:r>
              <a:rPr lang="en-US" sz="1200" baseline="0" dirty="0" smtClean="0"/>
              <a:t>3- Set high expectations for all students +</a:t>
            </a:r>
          </a:p>
          <a:p>
            <a:pPr defTabSz="632308">
              <a:defRPr/>
            </a:pPr>
            <a:r>
              <a:rPr lang="en-US" sz="1200" baseline="0" dirty="0" smtClean="0"/>
              <a:t>4- Build connected community between students, between students and staff and with the college community---</a:t>
            </a:r>
            <a:r>
              <a:rPr lang="en-US" sz="1200" baseline="0" dirty="0" smtClean="0">
                <a:sym typeface="Wingdings" panose="05000000000000000000" pitchFamily="2" charset="2"/>
              </a:rPr>
              <a:t></a:t>
            </a:r>
            <a:endParaRPr lang="en-US" sz="1200" baseline="0" dirty="0" smtClean="0"/>
          </a:p>
          <a:p>
            <a:pPr defTabSz="632308">
              <a:defRPr/>
            </a:pPr>
            <a:endParaRPr lang="en-US" sz="1200" baseline="0" dirty="0" smtClean="0"/>
          </a:p>
          <a:p>
            <a:pPr defTabSz="632308">
              <a:defRPr/>
            </a:pPr>
            <a:r>
              <a:rPr lang="en-US" sz="1200" baseline="0" dirty="0" smtClean="0"/>
              <a:t>We believe these four leads to better engaged students who graduate in a timely manner. Our goal is see at least 50% of students graduate within three years. </a:t>
            </a:r>
          </a:p>
          <a:p>
            <a:pPr defTabSz="632308">
              <a:defRPr/>
            </a:pPr>
            <a:endParaRPr lang="en-US" sz="1200" baseline="0" dirty="0" smtClean="0"/>
          </a:p>
          <a:p>
            <a:pPr defTabSz="632308">
              <a:defRPr/>
            </a:pPr>
            <a:r>
              <a:rPr lang="en-US" sz="1200" baseline="0" dirty="0" smtClean="0"/>
              <a:t>This was and remains a very ambitious goal, especially when you consider that when ASAP began the 3-year graduation for fully skills proficient CUNY community college students was 24%.</a:t>
            </a:r>
            <a:endParaRPr lang="en-US" sz="1200" dirty="0"/>
          </a:p>
        </p:txBody>
      </p:sp>
      <p:sp>
        <p:nvSpPr>
          <p:cNvPr id="4" name="Slide Number Placeholder 3"/>
          <p:cNvSpPr>
            <a:spLocks noGrp="1"/>
          </p:cNvSpPr>
          <p:nvPr>
            <p:ph type="sldNum" sz="quarter" idx="10"/>
          </p:nvPr>
        </p:nvSpPr>
        <p:spPr/>
        <p:txBody>
          <a:bodyPr/>
          <a:lstStyle/>
          <a:p>
            <a:fld id="{9D949313-18CE-45B9-95FE-857BA6D4F465}" type="slidenum">
              <a:rPr lang="en-US" smtClean="0"/>
              <a:pPr/>
              <a:t>5</a:t>
            </a:fld>
            <a:endParaRPr lang="en-US" dirty="0"/>
          </a:p>
        </p:txBody>
      </p:sp>
    </p:spTree>
    <p:extLst>
      <p:ext uri="{BB962C8B-B14F-4D97-AF65-F5344CB8AC3E}">
        <p14:creationId xmlns:p14="http://schemas.microsoft.com/office/powerpoint/2010/main" xmlns="" val="139312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CC080-6AD7-5A4C-A75D-A0F6F43BA18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2921441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CC080-6AD7-5A4C-A75D-A0F6F43BA18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292144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19088"/>
            <a:ext cx="2133600" cy="1600200"/>
          </a:xfrm>
        </p:spPr>
      </p:sp>
      <p:sp>
        <p:nvSpPr>
          <p:cNvPr id="3" name="Notes Placeholder 2"/>
          <p:cNvSpPr>
            <a:spLocks noGrp="1"/>
          </p:cNvSpPr>
          <p:nvPr>
            <p:ph type="body" idx="1"/>
          </p:nvPr>
        </p:nvSpPr>
        <p:spPr/>
        <p:txBody>
          <a:bodyPr/>
          <a:lstStyle/>
          <a:p>
            <a:r>
              <a:rPr lang="en-US" dirty="0" smtClean="0"/>
              <a:t>ASAP was launched in 2007 with support from the Mayor’s Center</a:t>
            </a:r>
            <a:r>
              <a:rPr lang="en-US" baseline="0" dirty="0" smtClean="0"/>
              <a:t> for Economic Opportunity</a:t>
            </a:r>
            <a:r>
              <a:rPr lang="en-US" dirty="0" smtClean="0"/>
              <a:t>;</a:t>
            </a:r>
            <a:r>
              <a:rPr lang="en-US" baseline="0" dirty="0" smtClean="0"/>
              <a:t> CEO’s mission is to improve the economic prospects of low-income New Yorkers by funding comprehensive data-driven programs.  </a:t>
            </a:r>
          </a:p>
          <a:p>
            <a:endParaRPr lang="en-US" baseline="0" dirty="0" smtClean="0"/>
          </a:p>
          <a:p>
            <a:r>
              <a:rPr lang="en-US" baseline="0" dirty="0" smtClean="0"/>
              <a:t>This mission was perfectly aligned with CUNY’s desire to tackle our low community college graduation rates. </a:t>
            </a:r>
          </a:p>
          <a:p>
            <a:endParaRPr lang="en-US" baseline="0" dirty="0" smtClean="0"/>
          </a:p>
          <a:p>
            <a:r>
              <a:rPr lang="en-US" baseline="0" dirty="0" smtClean="0"/>
              <a:t>ASAP was an all-in model in that all our </a:t>
            </a:r>
            <a:r>
              <a:rPr lang="en-US" b="1" baseline="0" dirty="0" smtClean="0"/>
              <a:t>then-six </a:t>
            </a:r>
            <a:r>
              <a:rPr lang="en-US" baseline="0" dirty="0" smtClean="0"/>
              <a:t>community colleges were included in the program. </a:t>
            </a:r>
          </a:p>
          <a:p>
            <a:r>
              <a:rPr lang="en-US" baseline="0" dirty="0" smtClean="0"/>
              <a:t/>
            </a:r>
            <a:br>
              <a:rPr lang="en-US" baseline="0" dirty="0" smtClean="0"/>
            </a:br>
            <a:r>
              <a:rPr lang="en-US" baseline="0" dirty="0" smtClean="0"/>
              <a:t>We began w. a little more than 1100 students who had no dev edu need at program entry; nearly 30% of those students had some dev edu needs at application, which were addressed during the summer. </a:t>
            </a:r>
          </a:p>
        </p:txBody>
      </p:sp>
      <p:sp>
        <p:nvSpPr>
          <p:cNvPr id="4" name="Slide Number Placeholder 3"/>
          <p:cNvSpPr>
            <a:spLocks noGrp="1"/>
          </p:cNvSpPr>
          <p:nvPr>
            <p:ph type="sldNum" sz="quarter" idx="10"/>
          </p:nvPr>
        </p:nvSpPr>
        <p:spPr/>
        <p:txBody>
          <a:bodyPr/>
          <a:lstStyle/>
          <a:p>
            <a:fld id="{9D949313-18CE-45B9-95FE-857BA6D4F465}" type="slidenum">
              <a:rPr lang="en-US" smtClean="0"/>
              <a:pPr/>
              <a:t>6</a:t>
            </a:fld>
            <a:endParaRPr lang="en-US" dirty="0"/>
          </a:p>
        </p:txBody>
      </p:sp>
    </p:spTree>
    <p:extLst>
      <p:ext uri="{BB962C8B-B14F-4D97-AF65-F5344CB8AC3E}">
        <p14:creationId xmlns:p14="http://schemas.microsoft.com/office/powerpoint/2010/main" xmlns="" val="24610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19088"/>
            <a:ext cx="2133600" cy="1600200"/>
          </a:xfrm>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Here we have a timeline of ASAP enrollment which also provides a snapshot of program history. </a:t>
            </a:r>
          </a:p>
          <a:p>
            <a:pPr marL="171450" indent="-171450">
              <a:buFont typeface="Arial"/>
              <a:buChar char="•"/>
            </a:pPr>
            <a:endParaRPr lang="en-US" baseline="0" dirty="0" smtClean="0"/>
          </a:p>
          <a:p>
            <a:pPr marL="171450" indent="-171450">
              <a:buFont typeface="Arial"/>
              <a:buChar char="•"/>
            </a:pPr>
            <a:r>
              <a:rPr lang="en-US" baseline="0" dirty="0" smtClean="0"/>
              <a:t>In 2009 o</a:t>
            </a:r>
            <a:r>
              <a:rPr lang="en-US" dirty="0" smtClean="0"/>
              <a:t>ur first cohort was doing very well--</a:t>
            </a:r>
            <a:r>
              <a:rPr lang="en-US" baseline="0" dirty="0" smtClean="0"/>
              <a:t> already at a 30% graduation rate two years in--so we began to admit students with some developmental education needs, which we define as having no more than two developmental course needs based on CUNY Assessment Test scores. </a:t>
            </a:r>
          </a:p>
          <a:p>
            <a:pPr marL="171450" indent="-171450">
              <a:buFont typeface="Arial"/>
              <a:buChar char="•"/>
            </a:pPr>
            <a:endParaRPr lang="en-US" baseline="0" dirty="0" smtClean="0"/>
          </a:p>
          <a:p>
            <a:pPr marL="171450" indent="-171450">
              <a:buFont typeface="Arial"/>
              <a:buChar char="•"/>
            </a:pPr>
            <a:r>
              <a:rPr lang="en-US" baseline="0" dirty="0" smtClean="0"/>
              <a:t>By 2011 our first two cohorts were performing so well, that our funding was </a:t>
            </a:r>
            <a:r>
              <a:rPr lang="en-US" baseline="0" dirty="0" err="1" smtClean="0"/>
              <a:t>baselined</a:t>
            </a:r>
            <a:r>
              <a:rPr lang="en-US" baseline="0" dirty="0" smtClean="0"/>
              <a:t> by CEO as a permanent allocation to CUNY and we began expansion in 2012. </a:t>
            </a:r>
          </a:p>
          <a:p>
            <a:pPr marL="171450" indent="-171450">
              <a:buFont typeface="Arial"/>
              <a:buChar char="•"/>
            </a:pPr>
            <a:endParaRPr lang="en-US" dirty="0" smtClean="0"/>
          </a:p>
          <a:p>
            <a:pPr marL="171450" indent="-171450">
              <a:buFont typeface="Arial"/>
              <a:buChar char="•"/>
            </a:pPr>
            <a:r>
              <a:rPr lang="en-US" dirty="0" smtClean="0"/>
              <a:t>As you can see we have</a:t>
            </a:r>
            <a:r>
              <a:rPr lang="en-US" baseline="0" dirty="0" smtClean="0"/>
              <a:t> been busy for the past three years with the program growing to almost four times its original enrollment.</a:t>
            </a:r>
          </a:p>
          <a:p>
            <a:pPr marL="171450" indent="-171450">
              <a:buFont typeface="Arial"/>
              <a:buChar char="•"/>
            </a:pPr>
            <a:endParaRPr lang="en-US" baseline="0" dirty="0" smtClean="0"/>
          </a:p>
          <a:p>
            <a:pPr marL="171450" indent="-171450">
              <a:buFont typeface="Arial"/>
              <a:buChar char="•"/>
            </a:pPr>
            <a:r>
              <a:rPr lang="en-US" baseline="0" dirty="0" smtClean="0"/>
              <a:t>We expanded to </a:t>
            </a:r>
            <a:r>
              <a:rPr lang="en-US" baseline="0" dirty="0" err="1" smtClean="0"/>
              <a:t>Medgar</a:t>
            </a:r>
            <a:r>
              <a:rPr lang="en-US" baseline="0" dirty="0" smtClean="0"/>
              <a:t> Evers College this past year and now enroll just under 4,300 students across seven colleges. </a:t>
            </a:r>
          </a:p>
          <a:p>
            <a:pPr marL="171450" indent="-171450">
              <a:buFont typeface="Arial"/>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For the five cohorts that have graduated to date, those who entered between 2007-2011—our average 3-year graduation rate is 52% (vs. 22% for  the CUNY constructed comparison group). </a:t>
            </a:r>
          </a:p>
          <a:p>
            <a:pPr marL="171450" indent="-171450">
              <a:buFont typeface="Arial"/>
              <a:buChar char="•"/>
            </a:pPr>
            <a:endParaRPr lang="en-US" baseline="0" dirty="0" smtClean="0"/>
          </a:p>
          <a:p>
            <a:pPr marL="171450" indent="-171450">
              <a:buFont typeface="Arial"/>
              <a:buChar char="•"/>
            </a:pPr>
            <a:r>
              <a:rPr lang="en-US" baseline="0" dirty="0" smtClean="0"/>
              <a:t>Thanks to additional support from the Office of the Mayor, we will be expanding further to 13,000 students over the next three years.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D949313-18CE-45B9-95FE-857BA6D4F465}" type="slidenum">
              <a:rPr lang="en-US" smtClean="0"/>
              <a:pPr/>
              <a:t>7</a:t>
            </a:fld>
            <a:endParaRPr lang="en-US" dirty="0"/>
          </a:p>
        </p:txBody>
      </p:sp>
    </p:spTree>
    <p:extLst>
      <p:ext uri="{BB962C8B-B14F-4D97-AF65-F5344CB8AC3E}">
        <p14:creationId xmlns:p14="http://schemas.microsoft.com/office/powerpoint/2010/main" xmlns="" val="422123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ASAP has done remarkably well.  We have been evaluating the program since inception using a constructed comp. group method, which is separate from the MDRC RA study MDRC that Mike will share about in a few moments. </a:t>
            </a:r>
          </a:p>
          <a:p>
            <a:endParaRPr lang="en-US" baseline="0" dirty="0" smtClean="0"/>
          </a:p>
          <a:p>
            <a:r>
              <a:rPr lang="en-US" baseline="0" dirty="0" smtClean="0"/>
              <a:t>CUNY has data for six cohorts at the two year mark and five cohorts at the three year mark. This is for all cohorts at six ASAP colleges who have graduated to date.</a:t>
            </a:r>
          </a:p>
          <a:p>
            <a:endParaRPr lang="en-US" baseline="0" dirty="0" smtClean="0"/>
          </a:p>
          <a:p>
            <a:r>
              <a:rPr lang="en-US" baseline="0" dirty="0" smtClean="0"/>
              <a:t>At the 2-year mark, we see almost triple the graduation rate; at the and 3-year marks, we see at least double the graduation rate</a:t>
            </a:r>
          </a:p>
          <a:p>
            <a:endParaRPr lang="en-US" baseline="0" dirty="0" smtClean="0"/>
          </a:p>
        </p:txBody>
      </p:sp>
      <p:sp>
        <p:nvSpPr>
          <p:cNvPr id="4" name="Slide Number Placeholder 3"/>
          <p:cNvSpPr>
            <a:spLocks noGrp="1"/>
          </p:cNvSpPr>
          <p:nvPr>
            <p:ph type="sldNum" sz="quarter" idx="10"/>
          </p:nvPr>
        </p:nvSpPr>
        <p:spPr/>
        <p:txBody>
          <a:bodyPr/>
          <a:lstStyle/>
          <a:p>
            <a:fld id="{9D949313-18CE-45B9-95FE-857BA6D4F465}" type="slidenum">
              <a:rPr lang="en-US" smtClean="0"/>
              <a:pPr/>
              <a:t>8</a:t>
            </a:fld>
            <a:endParaRPr lang="en-US" dirty="0"/>
          </a:p>
        </p:txBody>
      </p:sp>
    </p:spTree>
    <p:extLst>
      <p:ext uri="{BB962C8B-B14F-4D97-AF65-F5344CB8AC3E}">
        <p14:creationId xmlns:p14="http://schemas.microsoft.com/office/powerpoint/2010/main" xmlns="" val="423758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32308">
              <a:defRPr/>
            </a:pPr>
            <a:r>
              <a:rPr lang="en-US" dirty="0" smtClean="0"/>
              <a:t>So</a:t>
            </a:r>
            <a:r>
              <a:rPr lang="en-US" baseline="0" dirty="0" smtClean="0"/>
              <a:t> how do students become part of ASAP? The program </a:t>
            </a:r>
            <a:r>
              <a:rPr lang="en-US" dirty="0" smtClean="0"/>
              <a:t>is a post</a:t>
            </a:r>
            <a:r>
              <a:rPr lang="en-US" baseline="0" dirty="0" smtClean="0"/>
              <a:t> admission option for entering students or continuing students with minimal credits.  Our eligibility criteria includes that </a:t>
            </a:r>
          </a:p>
          <a:p>
            <a:pPr defTabSz="632308">
              <a:defRPr/>
            </a:pPr>
            <a:endParaRPr lang="en-US" baseline="0" dirty="0" smtClean="0"/>
          </a:p>
          <a:p>
            <a:pPr defTabSz="632308">
              <a:defRPr/>
            </a:pPr>
            <a:r>
              <a:rPr lang="en-US" baseline="0" dirty="0" smtClean="0"/>
              <a:t>Read Slide</a:t>
            </a:r>
          </a:p>
          <a:p>
            <a:endParaRPr lang="en-US" dirty="0"/>
          </a:p>
        </p:txBody>
      </p:sp>
      <p:sp>
        <p:nvSpPr>
          <p:cNvPr id="4" name="Slide Number Placeholder 3"/>
          <p:cNvSpPr>
            <a:spLocks noGrp="1"/>
          </p:cNvSpPr>
          <p:nvPr>
            <p:ph type="sldNum" sz="quarter" idx="10"/>
          </p:nvPr>
        </p:nvSpPr>
        <p:spPr/>
        <p:txBody>
          <a:bodyPr/>
          <a:lstStyle/>
          <a:p>
            <a:fld id="{9D949313-18CE-45B9-95FE-857BA6D4F46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334322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ASAP serves students who are representative</a:t>
            </a:r>
            <a:r>
              <a:rPr lang="en-US" baseline="0" dirty="0" smtClean="0"/>
              <a:t> of CUNY CC they attend; here we provide a summary profile of ASAP students and  2013 CUNY community college students for illustrative purposes.  </a:t>
            </a:r>
          </a:p>
          <a:p>
            <a:endParaRPr lang="en-US" baseline="0" dirty="0" smtClean="0"/>
          </a:p>
          <a:p>
            <a:r>
              <a:rPr lang="en-US" baseline="0" dirty="0" smtClean="0"/>
              <a:t>ASAP students are similar to CUNY CC in terms of  gender and ethnicity: more female students; largely Black and Hispanic</a:t>
            </a:r>
          </a:p>
          <a:p>
            <a:endParaRPr lang="en-US" baseline="0" dirty="0" smtClean="0"/>
          </a:p>
          <a:p>
            <a:r>
              <a:rPr lang="en-US" baseline="0" dirty="0" smtClean="0"/>
              <a:t>Similar in terms of % of students entering with </a:t>
            </a:r>
            <a:r>
              <a:rPr lang="en-US" baseline="0" dirty="0" err="1" smtClean="0"/>
              <a:t>dev</a:t>
            </a:r>
            <a:r>
              <a:rPr lang="en-US" baseline="0" dirty="0" smtClean="0"/>
              <a:t> </a:t>
            </a:r>
            <a:r>
              <a:rPr lang="en-US" baseline="0" dirty="0" err="1" smtClean="0"/>
              <a:t>edu</a:t>
            </a:r>
            <a:r>
              <a:rPr lang="en-US" baseline="0" dirty="0" smtClean="0"/>
              <a:t> needs.</a:t>
            </a:r>
          </a:p>
          <a:p>
            <a:endParaRPr lang="en-US" baseline="0" dirty="0" smtClean="0"/>
          </a:p>
          <a:p>
            <a:r>
              <a:rPr lang="en-US" baseline="0" dirty="0" smtClean="0"/>
              <a:t>ASAP students are slightly younger and more likely to be GED and Pell recipients </a:t>
            </a:r>
          </a:p>
        </p:txBody>
      </p:sp>
      <p:sp>
        <p:nvSpPr>
          <p:cNvPr id="4" name="Slide Number Placeholder 3"/>
          <p:cNvSpPr>
            <a:spLocks noGrp="1"/>
          </p:cNvSpPr>
          <p:nvPr>
            <p:ph type="sldNum" sz="quarter" idx="10"/>
          </p:nvPr>
        </p:nvSpPr>
        <p:spPr/>
        <p:txBody>
          <a:bodyPr/>
          <a:lstStyle/>
          <a:p>
            <a:fld id="{9D949313-18CE-45B9-95FE-857BA6D4F465}" type="slidenum">
              <a:rPr lang="en-US" smtClean="0"/>
              <a:pPr/>
              <a:t>10</a:t>
            </a:fld>
            <a:endParaRPr lang="en-US" dirty="0"/>
          </a:p>
        </p:txBody>
      </p:sp>
    </p:spTree>
    <p:extLst>
      <p:ext uri="{BB962C8B-B14F-4D97-AF65-F5344CB8AC3E}">
        <p14:creationId xmlns:p14="http://schemas.microsoft.com/office/powerpoint/2010/main" xmlns="" val="24400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19088"/>
            <a:ext cx="2133600" cy="1600200"/>
          </a:xfrm>
        </p:spPr>
      </p:sp>
      <p:sp>
        <p:nvSpPr>
          <p:cNvPr id="3" name="Notes Placeholder 2"/>
          <p:cNvSpPr>
            <a:spLocks noGrp="1"/>
          </p:cNvSpPr>
          <p:nvPr>
            <p:ph type="body" idx="1"/>
          </p:nvPr>
        </p:nvSpPr>
        <p:spPr/>
        <p:txBody>
          <a:bodyPr/>
          <a:lstStyle/>
          <a:p>
            <a:pPr>
              <a:buClr>
                <a:schemeClr val="accent1"/>
              </a:buClr>
            </a:pPr>
            <a:r>
              <a:rPr lang="en-US" dirty="0" smtClean="0"/>
              <a:t>Part of ASAP’s success has been the result</a:t>
            </a:r>
            <a:r>
              <a:rPr lang="en-US" baseline="0" dirty="0" smtClean="0"/>
              <a:t> of strong partnership between CUNY OAA and partner colleges. </a:t>
            </a:r>
          </a:p>
          <a:p>
            <a:pPr>
              <a:buClr>
                <a:schemeClr val="accent1"/>
              </a:buClr>
            </a:pPr>
            <a:endParaRPr lang="en-US" baseline="0" dirty="0" smtClean="0"/>
          </a:p>
          <a:p>
            <a:pPr>
              <a:buClr>
                <a:schemeClr val="accent1"/>
              </a:buClr>
            </a:pPr>
            <a:r>
              <a:rPr lang="en-US" dirty="0" smtClean="0"/>
              <a:t>ASAP operates</a:t>
            </a:r>
            <a:r>
              <a:rPr lang="en-US" baseline="0" dirty="0" smtClean="0"/>
              <a:t> as consortium and OAA and the colleges have clear roles and responsibilities that have maximized the program’s impact and effective operation. </a:t>
            </a:r>
          </a:p>
          <a:p>
            <a:pPr>
              <a:buClr>
                <a:schemeClr val="accent1"/>
              </a:buClr>
            </a:pPr>
            <a:endParaRPr lang="en-US" baseline="0" dirty="0" smtClean="0"/>
          </a:p>
          <a:p>
            <a:pPr>
              <a:buClr>
                <a:schemeClr val="accent1"/>
              </a:buClr>
            </a:pPr>
            <a:r>
              <a:rPr lang="en-US" baseline="0" dirty="0" smtClean="0"/>
              <a:t>Colleges handle all direct services to students and local operations</a:t>
            </a:r>
          </a:p>
          <a:p>
            <a:pPr>
              <a:buClr>
                <a:schemeClr val="accent1"/>
              </a:buClr>
            </a:pPr>
            <a:endParaRPr lang="en-US" baseline="0" dirty="0" smtClean="0"/>
          </a:p>
          <a:p>
            <a:pPr>
              <a:buClr>
                <a:schemeClr val="accent1"/>
              </a:buClr>
            </a:pPr>
            <a:r>
              <a:rPr lang="en-US" baseline="0" dirty="0" smtClean="0"/>
              <a:t>OAA handles overall program administration, evaluation and data management, and external relations</a:t>
            </a:r>
          </a:p>
          <a:p>
            <a:pPr>
              <a:buClr>
                <a:schemeClr val="accent1"/>
              </a:buClr>
            </a:pPr>
            <a:endParaRPr lang="en-US" baseline="0" dirty="0" smtClean="0"/>
          </a:p>
          <a:p>
            <a:pPr>
              <a:buClr>
                <a:schemeClr val="accent1"/>
              </a:buClr>
            </a:pPr>
            <a:r>
              <a:rPr lang="en-US" baseline="0" dirty="0" smtClean="0"/>
              <a:t>Staff meet regularly to review data, discuss program matters, and share best practices</a:t>
            </a:r>
            <a:endParaRPr lang="en-US" sz="800" dirty="0"/>
          </a:p>
        </p:txBody>
      </p:sp>
      <p:sp>
        <p:nvSpPr>
          <p:cNvPr id="4" name="Slide Number Placeholder 3"/>
          <p:cNvSpPr>
            <a:spLocks noGrp="1"/>
          </p:cNvSpPr>
          <p:nvPr>
            <p:ph type="sldNum" sz="quarter" idx="10"/>
          </p:nvPr>
        </p:nvSpPr>
        <p:spPr/>
        <p:txBody>
          <a:bodyPr/>
          <a:lstStyle/>
          <a:p>
            <a:fld id="{9D949313-18CE-45B9-95FE-857BA6D4F465}" type="slidenum">
              <a:rPr lang="en-US" smtClean="0"/>
              <a:pPr/>
              <a:t>11</a:t>
            </a:fld>
            <a:endParaRPr lang="en-US" dirty="0"/>
          </a:p>
        </p:txBody>
      </p:sp>
    </p:spTree>
    <p:extLst>
      <p:ext uri="{BB962C8B-B14F-4D97-AF65-F5344CB8AC3E}">
        <p14:creationId xmlns:p14="http://schemas.microsoft.com/office/powerpoint/2010/main" xmlns="" val="332232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drc.org/"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y.mdrc.org/" TargetMode="Externa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drc.org/" TargetMode="Externa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124984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85759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366115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dobe Caslon Pro"/>
                <a:cs typeface="Adobe Caslon Pro"/>
              </a:defRPr>
            </a:lvl1pPr>
            <a:lvl2pPr>
              <a:defRPr>
                <a:latin typeface="Adobe Caslon Pro"/>
                <a:cs typeface="Adobe Caslon Pro"/>
              </a:defRPr>
            </a:lvl2pPr>
            <a:lvl3pPr>
              <a:defRPr>
                <a:latin typeface="Adobe Caslon Pro"/>
                <a:cs typeface="Adobe Caslon Pro"/>
              </a:defRPr>
            </a:lvl3pPr>
            <a:lvl4pPr>
              <a:defRPr>
                <a:latin typeface="Adobe Caslon Pro"/>
                <a:cs typeface="Adobe Caslon Pro"/>
              </a:defRPr>
            </a:lvl4pPr>
            <a:lvl5pPr>
              <a:defRPr>
                <a:latin typeface="Adobe Caslon Pro"/>
                <a:cs typeface="Adobe Caslon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52914" y="6250164"/>
            <a:ext cx="3786690" cy="365125"/>
          </a:xfrm>
        </p:spPr>
        <p:txBody>
          <a:bodyPr/>
          <a:lstStyle/>
          <a:p>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lvl1pPr>
              <a:defRPr>
                <a:latin typeface="Adobe Caslon Pro"/>
                <a:cs typeface="Adobe Caslon Pro"/>
              </a:defRPr>
            </a:lvl1pPr>
          </a:lstStyle>
          <a:p>
            <a:r>
              <a:rPr lang="en-US" dirty="0" smtClean="0"/>
              <a:t>Click to edit Master title style</a:t>
            </a:r>
            <a:endParaRPr lang="en-US" dirty="0"/>
          </a:p>
        </p:txBody>
      </p:sp>
      <p:pic>
        <p:nvPicPr>
          <p:cNvPr id="2" name="Picture 1" descr="twitter bird.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92328" y="6320882"/>
            <a:ext cx="615096" cy="294406"/>
          </a:xfrm>
          <a:prstGeom prst="rect">
            <a:avLst/>
          </a:prstGeom>
        </p:spPr>
      </p:pic>
      <p:pic>
        <p:nvPicPr>
          <p:cNvPr id="8" name="Picture 7" descr="tweets for ppt.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959964" y="6237361"/>
            <a:ext cx="1877443" cy="377927"/>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5"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2" name="Date Placeholder 1"/>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Date Placeholder 4"/>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3528710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8"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Date Placeholder 3"/>
          <p:cNvSpPr>
            <a:spLocks noGrp="1"/>
          </p:cNvSpPr>
          <p:nvPr>
            <p:ph type="dt" sz="half" idx="10"/>
          </p:nvPr>
        </p:nvSpPr>
        <p:spPr/>
        <p:txBody>
          <a:bodyPr/>
          <a:lstStyle/>
          <a:p>
            <a:fld id="{21530287-7145-6045-AF10-685279D2AC73}" type="datetimeFigureOut">
              <a:rPr lang="en-US" smtClean="0">
                <a:solidFill>
                  <a:srgbClr val="073E87"/>
                </a:solidFill>
              </a:rPr>
              <a:pPr/>
              <a:t>3/18/2015</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41AF56F-B8A3-C746-BD75-5FE942CCB2E9}" type="slidenum">
              <a:rPr lang="en-US" smtClean="0">
                <a:solidFill>
                  <a:srgbClr val="073E87"/>
                </a:solidFill>
              </a:rPr>
              <a:pPr/>
              <a:t>‹#›</a:t>
            </a:fld>
            <a:endParaRPr lang="en-US">
              <a:solidFill>
                <a:srgbClr val="073E87"/>
              </a:solidFill>
            </a:endParaRPr>
          </a:p>
        </p:txBody>
      </p:sp>
      <p:grpSp>
        <p:nvGrpSpPr>
          <p:cNvPr id="7"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6" descr="logo large301X.jpg">
            <a:hlinkClick r:id="rId2"/>
          </p:cNvPr>
          <p:cNvPicPr>
            <a:picLocks noChangeAspect="1"/>
          </p:cNvPicPr>
          <p:nvPr userDrawn="1"/>
        </p:nvPicPr>
        <p:blipFill>
          <a:blip r:embed="rId3" cstate="print">
            <a:lum contrast="20000"/>
          </a:blip>
          <a:srcRect b="15254"/>
          <a:stretch>
            <a:fillRect/>
          </a:stretch>
        </p:blipFill>
        <p:spPr bwMode="auto">
          <a:xfrm>
            <a:off x="2314575" y="152400"/>
            <a:ext cx="4543425" cy="1868488"/>
          </a:xfrm>
          <a:prstGeom prst="rect">
            <a:avLst/>
          </a:prstGeom>
          <a:noFill/>
          <a:ln w="9525">
            <a:noFill/>
            <a:miter lim="800000"/>
            <a:headEnd/>
            <a:tailEnd/>
          </a:ln>
        </p:spPr>
      </p:pic>
      <p:cxnSp>
        <p:nvCxnSpPr>
          <p:cNvPr id="7" name="Straight Connector 6"/>
          <p:cNvCxnSpPr/>
          <p:nvPr userDrawn="1"/>
        </p:nvCxnSpPr>
        <p:spPr>
          <a:xfrm>
            <a:off x="0" y="2133600"/>
            <a:ext cx="9144000" cy="76200"/>
          </a:xfrm>
          <a:prstGeom prst="line">
            <a:avLst/>
          </a:prstGeom>
          <a:ln w="101600" cap="flat">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3657600"/>
            <a:ext cx="9144000" cy="76200"/>
          </a:xfrm>
          <a:prstGeom prst="line">
            <a:avLst/>
          </a:prstGeom>
          <a:ln w="101600" cap="flat">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362200"/>
            <a:ext cx="7772400" cy="6858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04800" y="3048000"/>
            <a:ext cx="8534400" cy="533400"/>
          </a:xfrm>
        </p:spPr>
        <p:txBody>
          <a:bodyPr/>
          <a:lstStyle>
            <a:lvl1pPr marL="0" indent="0" algn="ctr">
              <a:buNone/>
              <a:defRPr i="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3"/>
          <p:cNvSpPr>
            <a:spLocks noGrp="1"/>
          </p:cNvSpPr>
          <p:nvPr>
            <p:ph type="body" sz="quarter" idx="13"/>
          </p:nvPr>
        </p:nvSpPr>
        <p:spPr>
          <a:xfrm>
            <a:off x="685800" y="3886200"/>
            <a:ext cx="8001000" cy="838200"/>
          </a:xfrm>
        </p:spPr>
        <p:txBody>
          <a:bodyPr/>
          <a:lstStyle>
            <a:lvl1pPr algn="ctr">
              <a:buFont typeface="Wingdings" pitchFamily="2" charset="2"/>
              <a:buChar char="§"/>
              <a:defRPr sz="2800" baseline="0">
                <a:solidFill>
                  <a:srgbClr val="777777"/>
                </a:solidFill>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4"/>
          </p:nvPr>
        </p:nvSpPr>
        <p:spPr>
          <a:xfrm>
            <a:off x="685800" y="4953000"/>
            <a:ext cx="8001000" cy="1371600"/>
          </a:xfrm>
        </p:spPr>
        <p:txBody>
          <a:bodyPr/>
          <a:lstStyle>
            <a:lvl1pPr algn="ctr">
              <a:defRPr>
                <a:solidFill>
                  <a:srgbClr val="777777"/>
                </a:solidFill>
              </a:defRPr>
            </a:lvl1pPr>
          </a:lstStyle>
          <a:p>
            <a:pPr lvl="0"/>
            <a:r>
              <a:rPr lang="en-US" smtClean="0"/>
              <a:t>Click to edit Master text styles</a:t>
            </a:r>
          </a:p>
        </p:txBody>
      </p:sp>
      <p:sp>
        <p:nvSpPr>
          <p:cNvPr id="9" name="Footer Placeholder 4"/>
          <p:cNvSpPr>
            <a:spLocks noGrp="1"/>
          </p:cNvSpPr>
          <p:nvPr>
            <p:ph type="ftr" sz="quarter" idx="15"/>
          </p:nvPr>
        </p:nvSpPr>
        <p:spPr>
          <a:xfrm>
            <a:off x="1524000" y="6400800"/>
            <a:ext cx="6400800" cy="304800"/>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10" name="Slide Number Placeholder 5"/>
          <p:cNvSpPr>
            <a:spLocks noGrp="1"/>
          </p:cNvSpPr>
          <p:nvPr>
            <p:ph type="sldNum" sz="quarter" idx="16"/>
          </p:nvPr>
        </p:nvSpPr>
        <p:spPr>
          <a:xfrm>
            <a:off x="8534400" y="6400800"/>
            <a:ext cx="457200" cy="304800"/>
          </a:xfrm>
        </p:spPr>
        <p:txBody>
          <a:bodyPr/>
          <a:lstStyle>
            <a:lvl1pPr algn="l">
              <a:defRPr/>
            </a:lvl1pPr>
          </a:lstStyle>
          <a:p>
            <a:pPr>
              <a:defRPr/>
            </a:pPr>
            <a:fld id="{1FEC1660-BEDB-4606-B870-CF9488DB64A1}" type="slidenum">
              <a:rPr lang="en-US"/>
              <a:pPr>
                <a:defRPr/>
              </a:pPr>
              <a:t>‹#›</a:t>
            </a:fld>
            <a:endParaRPr lang="en-US" dirty="0"/>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ogo large301X.jpg">
            <a:hlinkClick r:id="rId2"/>
          </p:cNvPr>
          <p:cNvPicPr>
            <a:picLocks noChangeAspect="1"/>
          </p:cNvPicPr>
          <p:nvPr userDrawn="1"/>
        </p:nvPicPr>
        <p:blipFill>
          <a:blip r:embed="rId3" cstate="print">
            <a:lum contrast="20000"/>
          </a:blip>
          <a:srcRect b="15617"/>
          <a:stretch>
            <a:fillRect/>
          </a:stretch>
        </p:blipFill>
        <p:spPr bwMode="auto">
          <a:xfrm>
            <a:off x="0" y="6146800"/>
            <a:ext cx="990600" cy="406400"/>
          </a:xfrm>
          <a:prstGeom prst="rect">
            <a:avLst/>
          </a:prstGeom>
          <a:noFill/>
          <a:ln w="9525">
            <a:noFill/>
            <a:miter lim="800000"/>
            <a:headEnd/>
            <a:tailEnd/>
          </a:ln>
        </p:spPr>
      </p:pic>
      <p:cxnSp>
        <p:nvCxnSpPr>
          <p:cNvPr id="5" name="Straight Connector 4"/>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838200"/>
            <a:ext cx="91440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152400"/>
            <a:ext cx="8686800" cy="6858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791200" y="6019800"/>
            <a:ext cx="3352800" cy="669925"/>
          </a:xfrm>
        </p:spPr>
        <p:txBody>
          <a:bodyPr/>
          <a:lstStyle>
            <a:lvl1pPr>
              <a:defRPr sz="1400">
                <a:solidFill>
                  <a:srgbClr val="0070C0"/>
                </a:solidFill>
              </a:defRPr>
            </a:lvl1pPr>
          </a:lstStyle>
          <a:p>
            <a:pPr>
              <a:defRPr/>
            </a:pPr>
            <a:r>
              <a:rPr lang="en-US" dirty="0" smtClean="0"/>
              <a:t>Confidential: Preliminary Results  </a:t>
            </a:r>
            <a:endParaRPr lang="en-US" dirty="0"/>
          </a:p>
        </p:txBody>
      </p:sp>
      <p:sp>
        <p:nvSpPr>
          <p:cNvPr id="8" name="Slide Number Placeholder 5"/>
          <p:cNvSpPr>
            <a:spLocks noGrp="1"/>
          </p:cNvSpPr>
          <p:nvPr>
            <p:ph type="sldNum" sz="quarter" idx="11"/>
          </p:nvPr>
        </p:nvSpPr>
        <p:spPr>
          <a:xfrm flipH="1">
            <a:off x="8534400" y="6400799"/>
            <a:ext cx="609600" cy="457201"/>
          </a:xfrm>
        </p:spPr>
        <p:txBody>
          <a:bodyPr/>
          <a:lstStyle>
            <a:lvl1pPr algn="l">
              <a:defRPr b="1">
                <a:solidFill>
                  <a:srgbClr val="0070C0"/>
                </a:solidFill>
                <a:latin typeface="+mn-lt"/>
              </a:defRPr>
            </a:lvl1pPr>
          </a:lstStyle>
          <a:p>
            <a:pPr>
              <a:defRPr/>
            </a:pPr>
            <a:fld id="{358D2ED5-FF55-4FBF-A625-C71F9292C03F}" type="slidenum">
              <a:rPr lang="en-US"/>
              <a:pPr>
                <a:defRPr/>
              </a:pPr>
              <a:t>‹#›</a:t>
            </a:fld>
            <a:endParaRPr lang="en-US" dirty="0"/>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MDRC.JPG"/>
          <p:cNvPicPr>
            <a:picLocks noChangeAspect="1"/>
          </p:cNvPicPr>
          <p:nvPr userDrawn="1"/>
        </p:nvPicPr>
        <p:blipFill>
          <a:blip r:embed="rId2" cstate="print"/>
          <a:srcRect/>
          <a:stretch>
            <a:fillRect/>
          </a:stretch>
        </p:blipFill>
        <p:spPr bwMode="auto">
          <a:xfrm>
            <a:off x="0" y="6321425"/>
            <a:ext cx="1066800" cy="536575"/>
          </a:xfrm>
          <a:prstGeom prst="rect">
            <a:avLst/>
          </a:prstGeom>
          <a:noFill/>
          <a:ln w="9525">
            <a:noFill/>
            <a:miter lim="800000"/>
            <a:headEnd/>
            <a:tailEnd/>
          </a:ln>
        </p:spPr>
      </p:pic>
      <p:cxnSp>
        <p:nvCxnSpPr>
          <p:cNvPr id="5" name="Straight Connector 4"/>
          <p:cNvCxnSpPr/>
          <p:nvPr userDrawn="1"/>
        </p:nvCxnSpPr>
        <p:spPr>
          <a:xfrm>
            <a:off x="0" y="4419600"/>
            <a:ext cx="9144000" cy="76200"/>
          </a:xfrm>
          <a:prstGeom prst="line">
            <a:avLst/>
          </a:prstGeom>
          <a:ln w="101600" cap="flat">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76200" y="6416675"/>
            <a:ext cx="1524000" cy="365125"/>
          </a:xfrm>
          <a:prstGeom prst="rect">
            <a:avLst/>
          </a:prstGeom>
        </p:spPr>
        <p:txBody>
          <a:bodyPr/>
          <a:lstStyle>
            <a:lvl1pPr>
              <a:defRPr>
                <a:latin typeface="Arial" charset="0"/>
              </a:defRPr>
            </a:lvl1pPr>
          </a:lstStyle>
          <a:p>
            <a:pPr>
              <a:defRPr/>
            </a:pPr>
            <a:endParaRPr lang="en-US" dirty="0">
              <a:solidFill>
                <a:srgbClr val="17365D"/>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8" name="Slide Number Placeholder 5"/>
          <p:cNvSpPr>
            <a:spLocks noGrp="1"/>
          </p:cNvSpPr>
          <p:nvPr>
            <p:ph type="sldNum" sz="quarter" idx="12"/>
          </p:nvPr>
        </p:nvSpPr>
        <p:spPr>
          <a:xfrm>
            <a:off x="8534400" y="6416675"/>
            <a:ext cx="457200" cy="365125"/>
          </a:xfrm>
        </p:spPr>
        <p:txBody>
          <a:bodyPr/>
          <a:lstStyle>
            <a:lvl1pPr>
              <a:defRPr/>
            </a:lvl1pPr>
          </a:lstStyle>
          <a:p>
            <a:pPr>
              <a:defRPr/>
            </a:pPr>
            <a:fld id="{A250B764-362D-4240-BCC5-FA3C4828C71F}" type="slidenum">
              <a:rPr lang="en-US"/>
              <a:pPr>
                <a:defRPr/>
              </a:pPr>
              <a:t>‹#›</a:t>
            </a:fld>
            <a:endParaRPr lang="en-US" dirty="0"/>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990600"/>
            <a:ext cx="91440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8" descr="logo large301X.jpg">
            <a:hlinkClick r:id="rId2"/>
          </p:cNvPr>
          <p:cNvPicPr>
            <a:picLocks noChangeAspect="1"/>
          </p:cNvPicPr>
          <p:nvPr userDrawn="1"/>
        </p:nvPicPr>
        <p:blipFill>
          <a:blip r:embed="rId3" cstate="print">
            <a:lum contrast="20000"/>
          </a:blip>
          <a:srcRect b="15617"/>
          <a:stretch>
            <a:fillRect/>
          </a:stretch>
        </p:blipFill>
        <p:spPr bwMode="auto">
          <a:xfrm>
            <a:off x="0" y="6248400"/>
            <a:ext cx="930275" cy="381000"/>
          </a:xfrm>
          <a:prstGeom prst="rect">
            <a:avLst/>
          </a:prstGeom>
          <a:noFill/>
          <a:ln w="9525">
            <a:noFill/>
            <a:miter lim="800000"/>
            <a:headEnd/>
            <a:tailEnd/>
          </a:ln>
        </p:spPr>
      </p:pic>
      <p:sp>
        <p:nvSpPr>
          <p:cNvPr id="2" name="Title 1"/>
          <p:cNvSpPr>
            <a:spLocks noGrp="1"/>
          </p:cNvSpPr>
          <p:nvPr>
            <p:ph type="title"/>
          </p:nvPr>
        </p:nvSpPr>
        <p:spPr>
          <a:xfrm>
            <a:off x="152400" y="152400"/>
            <a:ext cx="8763000" cy="7620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p:ph type="ftr" sz="quarter" idx="10"/>
          </p:nvPr>
        </p:nvSpPr>
        <p:spPr>
          <a:xfrm>
            <a:off x="5562600" y="6248400"/>
            <a:ext cx="2895600" cy="365125"/>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9" name="Slide Number Placeholder 6"/>
          <p:cNvSpPr>
            <a:spLocks noGrp="1"/>
          </p:cNvSpPr>
          <p:nvPr>
            <p:ph type="sldNum" sz="quarter" idx="11"/>
          </p:nvPr>
        </p:nvSpPr>
        <p:spPr/>
        <p:txBody>
          <a:bodyPr/>
          <a:lstStyle>
            <a:lvl1pPr>
              <a:defRPr/>
            </a:lvl1pPr>
          </a:lstStyle>
          <a:p>
            <a:pPr>
              <a:defRPr/>
            </a:pPr>
            <a:fld id="{F303536F-85D8-4C95-8A79-BB6864F22A93}" type="slidenum">
              <a:rPr lang="en-US"/>
              <a:pPr>
                <a:defRPr/>
              </a:pPr>
              <a:t>‹#›</a:t>
            </a:fld>
            <a:endParaRPr lang="en-US" dirty="0"/>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logo large301X.jpg">
            <a:hlinkClick r:id="rId2"/>
          </p:cNvPr>
          <p:cNvPicPr>
            <a:picLocks noChangeAspect="1"/>
          </p:cNvPicPr>
          <p:nvPr userDrawn="1"/>
        </p:nvPicPr>
        <p:blipFill>
          <a:blip r:embed="rId3" cstate="print">
            <a:lum contrast="20000"/>
          </a:blip>
          <a:srcRect b="15617"/>
          <a:stretch>
            <a:fillRect/>
          </a:stretch>
        </p:blipFill>
        <p:spPr bwMode="auto">
          <a:xfrm>
            <a:off x="0" y="6248400"/>
            <a:ext cx="930275" cy="381000"/>
          </a:xfrm>
          <a:prstGeom prst="rect">
            <a:avLst/>
          </a:prstGeom>
          <a:noFill/>
          <a:ln w="9525">
            <a:noFill/>
            <a:miter lim="800000"/>
            <a:headEnd/>
            <a:tailEnd/>
          </a:ln>
        </p:spPr>
      </p:pic>
      <p:cxnSp>
        <p:nvCxnSpPr>
          <p:cNvPr id="8" name="Straight Connector 7"/>
          <p:cNvCxnSpPr/>
          <p:nvPr userDrawn="1"/>
        </p:nvCxnSpPr>
        <p:spPr>
          <a:xfrm>
            <a:off x="0" y="990600"/>
            <a:ext cx="91440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228600"/>
            <a:ext cx="8686800" cy="685800"/>
          </a:xfrm>
        </p:spPr>
        <p:txBody>
          <a:bodyPr>
            <a:normAutofit/>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6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4040188"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6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7"/>
          <p:cNvSpPr>
            <a:spLocks noGrp="1"/>
          </p:cNvSpPr>
          <p:nvPr>
            <p:ph type="ftr" sz="quarter" idx="10"/>
          </p:nvPr>
        </p:nvSpPr>
        <p:spPr>
          <a:xfrm>
            <a:off x="5410200" y="6248400"/>
            <a:ext cx="2895600" cy="365125"/>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11" name="Slide Number Placeholder 8"/>
          <p:cNvSpPr>
            <a:spLocks noGrp="1"/>
          </p:cNvSpPr>
          <p:nvPr>
            <p:ph type="sldNum" sz="quarter" idx="11"/>
          </p:nvPr>
        </p:nvSpPr>
        <p:spPr/>
        <p:txBody>
          <a:bodyPr/>
          <a:lstStyle>
            <a:lvl1pPr>
              <a:defRPr/>
            </a:lvl1pPr>
          </a:lstStyle>
          <a:p>
            <a:pPr>
              <a:defRPr/>
            </a:pPr>
            <a:fld id="{B816348A-B736-4DEB-A637-34DCDDC88772}" type="slidenum">
              <a:rPr lang="en-US"/>
              <a:pPr>
                <a:defRPr/>
              </a:pPr>
              <a:t>‹#›</a:t>
            </a:fld>
            <a:endParaRPr lang="en-US" dirty="0"/>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838200"/>
            <a:ext cx="91440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8" descr="logo large301X.jpg">
            <a:hlinkClick r:id="rId2"/>
          </p:cNvPr>
          <p:cNvPicPr>
            <a:picLocks noChangeAspect="1"/>
          </p:cNvPicPr>
          <p:nvPr userDrawn="1"/>
        </p:nvPicPr>
        <p:blipFill>
          <a:blip r:embed="rId3" cstate="print">
            <a:lum contrast="20000"/>
          </a:blip>
          <a:srcRect b="15617"/>
          <a:stretch>
            <a:fillRect/>
          </a:stretch>
        </p:blipFill>
        <p:spPr bwMode="auto">
          <a:xfrm>
            <a:off x="0" y="6172200"/>
            <a:ext cx="1116013" cy="457200"/>
          </a:xfrm>
          <a:prstGeom prst="rect">
            <a:avLst/>
          </a:prstGeom>
          <a:noFill/>
          <a:ln w="9525">
            <a:noFill/>
            <a:miter lim="800000"/>
            <a:headEnd/>
            <a:tailEnd/>
          </a:ln>
        </p:spPr>
      </p:pic>
      <p:sp>
        <p:nvSpPr>
          <p:cNvPr id="2" name="Title 1"/>
          <p:cNvSpPr>
            <a:spLocks noGrp="1"/>
          </p:cNvSpPr>
          <p:nvPr>
            <p:ph type="title"/>
          </p:nvPr>
        </p:nvSpPr>
        <p:spPr>
          <a:xfrm>
            <a:off x="228600" y="228600"/>
            <a:ext cx="8610600" cy="609600"/>
          </a:xfrm>
        </p:spPr>
        <p:txBody>
          <a:bodyPr>
            <a:normAutofit/>
          </a:bodyPr>
          <a:lstStyle>
            <a:lvl1pPr>
              <a:defRPr sz="3200">
                <a:solidFill>
                  <a:schemeClr val="tx1"/>
                </a:solidFill>
              </a:defRPr>
            </a:lvl1pPr>
          </a:lstStyle>
          <a:p>
            <a:r>
              <a:rPr lang="en-US" dirty="0" smtClean="0"/>
              <a:t>Click to edit Master title style</a:t>
            </a:r>
            <a:endParaRPr lang="en-US" dirty="0"/>
          </a:p>
        </p:txBody>
      </p:sp>
      <p:sp>
        <p:nvSpPr>
          <p:cNvPr id="6" name="Date Placeholder 2"/>
          <p:cNvSpPr>
            <a:spLocks noGrp="1"/>
          </p:cNvSpPr>
          <p:nvPr>
            <p:ph type="dt" sz="half" idx="10"/>
          </p:nvPr>
        </p:nvSpPr>
        <p:spPr>
          <a:xfrm>
            <a:off x="0" y="6416675"/>
            <a:ext cx="1524000" cy="365125"/>
          </a:xfrm>
          <a:prstGeom prst="rect">
            <a:avLst/>
          </a:prstGeom>
        </p:spPr>
        <p:txBody>
          <a:bodyPr/>
          <a:lstStyle>
            <a:lvl1pPr>
              <a:defRPr>
                <a:latin typeface="Arial" charset="0"/>
              </a:defRPr>
            </a:lvl1pPr>
          </a:lstStyle>
          <a:p>
            <a:pPr>
              <a:defRPr/>
            </a:pPr>
            <a:endParaRPr lang="en-US" dirty="0">
              <a:solidFill>
                <a:srgbClr val="17365D"/>
              </a:solidFill>
            </a:endParaRPr>
          </a:p>
        </p:txBody>
      </p:sp>
      <p:sp>
        <p:nvSpPr>
          <p:cNvPr id="7" name="Footer Placeholder 3"/>
          <p:cNvSpPr>
            <a:spLocks noGrp="1"/>
          </p:cNvSpPr>
          <p:nvPr>
            <p:ph type="ftr" sz="quarter" idx="11"/>
          </p:nvPr>
        </p:nvSpPr>
        <p:spPr>
          <a:xfrm>
            <a:off x="5562600" y="6248400"/>
            <a:ext cx="2895600" cy="365125"/>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C79D263B-E0F0-4F20-8408-DBA8F74E7CDA}" type="slidenum">
              <a:rPr lang="en-US"/>
              <a:pPr>
                <a:defRPr/>
              </a:pPr>
              <a:t>‹#›</a:t>
            </a:fld>
            <a:endParaRPr lang="en-US" dirty="0"/>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logo large301X.jpg">
            <a:hlinkClick r:id="rId2"/>
          </p:cNvPr>
          <p:cNvPicPr>
            <a:picLocks noChangeAspect="1"/>
          </p:cNvPicPr>
          <p:nvPr userDrawn="1"/>
        </p:nvPicPr>
        <p:blipFill>
          <a:blip r:embed="rId3" cstate="print">
            <a:lum contrast="20000"/>
          </a:blip>
          <a:srcRect b="15617"/>
          <a:stretch>
            <a:fillRect/>
          </a:stretch>
        </p:blipFill>
        <p:spPr bwMode="auto">
          <a:xfrm>
            <a:off x="0" y="6096000"/>
            <a:ext cx="1116013" cy="457200"/>
          </a:xfrm>
          <a:prstGeom prst="rect">
            <a:avLst/>
          </a:prstGeom>
          <a:noFill/>
          <a:ln w="9525">
            <a:noFill/>
            <a:miter lim="800000"/>
            <a:headEnd/>
            <a:tailEnd/>
          </a:ln>
        </p:spPr>
      </p:pic>
      <p:cxnSp>
        <p:nvCxnSpPr>
          <p:cNvPr id="4" name="Straight Connector 3"/>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4005263" y="6688138"/>
            <a:ext cx="1252537" cy="169862"/>
          </a:xfrm>
          <a:prstGeom prst="rect">
            <a:avLst/>
          </a:prstGeom>
        </p:spPr>
        <p:txBody>
          <a:bodyPr wrap="none">
            <a:spAutoFit/>
          </a:bodyPr>
          <a:lstStyle/>
          <a:p>
            <a:pPr>
              <a:defRPr/>
            </a:pPr>
            <a:r>
              <a:rPr lang="en-US" sz="500" dirty="0">
                <a:solidFill>
                  <a:prstClr val="white">
                    <a:lumMod val="75000"/>
                  </a:prstClr>
                </a:solidFill>
                <a:cs typeface="Arial" pitchFamily="34" charset="0"/>
              </a:rPr>
              <a:t>CLICK  THE  LOGO  FOR  WEBSITE</a:t>
            </a:r>
          </a:p>
        </p:txBody>
      </p:sp>
      <p:sp>
        <p:nvSpPr>
          <p:cNvPr id="17" name="Content Placeholder 16"/>
          <p:cNvSpPr>
            <a:spLocks noGrp="1"/>
          </p:cNvSpPr>
          <p:nvPr>
            <p:ph sz="quarter" idx="13"/>
          </p:nvPr>
        </p:nvSpPr>
        <p:spPr>
          <a:xfrm>
            <a:off x="304800" y="228600"/>
            <a:ext cx="8534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14"/>
          </p:nvPr>
        </p:nvSpPr>
        <p:spPr>
          <a:xfrm>
            <a:off x="5334000" y="6356350"/>
            <a:ext cx="2895600" cy="273050"/>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7" name="Slide Number Placeholder 3"/>
          <p:cNvSpPr>
            <a:spLocks noGrp="1"/>
          </p:cNvSpPr>
          <p:nvPr>
            <p:ph type="sldNum" sz="quarter" idx="15"/>
          </p:nvPr>
        </p:nvSpPr>
        <p:spPr/>
        <p:txBody>
          <a:bodyPr/>
          <a:lstStyle>
            <a:lvl1pPr>
              <a:defRPr/>
            </a:lvl1pPr>
          </a:lstStyle>
          <a:p>
            <a:pPr>
              <a:defRPr/>
            </a:pPr>
            <a:fld id="{4DB86438-EA27-44CC-9A08-C87D1BF3CD03}" type="slidenum">
              <a:rPr lang="en-US"/>
              <a:pPr>
                <a:defRPr/>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3858193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logo large301X.jpg">
            <a:hlinkClick r:id="rId2"/>
          </p:cNvPr>
          <p:cNvPicPr>
            <a:picLocks noChangeAspect="1"/>
          </p:cNvPicPr>
          <p:nvPr userDrawn="1"/>
        </p:nvPicPr>
        <p:blipFill>
          <a:blip r:embed="rId3" cstate="print">
            <a:lum contrast="20000"/>
          </a:blip>
          <a:srcRect b="15617"/>
          <a:stretch>
            <a:fillRect/>
          </a:stretch>
        </p:blipFill>
        <p:spPr bwMode="auto">
          <a:xfrm>
            <a:off x="0" y="6178550"/>
            <a:ext cx="914400" cy="374650"/>
          </a:xfrm>
          <a:prstGeom prst="rect">
            <a:avLst/>
          </a:prstGeom>
          <a:noFill/>
          <a:ln w="9525">
            <a:noFill/>
            <a:miter lim="800000"/>
            <a:headEnd/>
            <a:tailEnd/>
          </a:ln>
        </p:spPr>
      </p:pic>
      <p:cxnSp>
        <p:nvCxnSpPr>
          <p:cNvPr id="6" name="Straight Connector 5"/>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447800"/>
            <a:ext cx="3505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746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0"/>
          </p:nvPr>
        </p:nvSpPr>
        <p:spPr>
          <a:xfrm>
            <a:off x="5562600" y="6248400"/>
            <a:ext cx="2895600" cy="365125"/>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9" name="Slide Number Placeholder 6"/>
          <p:cNvSpPr>
            <a:spLocks noGrp="1"/>
          </p:cNvSpPr>
          <p:nvPr>
            <p:ph type="sldNum" sz="quarter" idx="11"/>
          </p:nvPr>
        </p:nvSpPr>
        <p:spPr/>
        <p:txBody>
          <a:bodyPr/>
          <a:lstStyle>
            <a:lvl1pPr>
              <a:defRPr/>
            </a:lvl1pPr>
          </a:lstStyle>
          <a:p>
            <a:pPr>
              <a:defRPr/>
            </a:pPr>
            <a:fld id="{44AF5078-53E8-4675-AE46-C43A561119AE}" type="slidenum">
              <a:rPr lang="en-US"/>
              <a:pPr>
                <a:defRPr/>
              </a:pPr>
              <a:t>‹#›</a:t>
            </a:fld>
            <a:endParaRPr lang="en-US" dirty="0"/>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029200"/>
            <a:ext cx="91440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838200" y="6629400"/>
            <a:ext cx="769620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8" descr="logo large301X.jpg">
            <a:hlinkClick r:id="rId2"/>
          </p:cNvPr>
          <p:cNvPicPr>
            <a:picLocks noChangeAspect="1"/>
          </p:cNvPicPr>
          <p:nvPr userDrawn="1"/>
        </p:nvPicPr>
        <p:blipFill>
          <a:blip r:embed="rId3" cstate="print">
            <a:lum contrast="20000"/>
          </a:blip>
          <a:srcRect b="15617"/>
          <a:stretch>
            <a:fillRect/>
          </a:stretch>
        </p:blipFill>
        <p:spPr bwMode="auto">
          <a:xfrm>
            <a:off x="0" y="6223000"/>
            <a:ext cx="990600" cy="406400"/>
          </a:xfrm>
          <a:prstGeom prst="rect">
            <a:avLst/>
          </a:prstGeom>
          <a:noFill/>
          <a:ln w="9525">
            <a:noFill/>
            <a:miter lim="800000"/>
            <a:headEnd/>
            <a:tailEnd/>
          </a:ln>
        </p:spPr>
      </p:pic>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286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029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0"/>
          </p:nvPr>
        </p:nvSpPr>
        <p:spPr>
          <a:xfrm>
            <a:off x="5562600" y="6248400"/>
            <a:ext cx="2895600" cy="365125"/>
          </a:xfrm>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9" name="Slide Number Placeholder 6"/>
          <p:cNvSpPr>
            <a:spLocks noGrp="1"/>
          </p:cNvSpPr>
          <p:nvPr>
            <p:ph type="sldNum" sz="quarter" idx="11"/>
          </p:nvPr>
        </p:nvSpPr>
        <p:spPr/>
        <p:txBody>
          <a:bodyPr/>
          <a:lstStyle>
            <a:lvl1pPr>
              <a:defRPr/>
            </a:lvl1pPr>
          </a:lstStyle>
          <a:p>
            <a:pPr>
              <a:defRPr/>
            </a:pPr>
            <a:fld id="{7C7F0B59-6E3D-4A6A-87B3-A10B50D6CDD6}" type="slidenum">
              <a:rPr lang="en-US"/>
              <a:pPr>
                <a:defRPr/>
              </a:pPr>
              <a:t>‹#›</a:t>
            </a:fld>
            <a:endParaRPr lang="en-US" dirty="0"/>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and Last">
    <p:spTree>
      <p:nvGrpSpPr>
        <p:cNvPr id="1" name=""/>
        <p:cNvGrpSpPr/>
        <p:nvPr/>
      </p:nvGrpSpPr>
      <p:grpSpPr>
        <a:xfrm>
          <a:off x="0" y="0"/>
          <a:ext cx="0" cy="0"/>
          <a:chOff x="0" y="0"/>
          <a:chExt cx="0" cy="0"/>
        </a:xfrm>
      </p:grpSpPr>
      <p:pic>
        <p:nvPicPr>
          <p:cNvPr id="2" name="Picture 6" descr="logo large301X.jpg">
            <a:hlinkClick r:id="rId2"/>
          </p:cNvPr>
          <p:cNvPicPr>
            <a:picLocks noChangeAspect="1"/>
          </p:cNvPicPr>
          <p:nvPr userDrawn="1"/>
        </p:nvPicPr>
        <p:blipFill>
          <a:blip r:embed="rId3" cstate="print">
            <a:lum contrast="20000"/>
          </a:blip>
          <a:srcRect b="15254"/>
          <a:stretch>
            <a:fillRect/>
          </a:stretch>
        </p:blipFill>
        <p:spPr bwMode="auto">
          <a:xfrm>
            <a:off x="2314575" y="152400"/>
            <a:ext cx="4543425" cy="1868488"/>
          </a:xfrm>
          <a:prstGeom prst="rect">
            <a:avLst/>
          </a:prstGeom>
          <a:noFill/>
          <a:ln w="9525">
            <a:noFill/>
            <a:miter lim="800000"/>
            <a:headEnd/>
            <a:tailEnd/>
          </a:ln>
        </p:spPr>
      </p:pic>
      <p:cxnSp>
        <p:nvCxnSpPr>
          <p:cNvPr id="3" name="Straight Connector 2"/>
          <p:cNvCxnSpPr/>
          <p:nvPr userDrawn="1"/>
        </p:nvCxnSpPr>
        <p:spPr>
          <a:xfrm rot="5400000">
            <a:off x="2667000" y="4038600"/>
            <a:ext cx="3962400" cy="0"/>
          </a:xfrm>
          <a:prstGeom prst="line">
            <a:avLst/>
          </a:prstGeom>
          <a:ln w="101600" cap="flat">
            <a:solidFill>
              <a:schemeClr val="accent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838575" y="5954713"/>
            <a:ext cx="1571625" cy="369887"/>
          </a:xfrm>
          <a:prstGeom prst="rect">
            <a:avLst/>
          </a:prstGeom>
        </p:spPr>
        <p:txBody>
          <a:bodyPr wrap="none">
            <a:spAutoFit/>
          </a:bodyPr>
          <a:lstStyle/>
          <a:p>
            <a:pPr>
              <a:defRPr/>
            </a:pPr>
            <a:r>
              <a:rPr lang="en-US" dirty="0">
                <a:solidFill>
                  <a:srgbClr val="0070C0"/>
                </a:solidFill>
              </a:rPr>
              <a:t>www.mdrc.org</a:t>
            </a:r>
          </a:p>
        </p:txBody>
      </p:sp>
      <p:sp>
        <p:nvSpPr>
          <p:cNvPr id="5" name="Slide Number Placeholder 6"/>
          <p:cNvSpPr>
            <a:spLocks noGrp="1"/>
          </p:cNvSpPr>
          <p:nvPr>
            <p:ph type="sldNum" sz="quarter" idx="10"/>
          </p:nvPr>
        </p:nvSpPr>
        <p:spPr/>
        <p:txBody>
          <a:bodyPr/>
          <a:lstStyle>
            <a:lvl1pPr>
              <a:defRPr/>
            </a:lvl1pPr>
          </a:lstStyle>
          <a:p>
            <a:pPr>
              <a:defRPr/>
            </a:pPr>
            <a:fld id="{71E29C3A-42CA-48ED-B280-91FFDDCDB0D6}" type="slidenum">
              <a:rPr lang="en-US"/>
              <a:pPr>
                <a:defRPr/>
              </a:pPr>
              <a:t>‹#›</a:t>
            </a:fld>
            <a:endParaRPr lang="en-US" dirty="0"/>
          </a:p>
        </p:txBody>
      </p:sp>
      <p:sp>
        <p:nvSpPr>
          <p:cNvPr id="6" name="Footer Placeholder 7"/>
          <p:cNvSpPr>
            <a:spLocks noGrp="1"/>
          </p:cNvSpPr>
          <p:nvPr>
            <p:ph type="ftr" sz="quarter" idx="11"/>
          </p:nvPr>
        </p:nvSpPr>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sldNum" sz="quarter" idx="10"/>
          </p:nvPr>
        </p:nvSpPr>
        <p:spPr/>
        <p:txBody>
          <a:bodyPr/>
          <a:lstStyle>
            <a:lvl1pPr algn="r" fontAlgn="base">
              <a:spcBef>
                <a:spcPct val="0"/>
              </a:spcBef>
              <a:spcAft>
                <a:spcPct val="0"/>
              </a:spcAft>
              <a:defRPr>
                <a:solidFill>
                  <a:srgbClr val="000000"/>
                </a:solidFill>
              </a:defRPr>
            </a:lvl1pPr>
          </a:lstStyle>
          <a:p>
            <a:pPr>
              <a:defRPr/>
            </a:pPr>
            <a:fld id="{D4E915DA-847E-4E73-A054-E89519A87B18}" type="slidenum">
              <a:rPr lang="en-US"/>
              <a:pPr>
                <a:defRPr/>
              </a:pPr>
              <a:t>‹#›</a:t>
            </a:fld>
            <a:endParaRPr lang="en-US" dirty="0"/>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17365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4ACCCF-8DFA-493D-894F-B061476D8B39}" type="slidenum">
              <a:rPr lang="en-US"/>
              <a:pPr>
                <a:defRPr/>
              </a:pPr>
              <a:t>‹#›</a:t>
            </a:fld>
            <a:endParaRPr lang="en-US" dirty="0"/>
          </a:p>
        </p:txBody>
      </p:sp>
    </p:spTree>
    <p:extLst>
      <p:ext uri="{BB962C8B-B14F-4D97-AF65-F5344CB8AC3E}">
        <p14:creationId xmlns:p14="http://schemas.microsoft.com/office/powerpoint/2010/main" xmlns="" val="3505317830"/>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609600" y="811213"/>
            <a:ext cx="4397375" cy="865187"/>
          </a:xfrm>
          <a:prstGeom prst="rect">
            <a:avLst/>
          </a:prstGeom>
          <a:noFill/>
          <a:ln w="9525">
            <a:noFill/>
            <a:miter lim="800000"/>
            <a:headEnd/>
            <a:tailEnd/>
          </a:ln>
        </p:spPr>
      </p:pic>
      <p:sp>
        <p:nvSpPr>
          <p:cNvPr id="2" name="Title 1"/>
          <p:cNvSpPr>
            <a:spLocks noGrp="1"/>
          </p:cNvSpPr>
          <p:nvPr>
            <p:ph type="ctrTitle"/>
          </p:nvPr>
        </p:nvSpPr>
        <p:spPr>
          <a:xfrm>
            <a:off x="685800" y="2130425"/>
            <a:ext cx="7772400" cy="993775"/>
          </a:xfrm>
        </p:spPr>
        <p:txBody>
          <a:bodyPr anchor="b"/>
          <a:lstStyle/>
          <a:p>
            <a:r>
              <a:rPr lang="en-US" dirty="0" smtClean="0"/>
              <a:t>Click to edit Master title style</a:t>
            </a:r>
            <a:endParaRPr lang="en-US" dirty="0"/>
          </a:p>
        </p:txBody>
      </p:sp>
      <p:sp>
        <p:nvSpPr>
          <p:cNvPr id="10" name="Text Placeholder 9"/>
          <p:cNvSpPr>
            <a:spLocks noGrp="1"/>
          </p:cNvSpPr>
          <p:nvPr>
            <p:ph type="body" sz="quarter" idx="10"/>
          </p:nvPr>
        </p:nvSpPr>
        <p:spPr>
          <a:xfrm>
            <a:off x="685800" y="3429000"/>
            <a:ext cx="7772400" cy="2362200"/>
          </a:xfrm>
        </p:spPr>
        <p:txBody>
          <a:bodyPr/>
          <a:lstStyle>
            <a:lvl1pPr marL="0" indent="0">
              <a:buNone/>
              <a:defRPr sz="1800">
                <a:solidFill>
                  <a:schemeClr val="accent4"/>
                </a:solidFill>
              </a:defRPr>
            </a:lvl1pPr>
            <a:lvl2pPr marL="457200" indent="0">
              <a:buNone/>
              <a:defRPr/>
            </a:lvl2pPr>
          </a:lstStyle>
          <a:p>
            <a:pPr lvl="0"/>
            <a:r>
              <a:rPr lang="en-US" dirty="0" smtClean="0"/>
              <a:t>Click to edit Master text styles</a:t>
            </a:r>
          </a:p>
          <a:p>
            <a:pPr lvl="0"/>
            <a:endParaRPr lang="en-US" dirty="0" smtClean="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F92170C-614E-4F35-938E-58FCF89CCB67}"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2800" b="0" i="0" u="none"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10"/>
          </p:nvPr>
        </p:nvSpPr>
        <p:spPr/>
        <p:txBody>
          <a:bodyPr/>
          <a:lstStyle>
            <a:lvl1pPr>
              <a:defRPr/>
            </a:lvl1pPr>
          </a:lstStyle>
          <a:p>
            <a:pPr>
              <a:defRPr/>
            </a:pPr>
            <a:fld id="{34BBDF51-2920-4E0F-A4C4-389E5FEABECF}"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b">
            <a:noAutofit/>
          </a:bodyPr>
          <a:lstStyle>
            <a:lvl1pPr marL="0" indent="0">
              <a:buNone/>
              <a:defRPr sz="2200" b="0" i="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noAutofit/>
          </a:bodyPr>
          <a:lstStyle>
            <a:lvl1pPr>
              <a:defRPr sz="2200"/>
            </a:lvl1pPr>
            <a:lvl2pPr>
              <a:defRPr sz="2000"/>
            </a:lvl2pPr>
            <a:lvl3pPr>
              <a:defRPr sz="1800"/>
            </a:lvl3pPr>
            <a:lvl4pPr>
              <a:defRPr sz="1600"/>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noAutofit/>
          </a:bodyPr>
          <a:lstStyle>
            <a:lvl1pPr marL="0" indent="0">
              <a:buNone/>
              <a:defRPr sz="2200" b="0" i="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no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3552BFDE-7218-4E58-9575-22BA2707B2E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3812612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02CB492E-B3B2-4660-A040-C82B92E41DF6}"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F2BB755-BCB4-488B-A586-526A574FCFC7}"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670550"/>
          </a:xfrm>
        </p:spPr>
        <p:txBody>
          <a:bodyPr/>
          <a:lstStyle>
            <a:lvl1pPr>
              <a:defRPr sz="24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0AD0B347-7188-4FA9-8249-A01E466AA656}"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931E3E03-E9E2-45F5-AA0F-B9737C6CC5CD}"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5F53D8-3A3A-4EAB-8BB1-0C424B0E7B73}" type="datetime1">
              <a:rPr lang="en-US" smtClean="0">
                <a:solidFill>
                  <a:prstClr val="black">
                    <a:tint val="75000"/>
                  </a:prstClr>
                </a:solidFill>
              </a:rPr>
              <a:pPr/>
              <a:t>3/19/2015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18339-B6D4-43CB-9CDE-DC20A54039DC}" type="datetime1">
              <a:rPr lang="en-US" smtClean="0">
                <a:solidFill>
                  <a:prstClr val="black">
                    <a:tint val="75000"/>
                  </a:prstClr>
                </a:solidFill>
              </a:rPr>
              <a:pPr/>
              <a:t>3/19/2015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BD7E0-7BCA-4018-B5E6-D48FC7B067A8}" type="datetime1">
              <a:rPr lang="en-US" smtClean="0">
                <a:solidFill>
                  <a:prstClr val="black">
                    <a:tint val="75000"/>
                  </a:prstClr>
                </a:solidFill>
              </a:rPr>
              <a:pPr/>
              <a:t>3/19/2015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60035-8DA2-4717-89E5-168ADA9F84C3}" type="datetime1">
              <a:rPr lang="en-US" smtClean="0">
                <a:solidFill>
                  <a:prstClr val="black">
                    <a:tint val="75000"/>
                  </a:prstClr>
                </a:solidFill>
              </a:rPr>
              <a:pPr/>
              <a:t>3/19/2015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C8A35-8F39-4523-9981-66ECFF90D77D}" type="datetime1">
              <a:rPr lang="en-US" smtClean="0">
                <a:solidFill>
                  <a:prstClr val="black">
                    <a:tint val="75000"/>
                  </a:prstClr>
                </a:solidFill>
              </a:rPr>
              <a:pPr/>
              <a:t>3/19/2015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6D535-A430-4E47-9CA5-1FC90A0235A4}" type="datetime1">
              <a:rPr lang="en-US" smtClean="0">
                <a:solidFill>
                  <a:prstClr val="black">
                    <a:tint val="75000"/>
                  </a:prstClr>
                </a:solidFill>
              </a:rPr>
              <a:pPr/>
              <a:t>3/19/2015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33342238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2E16B-91F2-4111-B4B2-E9E9E425EB6A}" type="datetime1">
              <a:rPr lang="en-US" smtClean="0">
                <a:solidFill>
                  <a:prstClr val="black">
                    <a:tint val="75000"/>
                  </a:prstClr>
                </a:solidFill>
              </a:rPr>
              <a:pPr/>
              <a:t>3/19/2015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87A0E-A17E-4CD2-BF25-8C51A0C0C8C6}" type="datetime1">
              <a:rPr lang="en-US" smtClean="0">
                <a:solidFill>
                  <a:prstClr val="black">
                    <a:tint val="75000"/>
                  </a:prstClr>
                </a:solidFill>
              </a:rPr>
              <a:pPr/>
              <a:t>3/19/2015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4DCA5-0D2D-430E-A0EB-2ECA6D834202}" type="datetime1">
              <a:rPr lang="en-US" smtClean="0">
                <a:solidFill>
                  <a:prstClr val="black">
                    <a:tint val="75000"/>
                  </a:prstClr>
                </a:solidFill>
              </a:rPr>
              <a:pPr/>
              <a:t>3/19/2015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72144-F41F-469E-9A02-9E36ADBDC77E}" type="datetime1">
              <a:rPr lang="en-US" smtClean="0">
                <a:solidFill>
                  <a:prstClr val="black">
                    <a:tint val="75000"/>
                  </a:prstClr>
                </a:solidFill>
              </a:rPr>
              <a:pPr/>
              <a:t>3/19/2015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22043-2FFA-4877-8845-D288C17D5AF9}" type="datetime1">
              <a:rPr lang="en-US" smtClean="0">
                <a:solidFill>
                  <a:prstClr val="black">
                    <a:tint val="75000"/>
                  </a:prstClr>
                </a:solidFill>
              </a:rPr>
              <a:pPr/>
              <a:t>3/19/2015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201132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316279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416941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0D25C-9272-482A-B5BF-54AA8110B6C5}" type="datetimeFigureOut">
              <a:rPr lang="en-US" smtClean="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192916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6.png"/><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0D25C-9272-482A-B5BF-54AA8110B6C5}" type="datetimeFigureOut">
              <a:rPr lang="en-US" smtClean="0"/>
              <a:pPr/>
              <a:t>3/18/2015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C3319-AA22-4AE8-80B8-0E14E96C99F1}" type="slidenum">
              <a:rPr lang="en-US" smtClean="0"/>
              <a:pPr/>
              <a:t>‹#›</a:t>
            </a:fld>
            <a:endParaRPr lang="en-US" dirty="0"/>
          </a:p>
        </p:txBody>
      </p:sp>
    </p:spTree>
    <p:extLst>
      <p:ext uri="{BB962C8B-B14F-4D97-AF65-F5344CB8AC3E}">
        <p14:creationId xmlns:p14="http://schemas.microsoft.com/office/powerpoint/2010/main" xmlns="" val="20371725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7"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defTabSz="457200"/>
            <a:fld id="{21530287-7145-6045-AF10-685279D2AC73}" type="datetimeFigureOut">
              <a:rPr lang="en-US" smtClean="0">
                <a:solidFill>
                  <a:srgbClr val="073E87"/>
                </a:solidFill>
              </a:rPr>
              <a:pPr defTabSz="457200"/>
              <a:t>3/18/2015</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defTabSz="457200"/>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defTabSz="457200"/>
            <a:fld id="{641AF56F-B8A3-C746-BD75-5FE942CCB2E9}" type="slidenum">
              <a:rPr lang="en-US" smtClean="0">
                <a:solidFill>
                  <a:srgbClr val="073E87"/>
                </a:solidFill>
              </a:rPr>
              <a:pPr defTabSz="457200"/>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228600" y="2286000"/>
            <a:ext cx="41910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Text Placeholder 2"/>
          <p:cNvSpPr>
            <a:spLocks noGrp="1"/>
          </p:cNvSpPr>
          <p:nvPr>
            <p:ph type="body" idx="1"/>
          </p:nvPr>
        </p:nvSpPr>
        <p:spPr bwMode="auto">
          <a:xfrm>
            <a:off x="4724400" y="2286000"/>
            <a:ext cx="4191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smtClean="0">
                <a:solidFill>
                  <a:srgbClr val="17365D">
                    <a:tint val="75000"/>
                  </a:srgbClr>
                </a:solidFill>
              </a:rPr>
              <a:t>Confidential: Preliminary Results  </a:t>
            </a:r>
            <a:endParaRPr lang="en-US" dirty="0">
              <a:solidFill>
                <a:srgbClr val="17365D">
                  <a:tint val="75000"/>
                </a:srgbClr>
              </a:solidFill>
            </a:endParaRPr>
          </a:p>
        </p:txBody>
      </p:sp>
      <p:sp>
        <p:nvSpPr>
          <p:cNvPr id="6" name="Slide Number Placeholder 5"/>
          <p:cNvSpPr>
            <a:spLocks noGrp="1"/>
          </p:cNvSpPr>
          <p:nvPr>
            <p:ph type="sldNum" sz="quarter" idx="4"/>
          </p:nvPr>
        </p:nvSpPr>
        <p:spPr>
          <a:xfrm>
            <a:off x="8534400" y="6400800"/>
            <a:ext cx="4572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0070C0"/>
                </a:solidFill>
                <a:latin typeface="+mn-lt"/>
              </a:defRPr>
            </a:lvl1pPr>
          </a:lstStyle>
          <a:p>
            <a:pPr>
              <a:defRPr/>
            </a:pPr>
            <a:fld id="{D0BCAFBD-48B6-405D-9338-40AEBBD9A2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spd="slow"/>
  <p:hf hdr="0" ftr="0" dt="0"/>
  <p:txStyles>
    <p:titleStyle>
      <a:lvl1pPr algn="ctr" rtl="0" eaLnBrk="0" fontAlgn="base" hangingPunct="0">
        <a:spcBef>
          <a:spcPct val="0"/>
        </a:spcBef>
        <a:spcAft>
          <a:spcPct val="0"/>
        </a:spcAft>
        <a:defRPr sz="3600" b="1" kern="1200">
          <a:solidFill>
            <a:schemeClr val="tx1"/>
          </a:solidFill>
          <a:latin typeface="+mn-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25000"/>
        <a:buFont typeface="Wingdings" pitchFamily="2" charset="2"/>
        <a:buChar char="§"/>
        <a:defRPr sz="2800" kern="1200">
          <a:solidFill>
            <a:srgbClr val="5F5F5F"/>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sz="2400" kern="1200">
          <a:solidFill>
            <a:srgbClr val="777777"/>
          </a:solidFill>
          <a:latin typeface="+mn-lt"/>
          <a:ea typeface="+mn-ea"/>
          <a:cs typeface="+mn-cs"/>
        </a:defRPr>
      </a:lvl2pPr>
      <a:lvl3pPr marL="1143000" indent="-228600" algn="l" rtl="0" eaLnBrk="0" fontAlgn="base" hangingPunct="0">
        <a:spcBef>
          <a:spcPct val="20000"/>
        </a:spcBef>
        <a:spcAft>
          <a:spcPct val="0"/>
        </a:spcAft>
        <a:buSzPct val="110000"/>
        <a:buFont typeface="Wingdings" pitchFamily="2" charset="2"/>
        <a:buChar char="§"/>
        <a:defRPr sz="2000" kern="1200">
          <a:solidFill>
            <a:srgbClr val="777777"/>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rgbClr val="808080"/>
          </a:solidFill>
          <a:latin typeface="+mn-lt"/>
          <a:ea typeface="+mn-ea"/>
          <a:cs typeface="+mn-cs"/>
        </a:defRPr>
      </a:lvl4pPr>
      <a:lvl5pPr marL="2057400" indent="-228600" algn="l" rtl="0" eaLnBrk="0" fontAlgn="base" hangingPunct="0">
        <a:spcBef>
          <a:spcPct val="20000"/>
        </a:spcBef>
        <a:spcAft>
          <a:spcPct val="0"/>
        </a:spcAft>
        <a:buSzPct val="80000"/>
        <a:buFont typeface="Wingdings" pitchFamily="2" charset="2"/>
        <a:buChar char="§"/>
        <a:defRPr kern="1200">
          <a:solidFill>
            <a:srgbClr val="96969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81000"/>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219200"/>
            <a:ext cx="8229600" cy="4419600"/>
          </a:xfrm>
          <a:prstGeom prst="rect">
            <a:avLst/>
          </a:prstGeom>
          <a:ln>
            <a:solidFill>
              <a:schemeClr val="bg1">
                <a:lumMod val="65000"/>
              </a:schemeClr>
            </a:solidFill>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3D3D41"/>
                </a:solidFill>
                <a:latin typeface="Arial" pitchFamily="34" charset="0"/>
                <a:ea typeface="MS PGothic" pitchFamily="34" charset="-128"/>
              </a:defRPr>
            </a:lvl1pPr>
          </a:lstStyle>
          <a:p>
            <a:pPr fontAlgn="base">
              <a:spcBef>
                <a:spcPct val="0"/>
              </a:spcBef>
              <a:spcAft>
                <a:spcPct val="0"/>
              </a:spcAft>
              <a:defRPr/>
            </a:pPr>
            <a:fld id="{7B6AA411-03CC-45B4-ACF0-79F499D4DB02}" type="slidenum">
              <a:rPr lang="en-US" altLang="en-US">
                <a:sym typeface="Gill Sans" charset="0"/>
              </a:rPr>
              <a:pPr fontAlgn="base">
                <a:spcBef>
                  <a:spcPct val="0"/>
                </a:spcBef>
                <a:spcAft>
                  <a:spcPct val="0"/>
                </a:spcAft>
                <a:defRPr/>
              </a:pPr>
              <a:t>‹#›</a:t>
            </a:fld>
            <a:endParaRPr lang="en-US" altLang="en-US">
              <a:sym typeface="Gill Sans" charset="0"/>
            </a:endParaRP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Lst>
  <p:hf hdr="0" dt="0"/>
  <p:txStyles>
    <p:titleStyle>
      <a:lvl1pPr algn="l" defTabSz="457200" rtl="0" eaLnBrk="0" fontAlgn="base" hangingPunct="0">
        <a:spcBef>
          <a:spcPct val="0"/>
        </a:spcBef>
        <a:spcAft>
          <a:spcPct val="0"/>
        </a:spcAft>
        <a:defRPr sz="2800" kern="1200">
          <a:solidFill>
            <a:srgbClr val="55051B"/>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2pPr>
      <a:lvl3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3pPr>
      <a:lvl4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4pPr>
      <a:lvl5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5pPr>
      <a:lvl6pPr marL="4572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rgbClr val="404040"/>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200" kern="1200">
          <a:solidFill>
            <a:srgbClr val="40404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40404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0850A-CC8D-45CA-A05D-3DECC9669C23}" type="datetime1">
              <a:rPr lang="en-US" smtClean="0">
                <a:solidFill>
                  <a:prstClr val="black">
                    <a:tint val="75000"/>
                  </a:prstClr>
                </a:solidFill>
              </a:rPr>
              <a:pPr/>
              <a:t>3/19/2015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2A63-FF17-4FE2-A9AC-FF44CCCCA2E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mailto:Donna.linderman@mail.cuny.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www.mdrc.org/"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hyperlink" Target="mailto:sue.scrivener@mdrc.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hyperlink" Target="http://www.aypf.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1749"/>
            <a:ext cx="7772400" cy="1780108"/>
          </a:xfrm>
        </p:spPr>
        <p:txBody>
          <a:bodyPr>
            <a:noAutofit/>
          </a:bodyPr>
          <a:lstStyle/>
          <a:p>
            <a:r>
              <a:rPr lang="en-US" sz="5400" dirty="0">
                <a:latin typeface="Calibri"/>
                <a:ea typeface="Calibri"/>
                <a:cs typeface="Times New Roman"/>
              </a:rPr>
              <a:t>Replicating Success: </a:t>
            </a:r>
            <a:r>
              <a:rPr lang="en-US" sz="5400" dirty="0" smtClean="0">
                <a:latin typeface="Calibri"/>
                <a:ea typeface="Calibri"/>
                <a:cs typeface="Times New Roman"/>
              </a:rPr>
              <a:t>CUNY’s </a:t>
            </a:r>
            <a:r>
              <a:rPr lang="en-US" sz="5400" dirty="0">
                <a:latin typeface="Calibri"/>
                <a:ea typeface="Calibri"/>
                <a:cs typeface="Times New Roman"/>
              </a:rPr>
              <a:t>Accelerated Study In Associate Programs (</a:t>
            </a:r>
            <a:r>
              <a:rPr lang="en-US" sz="5400" dirty="0" smtClean="0">
                <a:latin typeface="Calibri"/>
                <a:ea typeface="Calibri"/>
                <a:cs typeface="Times New Roman"/>
              </a:rPr>
              <a:t>ASAP)</a:t>
            </a:r>
            <a:r>
              <a:rPr lang="en-US" sz="5400" dirty="0" smtClean="0"/>
              <a:t> </a:t>
            </a:r>
            <a:endParaRPr lang="en-US" sz="5400" dirty="0">
              <a:latin typeface="Adobe Garamond Pro"/>
              <a:cs typeface="Adobe Garamond Pro"/>
            </a:endParaRPr>
          </a:p>
        </p:txBody>
      </p:sp>
      <p:pic>
        <p:nvPicPr>
          <p:cNvPr id="7" name="Picture 6" descr="twitter bird.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7814" y="6463821"/>
            <a:ext cx="629059" cy="297976"/>
          </a:xfrm>
          <a:prstGeom prst="rect">
            <a:avLst/>
          </a:prstGeom>
        </p:spPr>
      </p:pic>
      <p:sp>
        <p:nvSpPr>
          <p:cNvPr id="8" name="TextBox 7"/>
          <p:cNvSpPr txBox="1"/>
          <p:nvPr/>
        </p:nvSpPr>
        <p:spPr>
          <a:xfrm>
            <a:off x="7234578" y="6392465"/>
            <a:ext cx="1631169" cy="369332"/>
          </a:xfrm>
          <a:prstGeom prst="rect">
            <a:avLst/>
          </a:prstGeom>
          <a:noFill/>
        </p:spPr>
        <p:txBody>
          <a:bodyPr wrap="square" rtlCol="0">
            <a:spAutoFit/>
          </a:bodyPr>
          <a:lstStyle/>
          <a:p>
            <a:r>
              <a:rPr lang="en-US" b="1" dirty="0">
                <a:solidFill>
                  <a:srgbClr val="31B6FD">
                    <a:lumMod val="75000"/>
                  </a:srgbClr>
                </a:solidFill>
                <a:latin typeface="Cambria"/>
                <a:cs typeface="Cambria"/>
              </a:rPr>
              <a:t>@aypf_tweets</a:t>
            </a:r>
          </a:p>
        </p:txBody>
      </p:sp>
      <p:pic>
        <p:nvPicPr>
          <p:cNvPr id="9" name="Picture 8" descr="AYPF_logoFINAL copy.tif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312" y="6072333"/>
            <a:ext cx="1928456" cy="785667"/>
          </a:xfrm>
          <a:prstGeom prst="rect">
            <a:avLst/>
          </a:prstGeom>
        </p:spPr>
      </p:pic>
    </p:spTree>
    <p:extLst>
      <p:ext uri="{BB962C8B-B14F-4D97-AF65-F5344CB8AC3E}">
        <p14:creationId xmlns="" xmlns:p14="http://schemas.microsoft.com/office/powerpoint/2010/main" val="1919853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3473822253"/>
              </p:ext>
            </p:extLst>
          </p:nvPr>
        </p:nvGraphicFramePr>
        <p:xfrm>
          <a:off x="230875" y="381000"/>
          <a:ext cx="8915400" cy="5827201"/>
        </p:xfrm>
        <a:graphic>
          <a:graphicData uri="http://schemas.openxmlformats.org/drawingml/2006/table">
            <a:tbl>
              <a:tblPr/>
              <a:tblGrid>
                <a:gridCol w="3546877"/>
                <a:gridCol w="1059183"/>
                <a:gridCol w="2139721"/>
                <a:gridCol w="2169619"/>
              </a:tblGrid>
              <a:tr h="326756">
                <a:tc gridSpan="4">
                  <a:txBody>
                    <a:bodyPr/>
                    <a:lstStyle/>
                    <a:p>
                      <a:pPr algn="ctr" fontAlgn="b"/>
                      <a:r>
                        <a:rPr lang="en-US" sz="2000" b="1" i="0" u="none" strike="noStrike" dirty="0">
                          <a:solidFill>
                            <a:schemeClr val="tx2"/>
                          </a:solidFill>
                          <a:effectLst/>
                          <a:latin typeface="+mj-lt"/>
                        </a:rPr>
                        <a:t>Summary Profile of Combined ASAP and CUNY Community College Students</a:t>
                      </a:r>
                    </a:p>
                  </a:txBody>
                  <a:tcPr marL="7899" marR="7899" marT="789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47384">
                <a:tc>
                  <a:txBody>
                    <a:bodyPr/>
                    <a:lstStyle/>
                    <a:p>
                      <a:pPr algn="l" fontAlgn="b"/>
                      <a:endParaRPr lang="en-US" sz="1600" b="0" i="0" u="none" strike="noStrike" dirty="0">
                        <a:solidFill>
                          <a:srgbClr val="000000"/>
                        </a:solidFill>
                        <a:effectLst/>
                        <a:latin typeface="Calibri"/>
                      </a:endParaRPr>
                    </a:p>
                  </a:txBody>
                  <a:tcPr marL="7899" marR="7899" marT="78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899" marR="7899" marT="78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899" marR="7899" marT="78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7899" marR="7899" marT="7899" marB="0" anchor="b">
                    <a:lnL>
                      <a:noFill/>
                    </a:lnL>
                    <a:lnR>
                      <a:noFill/>
                    </a:lnR>
                    <a:lnT>
                      <a:noFill/>
                    </a:lnT>
                    <a:lnB w="6350" cap="flat" cmpd="sng" algn="ctr">
                      <a:solidFill>
                        <a:srgbClr val="000000"/>
                      </a:solidFill>
                      <a:prstDash val="solid"/>
                      <a:round/>
                      <a:headEnd type="none" w="med" len="med"/>
                      <a:tailEnd type="none" w="med" len="med"/>
                    </a:lnB>
                  </a:tcPr>
                </a:tc>
              </a:tr>
              <a:tr h="933733">
                <a:tc>
                  <a:txBody>
                    <a:bodyPr/>
                    <a:lstStyle/>
                    <a:p>
                      <a:pPr algn="ctr" fontAlgn="ctr"/>
                      <a:r>
                        <a:rPr lang="en-US" sz="1600" b="1" i="0" u="none" strike="noStrike" dirty="0">
                          <a:solidFill>
                            <a:srgbClr val="FFFFFF"/>
                          </a:solidFill>
                          <a:effectLst/>
                          <a:latin typeface="Arial Narrow"/>
                        </a:rPr>
                        <a:t> </a:t>
                      </a:r>
                    </a:p>
                  </a:txBody>
                  <a:tcPr marL="7899" marR="7899" marT="78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n-US" sz="1600" b="1" i="0" u="none" strike="noStrike" dirty="0">
                          <a:solidFill>
                            <a:srgbClr val="FFFFFF"/>
                          </a:solidFill>
                          <a:effectLst/>
                          <a:latin typeface="Arial Narrow"/>
                        </a:rPr>
                        <a:t> </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n-US" sz="1600" b="1" i="0" u="none" strike="noStrike" dirty="0">
                          <a:solidFill>
                            <a:srgbClr val="FFFFFF"/>
                          </a:solidFill>
                          <a:effectLst/>
                          <a:latin typeface="Arial Narrow"/>
                        </a:rPr>
                        <a:t>Combined</a:t>
                      </a:r>
                      <a:br>
                        <a:rPr lang="en-US" sz="1600" b="1" i="0" u="none" strike="noStrike" dirty="0">
                          <a:solidFill>
                            <a:srgbClr val="FFFFFF"/>
                          </a:solidFill>
                          <a:effectLst/>
                          <a:latin typeface="Arial Narrow"/>
                        </a:rPr>
                      </a:br>
                      <a:r>
                        <a:rPr lang="en-US" sz="1600" b="1" i="0" u="none" strike="noStrike" dirty="0">
                          <a:solidFill>
                            <a:srgbClr val="FFFFFF"/>
                          </a:solidFill>
                          <a:effectLst/>
                          <a:latin typeface="Arial Narrow"/>
                        </a:rPr>
                        <a:t>ASAP </a:t>
                      </a:r>
                      <a:r>
                        <a:rPr lang="en-US" sz="1600" b="1" i="0" u="none" strike="noStrike" dirty="0" smtClean="0">
                          <a:solidFill>
                            <a:srgbClr val="FFFFFF"/>
                          </a:solidFill>
                          <a:effectLst/>
                          <a:latin typeface="Arial Narrow"/>
                        </a:rPr>
                        <a:t>Students        </a:t>
                      </a:r>
                    </a:p>
                    <a:p>
                      <a:pPr algn="ctr" fontAlgn="ctr"/>
                      <a:r>
                        <a:rPr lang="en-US" sz="1600" b="1" i="0" u="none" strike="noStrike" dirty="0" smtClean="0">
                          <a:solidFill>
                            <a:srgbClr val="FFFFFF"/>
                          </a:solidFill>
                          <a:effectLst/>
                          <a:latin typeface="Arial Narrow"/>
                        </a:rPr>
                        <a:t> (Fall</a:t>
                      </a:r>
                      <a:r>
                        <a:rPr lang="en-US" sz="1600" b="1" i="0" u="none" strike="noStrike" baseline="0" dirty="0" smtClean="0">
                          <a:solidFill>
                            <a:srgbClr val="FFFFFF"/>
                          </a:solidFill>
                          <a:effectLst/>
                          <a:latin typeface="Arial Narrow"/>
                        </a:rPr>
                        <a:t> 2007-Fall 2014)</a:t>
                      </a:r>
                      <a:endParaRPr lang="en-US" sz="1600" b="1" i="0" u="none" strike="noStrike" dirty="0">
                        <a:solidFill>
                          <a:srgbClr val="FFFFFF"/>
                        </a:solidFill>
                        <a:effectLst/>
                        <a:latin typeface="Arial Narrow"/>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n-US" sz="1600" b="1" i="0" u="none" strike="noStrike" dirty="0">
                          <a:solidFill>
                            <a:srgbClr val="FFFFFF"/>
                          </a:solidFill>
                          <a:effectLst/>
                          <a:latin typeface="Arial Narrow"/>
                        </a:rPr>
                        <a:t>CUNY Community Colleges (Fall 2013)</a:t>
                      </a:r>
                    </a:p>
                  </a:txBody>
                  <a:tcPr marL="7899" marR="7899" marT="78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247384">
                <a:tc>
                  <a:txBody>
                    <a:bodyPr/>
                    <a:lstStyle/>
                    <a:p>
                      <a:pPr algn="l" fontAlgn="b"/>
                      <a:r>
                        <a:rPr lang="en-US" sz="1600" b="0" i="0" u="none" strike="noStrike" dirty="0">
                          <a:solidFill>
                            <a:srgbClr val="000000"/>
                          </a:solidFill>
                          <a:effectLst/>
                          <a:latin typeface="Arial Narrow"/>
                        </a:rPr>
                        <a:t>Total Enrollment</a:t>
                      </a: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N</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Arial Narrow"/>
                        </a:rPr>
                        <a:t>8,670</a:t>
                      </a:r>
                      <a:endParaRPr lang="en-US" sz="1600" b="0" i="0" u="none" strike="noStrike" dirty="0">
                        <a:solidFill>
                          <a:srgbClr val="000000"/>
                        </a:solidFill>
                        <a:effectLst/>
                        <a:latin typeface="Arial Narrow"/>
                      </a:endParaRP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97,751</a:t>
                      </a: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384">
                <a:tc>
                  <a:txBody>
                    <a:bodyPr/>
                    <a:lstStyle/>
                    <a:p>
                      <a:pPr algn="l" fontAlgn="b"/>
                      <a:r>
                        <a:rPr lang="en-US" sz="1600" b="1" i="0" u="none" strike="noStrike" dirty="0">
                          <a:solidFill>
                            <a:srgbClr val="000000"/>
                          </a:solidFill>
                          <a:effectLst/>
                          <a:latin typeface="Arial Narrow"/>
                        </a:rPr>
                        <a:t>Gender</a:t>
                      </a: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47384">
                <a:tc>
                  <a:txBody>
                    <a:bodyPr/>
                    <a:lstStyle/>
                    <a:p>
                      <a:pPr algn="l" fontAlgn="b"/>
                      <a:r>
                        <a:rPr lang="en-US" sz="1600" b="0" i="0" u="none" strike="noStrike" dirty="0">
                          <a:solidFill>
                            <a:srgbClr val="000000"/>
                          </a:solidFill>
                          <a:effectLst/>
                          <a:latin typeface="Arial Narrow"/>
                        </a:rPr>
                        <a:t>Female</a:t>
                      </a:r>
                    </a:p>
                  </a:txBody>
                  <a:tcPr marL="71088" marR="7899" marT="78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58.1</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56.9</a:t>
                      </a:r>
                    </a:p>
                  </a:txBody>
                  <a:tcPr marL="7899" marR="7899" marT="78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47384">
                <a:tc>
                  <a:txBody>
                    <a:bodyPr/>
                    <a:lstStyle/>
                    <a:p>
                      <a:pPr algn="l" fontAlgn="b"/>
                      <a:r>
                        <a:rPr lang="en-US" sz="1600" b="1" i="0" u="none" strike="noStrike" dirty="0">
                          <a:solidFill>
                            <a:srgbClr val="000000"/>
                          </a:solidFill>
                          <a:effectLst/>
                          <a:latin typeface="Arial Narrow"/>
                        </a:rPr>
                        <a:t>Ethnicity</a:t>
                      </a: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47384">
                <a:tc>
                  <a:txBody>
                    <a:bodyPr/>
                    <a:lstStyle/>
                    <a:p>
                      <a:pPr algn="l" fontAlgn="b"/>
                      <a:r>
                        <a:rPr lang="en-US" sz="1600" b="0" i="0" u="none" strike="noStrike" dirty="0">
                          <a:solidFill>
                            <a:srgbClr val="000000"/>
                          </a:solidFill>
                          <a:effectLst/>
                          <a:latin typeface="Arial Narrow"/>
                        </a:rPr>
                        <a:t>American Indian/Native Alaskan</a:t>
                      </a:r>
                    </a:p>
                  </a:txBody>
                  <a:tcPr marL="71088" marR="7899" marT="789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0.4</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0.3</a:t>
                      </a:r>
                    </a:p>
                  </a:txBody>
                  <a:tcPr marL="7899" marR="7899" marT="7899" marB="0" anchor="b">
                    <a:lnL w="6350" cap="flat" cmpd="sng" algn="ctr">
                      <a:solidFill>
                        <a:srgbClr val="000000"/>
                      </a:solidFill>
                      <a:prstDash val="solid"/>
                      <a:round/>
                      <a:headEnd type="none" w="med" len="med"/>
                      <a:tailEnd type="none" w="med" len="med"/>
                    </a:lnL>
                    <a:lnR>
                      <a:noFill/>
                    </a:lnR>
                    <a:lnT>
                      <a:noFill/>
                    </a:lnT>
                    <a:lnB>
                      <a:noFill/>
                    </a:lnB>
                  </a:tcPr>
                </a:tc>
              </a:tr>
              <a:tr h="247384">
                <a:tc>
                  <a:txBody>
                    <a:bodyPr/>
                    <a:lstStyle/>
                    <a:p>
                      <a:pPr algn="l" fontAlgn="b"/>
                      <a:r>
                        <a:rPr lang="en-US" sz="1600" b="0" i="0" u="none" strike="noStrike" dirty="0">
                          <a:solidFill>
                            <a:srgbClr val="000000"/>
                          </a:solidFill>
                          <a:effectLst/>
                          <a:latin typeface="Arial Narrow"/>
                        </a:rPr>
                        <a:t>Asian/Pacific Islander</a:t>
                      </a:r>
                    </a:p>
                  </a:txBody>
                  <a:tcPr marL="71088" marR="7899" marT="789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11.5</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15.9</a:t>
                      </a:r>
                    </a:p>
                  </a:txBody>
                  <a:tcPr marL="7899" marR="7899" marT="7899" marB="0" anchor="b">
                    <a:lnL w="6350" cap="flat" cmpd="sng" algn="ctr">
                      <a:solidFill>
                        <a:srgbClr val="000000"/>
                      </a:solidFill>
                      <a:prstDash val="solid"/>
                      <a:round/>
                      <a:headEnd type="none" w="med" len="med"/>
                      <a:tailEnd type="none" w="med" len="med"/>
                    </a:lnL>
                    <a:lnR>
                      <a:noFill/>
                    </a:lnR>
                    <a:lnT>
                      <a:noFill/>
                    </a:lnT>
                    <a:lnB>
                      <a:noFill/>
                    </a:lnB>
                  </a:tcPr>
                </a:tc>
              </a:tr>
              <a:tr h="247384">
                <a:tc>
                  <a:txBody>
                    <a:bodyPr/>
                    <a:lstStyle/>
                    <a:p>
                      <a:pPr algn="l" fontAlgn="b"/>
                      <a:r>
                        <a:rPr lang="en-US" sz="1600" b="0" i="0" u="none" strike="noStrike" dirty="0">
                          <a:solidFill>
                            <a:srgbClr val="000000"/>
                          </a:solidFill>
                          <a:effectLst/>
                          <a:latin typeface="Arial Narrow"/>
                        </a:rPr>
                        <a:t>Black</a:t>
                      </a:r>
                    </a:p>
                  </a:txBody>
                  <a:tcPr marL="71088" marR="7899" marT="789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32.0</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28.1</a:t>
                      </a:r>
                    </a:p>
                  </a:txBody>
                  <a:tcPr marL="7899" marR="7899" marT="7899" marB="0" anchor="b">
                    <a:lnL w="6350" cap="flat" cmpd="sng" algn="ctr">
                      <a:solidFill>
                        <a:srgbClr val="000000"/>
                      </a:solidFill>
                      <a:prstDash val="solid"/>
                      <a:round/>
                      <a:headEnd type="none" w="med" len="med"/>
                      <a:tailEnd type="none" w="med" len="med"/>
                    </a:lnL>
                    <a:lnR>
                      <a:noFill/>
                    </a:lnR>
                    <a:lnT>
                      <a:noFill/>
                    </a:lnT>
                    <a:lnB>
                      <a:noFill/>
                    </a:lnB>
                  </a:tcPr>
                </a:tc>
              </a:tr>
              <a:tr h="247384">
                <a:tc>
                  <a:txBody>
                    <a:bodyPr/>
                    <a:lstStyle/>
                    <a:p>
                      <a:pPr algn="l" fontAlgn="b"/>
                      <a:r>
                        <a:rPr lang="en-US" sz="1600" b="0" i="0" u="none" strike="noStrike" dirty="0">
                          <a:solidFill>
                            <a:srgbClr val="000000"/>
                          </a:solidFill>
                          <a:effectLst/>
                          <a:latin typeface="Arial Narrow"/>
                        </a:rPr>
                        <a:t>Hispanic</a:t>
                      </a:r>
                    </a:p>
                  </a:txBody>
                  <a:tcPr marL="71088" marR="7899" marT="789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42.6</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Arial Narrow"/>
                        </a:rPr>
                        <a:t>39.0</a:t>
                      </a:r>
                    </a:p>
                  </a:txBody>
                  <a:tcPr marL="7899" marR="7899" marT="7899" marB="0" anchor="b">
                    <a:lnL w="6350" cap="flat" cmpd="sng" algn="ctr">
                      <a:solidFill>
                        <a:srgbClr val="000000"/>
                      </a:solidFill>
                      <a:prstDash val="solid"/>
                      <a:round/>
                      <a:headEnd type="none" w="med" len="med"/>
                      <a:tailEnd type="none" w="med" len="med"/>
                    </a:lnL>
                    <a:lnR>
                      <a:noFill/>
                    </a:lnR>
                    <a:lnT>
                      <a:noFill/>
                    </a:lnT>
                    <a:lnB>
                      <a:noFill/>
                    </a:lnB>
                  </a:tcPr>
                </a:tc>
              </a:tr>
              <a:tr h="247384">
                <a:tc>
                  <a:txBody>
                    <a:bodyPr/>
                    <a:lstStyle/>
                    <a:p>
                      <a:pPr algn="l" fontAlgn="b"/>
                      <a:r>
                        <a:rPr lang="en-US" sz="1600" b="0" i="0" u="none" strike="noStrike" dirty="0">
                          <a:solidFill>
                            <a:srgbClr val="000000"/>
                          </a:solidFill>
                          <a:effectLst/>
                          <a:latin typeface="Arial Narrow"/>
                        </a:rPr>
                        <a:t>White</a:t>
                      </a:r>
                    </a:p>
                  </a:txBody>
                  <a:tcPr marL="71088" marR="7899" marT="78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13.6</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16.6</a:t>
                      </a:r>
                    </a:p>
                  </a:txBody>
                  <a:tcPr marL="7899" marR="7899" marT="78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47384">
                <a:tc>
                  <a:txBody>
                    <a:bodyPr/>
                    <a:lstStyle/>
                    <a:p>
                      <a:pPr algn="l" fontAlgn="b"/>
                      <a:r>
                        <a:rPr lang="en-US" sz="1600" b="1" i="0" u="none" strike="noStrike" dirty="0" smtClean="0">
                          <a:solidFill>
                            <a:srgbClr val="000000"/>
                          </a:solidFill>
                          <a:effectLst/>
                          <a:latin typeface="Arial Narrow"/>
                        </a:rPr>
                        <a:t>Age</a:t>
                      </a:r>
                      <a:endParaRPr lang="en-US" sz="1600" b="1" i="0" u="none" strike="noStrike" dirty="0">
                        <a:solidFill>
                          <a:srgbClr val="000000"/>
                        </a:solidFill>
                        <a:effectLst/>
                        <a:latin typeface="Arial Narrow"/>
                      </a:endParaRP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Arial Narrow"/>
                        </a:rPr>
                        <a:t>mean</a:t>
                      </a:r>
                      <a:endParaRPr lang="en-US" sz="1600" b="0" i="0" u="none" strike="noStrike" dirty="0">
                        <a:solidFill>
                          <a:srgbClr val="000000"/>
                        </a:solidFill>
                        <a:effectLst/>
                        <a:latin typeface="Arial Narrow"/>
                      </a:endParaRP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Arial Narrow"/>
                        </a:rPr>
                        <a:t>21</a:t>
                      </a:r>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Arial Narrow"/>
                        </a:rPr>
                        <a:t>23</a:t>
                      </a:r>
                      <a:endParaRPr lang="en-US" sz="1600" b="0" i="0" u="none" strike="noStrike" dirty="0">
                        <a:solidFill>
                          <a:srgbClr val="000000"/>
                        </a:solidFill>
                        <a:effectLst/>
                        <a:latin typeface="Arial Narrow"/>
                      </a:endParaRP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84">
                <a:tc>
                  <a:txBody>
                    <a:bodyPr/>
                    <a:lstStyle/>
                    <a:p>
                      <a:pPr algn="l" fontAlgn="b"/>
                      <a:r>
                        <a:rPr lang="en-US" sz="1600" b="1" i="0" u="none" strike="noStrike" dirty="0">
                          <a:solidFill>
                            <a:srgbClr val="000000"/>
                          </a:solidFill>
                          <a:effectLst/>
                          <a:latin typeface="Arial Narrow"/>
                        </a:rPr>
                        <a:t>Admission Type</a:t>
                      </a:r>
                    </a:p>
                  </a:txBody>
                  <a:tcPr marL="7899" marR="7899" marT="789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247384">
                <a:tc>
                  <a:txBody>
                    <a:bodyPr/>
                    <a:lstStyle/>
                    <a:p>
                      <a:pPr algn="l" fontAlgn="b"/>
                      <a:r>
                        <a:rPr lang="en-US" sz="1600" b="0" i="0" u="none" strike="noStrike" dirty="0">
                          <a:solidFill>
                            <a:srgbClr val="000000"/>
                          </a:solidFill>
                          <a:effectLst/>
                          <a:latin typeface="Arial Narrow"/>
                        </a:rPr>
                        <a:t>First-time Freshmen </a:t>
                      </a:r>
                    </a:p>
                  </a:txBody>
                  <a:tcPr marL="71088" marR="7899" marT="78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66.6</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71.5</a:t>
                      </a:r>
                    </a:p>
                  </a:txBody>
                  <a:tcPr marL="7899" marR="7899" marT="78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47384">
                <a:tc>
                  <a:txBody>
                    <a:bodyPr/>
                    <a:lstStyle/>
                    <a:p>
                      <a:pPr algn="l" fontAlgn="b"/>
                      <a:r>
                        <a:rPr lang="en-US" sz="1600" b="1" i="0" u="none" strike="noStrike" dirty="0">
                          <a:solidFill>
                            <a:srgbClr val="000000"/>
                          </a:solidFill>
                          <a:effectLst/>
                          <a:latin typeface="Arial Narrow"/>
                        </a:rPr>
                        <a:t>Developmental Students</a:t>
                      </a: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a:rPr>
                        <a:t> </a:t>
                      </a: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47384">
                <a:tc>
                  <a:txBody>
                    <a:bodyPr/>
                    <a:lstStyle/>
                    <a:p>
                      <a:pPr algn="l" fontAlgn="b"/>
                      <a:r>
                        <a:rPr lang="en-US" sz="1600" b="0" i="0" u="none" strike="noStrike" dirty="0">
                          <a:solidFill>
                            <a:srgbClr val="000000"/>
                          </a:solidFill>
                          <a:effectLst/>
                          <a:latin typeface="Arial Narrow"/>
                        </a:rPr>
                        <a:t>At Time of Application to ASAP/CUNY</a:t>
                      </a:r>
                    </a:p>
                  </a:txBody>
                  <a:tcPr marL="71088" marR="7899" marT="78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80.1</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81.1</a:t>
                      </a:r>
                    </a:p>
                  </a:txBody>
                  <a:tcPr marL="7899" marR="7899" marT="78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47384">
                <a:tc>
                  <a:txBody>
                    <a:bodyPr/>
                    <a:lstStyle/>
                    <a:p>
                      <a:pPr algn="l" fontAlgn="b"/>
                      <a:r>
                        <a:rPr lang="en-US" sz="1600" b="1" i="0" u="none" strike="noStrike" dirty="0">
                          <a:solidFill>
                            <a:srgbClr val="000000"/>
                          </a:solidFill>
                          <a:effectLst/>
                          <a:latin typeface="Arial Narrow"/>
                        </a:rPr>
                        <a:t>GED Recipients</a:t>
                      </a: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11.6</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Arial Narrow"/>
                        </a:rPr>
                        <a:t>6.6</a:t>
                      </a:r>
                      <a:endParaRPr lang="en-US" sz="1600" b="0" i="0" u="none" strike="noStrike" dirty="0">
                        <a:solidFill>
                          <a:srgbClr val="000000"/>
                        </a:solidFill>
                        <a:effectLst/>
                        <a:latin typeface="Arial Narrow"/>
                      </a:endParaRP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384">
                <a:tc>
                  <a:txBody>
                    <a:bodyPr/>
                    <a:lstStyle/>
                    <a:p>
                      <a:pPr algn="l" fontAlgn="b"/>
                      <a:r>
                        <a:rPr lang="en-US" sz="1600" b="1" i="0" u="none" strike="noStrike" dirty="0">
                          <a:solidFill>
                            <a:srgbClr val="000000"/>
                          </a:solidFill>
                          <a:effectLst/>
                          <a:latin typeface="Arial Narrow"/>
                        </a:rPr>
                        <a:t>Pell Receipt</a:t>
                      </a:r>
                    </a:p>
                  </a:txBody>
                  <a:tcPr marL="7899" marR="7899" marT="78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74.3</a:t>
                      </a:r>
                    </a:p>
                  </a:txBody>
                  <a:tcPr marL="7899" marR="7899" marT="7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a:rPr>
                        <a:t>56.9</a:t>
                      </a:r>
                    </a:p>
                  </a:txBody>
                  <a:tcPr marL="7899" marR="7899" marT="78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149">
                <a:tc gridSpan="4">
                  <a:txBody>
                    <a:bodyPr/>
                    <a:lstStyle/>
                    <a:p>
                      <a:pPr algn="l" fontAlgn="b"/>
                      <a:r>
                        <a:rPr lang="en-US" sz="1200" b="0" i="1" u="none" strike="noStrike" dirty="0">
                          <a:solidFill>
                            <a:srgbClr val="000000"/>
                          </a:solidFill>
                          <a:effectLst/>
                          <a:latin typeface="Arial Narrow"/>
                        </a:rPr>
                        <a:t>Source: CUNY Office of Institutional Research and Assessment (OIRA). </a:t>
                      </a:r>
                    </a:p>
                  </a:txBody>
                  <a:tcPr marL="7899" marR="7899" marT="789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2929589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91400" cy="685800"/>
          </a:xfrm>
        </p:spPr>
        <p:txBody>
          <a:bodyPr>
            <a:normAutofit fontScale="90000"/>
          </a:bodyPr>
          <a:lstStyle/>
          <a:p>
            <a:r>
              <a:rPr lang="en-US" sz="4000" cap="all" dirty="0" smtClean="0">
                <a:solidFill>
                  <a:schemeClr val="tx2"/>
                </a:solidFill>
              </a:rPr>
              <a:t>ASAP Program Organization</a:t>
            </a:r>
            <a:endParaRPr lang="en-US" sz="4000" cap="all"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79138006"/>
              </p:ext>
            </p:extLst>
          </p:nvPr>
        </p:nvGraphicFramePr>
        <p:xfrm>
          <a:off x="1981200" y="990600"/>
          <a:ext cx="5486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 y="3933824"/>
            <a:ext cx="2514600" cy="2308324"/>
          </a:xfrm>
          <a:prstGeom prst="rect">
            <a:avLst/>
          </a:prstGeom>
          <a:noFill/>
          <a:ln w="9525">
            <a:solidFill>
              <a:schemeClr val="tx1"/>
            </a:solidFill>
          </a:ln>
        </p:spPr>
        <p:txBody>
          <a:bodyPr wrap="square" rtlCol="0">
            <a:spAutoFit/>
          </a:bodyPr>
          <a:lstStyle/>
          <a:p>
            <a:r>
              <a:rPr lang="en-US" sz="1600" dirty="0" smtClean="0">
                <a:solidFill>
                  <a:schemeClr val="tx2"/>
                </a:solidFill>
              </a:rPr>
              <a:t>Colleges: </a:t>
            </a:r>
            <a:endParaRPr lang="en-US" sz="1600" dirty="0">
              <a:solidFill>
                <a:schemeClr val="tx2"/>
              </a:solidFill>
            </a:endParaRPr>
          </a:p>
          <a:p>
            <a:pPr marL="342900" indent="-342900">
              <a:buClr>
                <a:schemeClr val="tx2"/>
              </a:buClr>
              <a:buFont typeface="Wingdings" pitchFamily="2" charset="2"/>
              <a:buChar char="§"/>
            </a:pPr>
            <a:r>
              <a:rPr lang="en-US" sz="1600" dirty="0" smtClean="0">
                <a:solidFill>
                  <a:schemeClr val="tx2"/>
                </a:solidFill>
              </a:rPr>
              <a:t>Recruitment</a:t>
            </a:r>
          </a:p>
          <a:p>
            <a:pPr marL="342900" indent="-342900">
              <a:buClr>
                <a:schemeClr val="tx2"/>
              </a:buClr>
              <a:buFont typeface="Wingdings" pitchFamily="2" charset="2"/>
              <a:buChar char="§"/>
            </a:pPr>
            <a:r>
              <a:rPr lang="en-US" sz="1600" dirty="0" smtClean="0">
                <a:solidFill>
                  <a:schemeClr val="tx2"/>
                </a:solidFill>
              </a:rPr>
              <a:t>Direct </a:t>
            </a:r>
            <a:r>
              <a:rPr lang="en-US" sz="1600" dirty="0">
                <a:solidFill>
                  <a:schemeClr val="tx2"/>
                </a:solidFill>
              </a:rPr>
              <a:t>services to </a:t>
            </a:r>
            <a:r>
              <a:rPr lang="en-US" sz="1600" dirty="0" smtClean="0">
                <a:solidFill>
                  <a:schemeClr val="tx2"/>
                </a:solidFill>
              </a:rPr>
              <a:t>students</a:t>
            </a:r>
          </a:p>
          <a:p>
            <a:pPr marL="342900" indent="-342900">
              <a:buClr>
                <a:schemeClr val="tx2"/>
              </a:buClr>
              <a:buFont typeface="Wingdings" pitchFamily="2" charset="2"/>
              <a:buChar char="§"/>
            </a:pPr>
            <a:r>
              <a:rPr lang="en-US" sz="1600" dirty="0" smtClean="0">
                <a:solidFill>
                  <a:schemeClr val="tx2"/>
                </a:solidFill>
              </a:rPr>
              <a:t>Local staffing Monitoring </a:t>
            </a:r>
            <a:r>
              <a:rPr lang="en-US" sz="1600" dirty="0">
                <a:solidFill>
                  <a:schemeClr val="tx2"/>
                </a:solidFill>
              </a:rPr>
              <a:t>student </a:t>
            </a:r>
            <a:r>
              <a:rPr lang="en-US" sz="1600" dirty="0" smtClean="0">
                <a:solidFill>
                  <a:schemeClr val="tx2"/>
                </a:solidFill>
              </a:rPr>
              <a:t>progress/engagement</a:t>
            </a:r>
          </a:p>
          <a:p>
            <a:pPr marL="342900" indent="-342900">
              <a:buClr>
                <a:schemeClr val="tx2"/>
              </a:buClr>
              <a:buFont typeface="Wingdings" pitchFamily="2" charset="2"/>
              <a:buChar char="§"/>
            </a:pPr>
            <a:r>
              <a:rPr lang="en-US" sz="1600" dirty="0" smtClean="0">
                <a:solidFill>
                  <a:schemeClr val="tx2"/>
                </a:solidFill>
              </a:rPr>
              <a:t>Program </a:t>
            </a:r>
            <a:r>
              <a:rPr lang="en-US" sz="1600" dirty="0">
                <a:solidFill>
                  <a:schemeClr val="tx2"/>
                </a:solidFill>
              </a:rPr>
              <a:t>integration at college level</a:t>
            </a:r>
          </a:p>
        </p:txBody>
      </p:sp>
      <p:sp>
        <p:nvSpPr>
          <p:cNvPr id="6" name="TextBox 5"/>
          <p:cNvSpPr txBox="1"/>
          <p:nvPr/>
        </p:nvSpPr>
        <p:spPr>
          <a:xfrm>
            <a:off x="6743700" y="3933825"/>
            <a:ext cx="2286000" cy="2308324"/>
          </a:xfrm>
          <a:prstGeom prst="rect">
            <a:avLst/>
          </a:prstGeom>
          <a:noFill/>
          <a:ln w="3175">
            <a:solidFill>
              <a:schemeClr val="tx1"/>
            </a:solidFill>
          </a:ln>
        </p:spPr>
        <p:txBody>
          <a:bodyPr wrap="square" rtlCol="0">
            <a:spAutoFit/>
          </a:bodyPr>
          <a:lstStyle/>
          <a:p>
            <a:pPr>
              <a:buClr>
                <a:schemeClr val="accent1"/>
              </a:buClr>
            </a:pPr>
            <a:r>
              <a:rPr lang="en-US" sz="1600" dirty="0" smtClean="0">
                <a:solidFill>
                  <a:schemeClr val="tx2"/>
                </a:solidFill>
              </a:rPr>
              <a:t>CUNY OAA: </a:t>
            </a:r>
            <a:endParaRPr lang="en-US" sz="1600" dirty="0">
              <a:solidFill>
                <a:schemeClr val="tx2"/>
              </a:solidFill>
            </a:endParaRPr>
          </a:p>
          <a:p>
            <a:pPr marL="342900" indent="-342900">
              <a:buClr>
                <a:schemeClr val="tx2"/>
              </a:buClr>
              <a:buFont typeface="Wingdings" pitchFamily="2" charset="2"/>
              <a:buChar char="§"/>
            </a:pPr>
            <a:r>
              <a:rPr lang="en-US" sz="1600" dirty="0">
                <a:solidFill>
                  <a:schemeClr val="tx2"/>
                </a:solidFill>
              </a:rPr>
              <a:t>Overall program </a:t>
            </a:r>
            <a:r>
              <a:rPr lang="en-US" sz="1600" dirty="0" smtClean="0">
                <a:solidFill>
                  <a:schemeClr val="tx2"/>
                </a:solidFill>
              </a:rPr>
              <a:t>administration</a:t>
            </a:r>
          </a:p>
          <a:p>
            <a:pPr marL="342900" indent="-342900">
              <a:buClr>
                <a:schemeClr val="tx2"/>
              </a:buClr>
              <a:buFont typeface="Wingdings" pitchFamily="2" charset="2"/>
              <a:buChar char="§"/>
            </a:pPr>
            <a:r>
              <a:rPr lang="en-US" sz="1600" dirty="0" smtClean="0">
                <a:solidFill>
                  <a:schemeClr val="tx2"/>
                </a:solidFill>
              </a:rPr>
              <a:t>Program-wide resource needs</a:t>
            </a:r>
          </a:p>
          <a:p>
            <a:pPr marL="342900" indent="-342900">
              <a:buClr>
                <a:schemeClr val="tx2"/>
              </a:buClr>
              <a:buFont typeface="Wingdings" pitchFamily="2" charset="2"/>
              <a:buChar char="§"/>
            </a:pPr>
            <a:r>
              <a:rPr lang="en-US" sz="1600" dirty="0" smtClean="0">
                <a:solidFill>
                  <a:schemeClr val="tx2"/>
                </a:solidFill>
              </a:rPr>
              <a:t>Evaluation/data management</a:t>
            </a:r>
          </a:p>
          <a:p>
            <a:pPr marL="342900" indent="-342900">
              <a:buClr>
                <a:schemeClr val="tx2"/>
              </a:buClr>
              <a:buFont typeface="Wingdings" pitchFamily="2" charset="2"/>
              <a:buChar char="§"/>
            </a:pPr>
            <a:r>
              <a:rPr lang="en-US" sz="1600" dirty="0" smtClean="0">
                <a:solidFill>
                  <a:schemeClr val="tx2"/>
                </a:solidFill>
              </a:rPr>
              <a:t>External partnerships</a:t>
            </a:r>
          </a:p>
          <a:p>
            <a:pPr marL="342900" indent="-342900">
              <a:buClr>
                <a:schemeClr val="tx2"/>
              </a:buClr>
              <a:buFont typeface="Wingdings" pitchFamily="2" charset="2"/>
              <a:buChar char="§"/>
            </a:pPr>
            <a:r>
              <a:rPr lang="en-US" sz="1600" dirty="0" smtClean="0">
                <a:solidFill>
                  <a:schemeClr val="tx2"/>
                </a:solidFill>
              </a:rPr>
              <a:t>Citywide outreach</a:t>
            </a:r>
          </a:p>
        </p:txBody>
      </p:sp>
    </p:spTree>
    <p:extLst>
      <p:ext uri="{BB962C8B-B14F-4D97-AF65-F5344CB8AC3E}">
        <p14:creationId xmlns:p14="http://schemas.microsoft.com/office/powerpoint/2010/main" xmlns="" val="1951188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chemeClr val="tx2"/>
                </a:solidFill>
              </a:rPr>
              <a:t>ASAP Core elements</a:t>
            </a:r>
            <a:endParaRPr lang="en-US" dirty="0">
              <a:solidFill>
                <a:schemeClr val="tx2"/>
              </a:solidFill>
            </a:endParaRPr>
          </a:p>
        </p:txBody>
      </p:sp>
      <p:sp>
        <p:nvSpPr>
          <p:cNvPr id="3" name="Content Placeholder 2"/>
          <p:cNvSpPr>
            <a:spLocks noGrp="1"/>
          </p:cNvSpPr>
          <p:nvPr>
            <p:ph sz="half" idx="1"/>
          </p:nvPr>
        </p:nvSpPr>
        <p:spPr>
          <a:xfrm>
            <a:off x="457200" y="1219200"/>
            <a:ext cx="7467600" cy="4906963"/>
          </a:xfrm>
        </p:spPr>
        <p:txBody>
          <a:bodyPr>
            <a:normAutofit/>
          </a:bodyPr>
          <a:lstStyle/>
          <a:p>
            <a:pPr marL="320040" lvl="0" indent="-320040">
              <a:lnSpc>
                <a:spcPct val="120000"/>
              </a:lnSpc>
              <a:spcBef>
                <a:spcPts val="700"/>
              </a:spcBef>
              <a:buClr>
                <a:schemeClr val="tx2"/>
              </a:buClr>
              <a:buSzPct val="104000"/>
              <a:buFont typeface="Wingdings" panose="05000000000000000000" pitchFamily="2" charset="2"/>
              <a:buChar char="§"/>
            </a:pPr>
            <a:r>
              <a:rPr lang="en-US" sz="2300" b="1" dirty="0">
                <a:solidFill>
                  <a:schemeClr val="tx2"/>
                </a:solidFill>
                <a:latin typeface="Tw Cen MT"/>
              </a:rPr>
              <a:t>Financial Resources</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Tuition waivers (for financial aid eligible students)</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Free use of textbooks  </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Monthly Metrocards </a:t>
            </a:r>
          </a:p>
          <a:p>
            <a:pPr marL="320040" lvl="0" indent="-320040">
              <a:lnSpc>
                <a:spcPct val="120000"/>
              </a:lnSpc>
              <a:spcBef>
                <a:spcPts val="700"/>
              </a:spcBef>
              <a:buClr>
                <a:schemeClr val="tx2"/>
              </a:buClr>
              <a:buSzPct val="106000"/>
              <a:buFont typeface="Wingdings" panose="05000000000000000000" pitchFamily="2" charset="2"/>
              <a:buChar char="§"/>
            </a:pPr>
            <a:r>
              <a:rPr lang="en-US" sz="2300" b="1" dirty="0">
                <a:solidFill>
                  <a:schemeClr val="tx2"/>
                </a:solidFill>
                <a:latin typeface="Tw Cen MT"/>
              </a:rPr>
              <a:t>Structured Pathways</a:t>
            </a:r>
          </a:p>
          <a:p>
            <a:pPr marL="914400" lvl="2">
              <a:lnSpc>
                <a:spcPct val="120000"/>
              </a:lnSpc>
              <a:spcBef>
                <a:spcPts val="500"/>
              </a:spcBef>
              <a:buClr>
                <a:schemeClr val="tx2"/>
              </a:buClr>
              <a:buSzPct val="100000"/>
              <a:buFont typeface="Wingdings" panose="05000000000000000000" pitchFamily="2" charset="2"/>
              <a:buChar char="§"/>
            </a:pPr>
            <a:r>
              <a:rPr lang="en-US" sz="2300" dirty="0">
                <a:solidFill>
                  <a:schemeClr val="tx2"/>
                </a:solidFill>
                <a:latin typeface="Tw Cen MT"/>
              </a:rPr>
              <a:t>Consolidated full-time course schedules </a:t>
            </a:r>
            <a:r>
              <a:rPr lang="en-US" sz="2300" dirty="0" smtClean="0">
                <a:solidFill>
                  <a:schemeClr val="tx2"/>
                </a:solidFill>
                <a:latin typeface="Tw Cen MT"/>
              </a:rPr>
              <a:t>(ie: am, afternoon, evening, weekend)</a:t>
            </a:r>
            <a:endParaRPr lang="en-US" sz="2300" dirty="0">
              <a:solidFill>
                <a:schemeClr val="tx2"/>
              </a:solidFill>
              <a:latin typeface="Tw Cen MT"/>
            </a:endParaRPr>
          </a:p>
          <a:p>
            <a:pPr marL="914400" lvl="2">
              <a:lnSpc>
                <a:spcPct val="120000"/>
              </a:lnSpc>
              <a:spcBef>
                <a:spcPts val="500"/>
              </a:spcBef>
              <a:buClr>
                <a:schemeClr val="tx2"/>
              </a:buClr>
              <a:buSzPct val="100000"/>
              <a:buFont typeface="Wingdings" panose="05000000000000000000" pitchFamily="2" charset="2"/>
              <a:buChar char="§"/>
            </a:pPr>
            <a:r>
              <a:rPr lang="en-US" sz="2300" dirty="0" smtClean="0">
                <a:solidFill>
                  <a:schemeClr val="tx2"/>
                </a:solidFill>
                <a:latin typeface="Tw Cen MT"/>
              </a:rPr>
              <a:t>Immediate/continuous </a:t>
            </a:r>
            <a:r>
              <a:rPr lang="en-US" sz="2300" dirty="0">
                <a:solidFill>
                  <a:schemeClr val="tx2"/>
                </a:solidFill>
                <a:latin typeface="Tw Cen MT"/>
              </a:rPr>
              <a:t>developmental course taking </a:t>
            </a:r>
            <a:endParaRPr lang="en-US" sz="2300" dirty="0" smtClean="0">
              <a:solidFill>
                <a:schemeClr val="tx2"/>
              </a:solidFill>
              <a:latin typeface="Tw Cen MT"/>
            </a:endParaRPr>
          </a:p>
          <a:p>
            <a:pPr marL="914400" lvl="2">
              <a:lnSpc>
                <a:spcPct val="120000"/>
              </a:lnSpc>
              <a:spcBef>
                <a:spcPts val="500"/>
              </a:spcBef>
              <a:buClr>
                <a:schemeClr val="tx2"/>
              </a:buClr>
              <a:buSzPct val="100000"/>
              <a:buFont typeface="Wingdings" panose="05000000000000000000" pitchFamily="2" charset="2"/>
              <a:buChar char="§"/>
            </a:pPr>
            <a:r>
              <a:rPr lang="en-US" sz="2300" dirty="0" smtClean="0">
                <a:solidFill>
                  <a:schemeClr val="tx2"/>
                </a:solidFill>
                <a:latin typeface="Tw Cen MT"/>
              </a:rPr>
              <a:t>Winter </a:t>
            </a:r>
            <a:r>
              <a:rPr lang="en-US" sz="2300" dirty="0">
                <a:solidFill>
                  <a:schemeClr val="tx2"/>
                </a:solidFill>
                <a:latin typeface="Tw Cen MT"/>
              </a:rPr>
              <a:t>and summer </a:t>
            </a:r>
            <a:r>
              <a:rPr lang="en-US" sz="2300" dirty="0" smtClean="0">
                <a:solidFill>
                  <a:schemeClr val="tx2"/>
                </a:solidFill>
                <a:latin typeface="Tw Cen MT"/>
              </a:rPr>
              <a:t>courses to build academic momentum </a:t>
            </a:r>
            <a:endParaRPr lang="en-US" sz="2300" dirty="0">
              <a:solidFill>
                <a:schemeClr val="tx2"/>
              </a:solidFill>
              <a:latin typeface="Tw Cen MT"/>
            </a:endParaRPr>
          </a:p>
          <a:p>
            <a:endParaRPr lang="en-US" dirty="0">
              <a:solidFill>
                <a:schemeClr val="tx2"/>
              </a:solidFill>
            </a:endParaRPr>
          </a:p>
        </p:txBody>
      </p:sp>
    </p:spTree>
    <p:extLst>
      <p:ext uri="{BB962C8B-B14F-4D97-AF65-F5344CB8AC3E}">
        <p14:creationId xmlns:p14="http://schemas.microsoft.com/office/powerpoint/2010/main" xmlns="" val="218822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chemeClr val="tx2"/>
                </a:solidFill>
              </a:rPr>
              <a:t>ASAP Core elements</a:t>
            </a:r>
            <a:endParaRPr lang="en-US" dirty="0">
              <a:solidFill>
                <a:schemeClr val="tx2"/>
              </a:solidFill>
            </a:endParaRPr>
          </a:p>
        </p:txBody>
      </p:sp>
      <p:sp>
        <p:nvSpPr>
          <p:cNvPr id="3" name="Content Placeholder 2"/>
          <p:cNvSpPr>
            <a:spLocks noGrp="1"/>
          </p:cNvSpPr>
          <p:nvPr>
            <p:ph sz="half" idx="1"/>
          </p:nvPr>
        </p:nvSpPr>
        <p:spPr>
          <a:xfrm>
            <a:off x="457200" y="1219200"/>
            <a:ext cx="8305800" cy="4906963"/>
          </a:xfrm>
        </p:spPr>
        <p:txBody>
          <a:bodyPr>
            <a:normAutofit/>
          </a:bodyPr>
          <a:lstStyle/>
          <a:p>
            <a:pPr marL="320040" lvl="0" indent="-320040">
              <a:lnSpc>
                <a:spcPct val="120000"/>
              </a:lnSpc>
              <a:spcBef>
                <a:spcPts val="700"/>
              </a:spcBef>
              <a:buClr>
                <a:schemeClr val="tx2"/>
              </a:buClr>
              <a:buSzPct val="106000"/>
              <a:buFont typeface="Wingdings" panose="05000000000000000000" pitchFamily="2" charset="2"/>
              <a:buChar char="§"/>
            </a:pPr>
            <a:r>
              <a:rPr lang="en-US" sz="2300" b="1" dirty="0">
                <a:solidFill>
                  <a:schemeClr val="tx2"/>
                </a:solidFill>
                <a:latin typeface="Tw Cen MT"/>
              </a:rPr>
              <a:t>Comprehensive and Coordinated Supports </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High-touch advisement </a:t>
            </a:r>
            <a:endParaRPr lang="en-US" sz="2300" dirty="0" smtClean="0">
              <a:solidFill>
                <a:schemeClr val="tx2"/>
              </a:solidFill>
              <a:latin typeface="Tw Cen MT"/>
            </a:endParaRPr>
          </a:p>
          <a:p>
            <a:pPr marL="914400" lvl="2">
              <a:lnSpc>
                <a:spcPct val="120000"/>
              </a:lnSpc>
              <a:spcBef>
                <a:spcPts val="500"/>
              </a:spcBef>
              <a:buClr>
                <a:schemeClr val="tx2"/>
              </a:buClr>
              <a:buSzPct val="104000"/>
              <a:buFont typeface="Wingdings" panose="05000000000000000000" pitchFamily="2" charset="2"/>
              <a:buChar char="§"/>
            </a:pPr>
            <a:r>
              <a:rPr lang="en-US" sz="2300" dirty="0" smtClean="0">
                <a:solidFill>
                  <a:schemeClr val="tx2"/>
                </a:solidFill>
                <a:latin typeface="Tw Cen MT"/>
              </a:rPr>
              <a:t>Embedded </a:t>
            </a:r>
            <a:r>
              <a:rPr lang="en-US" sz="2300" dirty="0">
                <a:solidFill>
                  <a:schemeClr val="tx2"/>
                </a:solidFill>
                <a:latin typeface="Tw Cen MT"/>
              </a:rPr>
              <a:t>career development services</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Tutoring resources (mandated for some students) </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Referrals to campus resources (Single Stop, counseling, etc.)</a:t>
            </a:r>
          </a:p>
          <a:p>
            <a:pPr marL="114300">
              <a:lnSpc>
                <a:spcPct val="120000"/>
              </a:lnSpc>
              <a:spcBef>
                <a:spcPts val="500"/>
              </a:spcBef>
              <a:buClr>
                <a:schemeClr val="tx2"/>
              </a:buClr>
              <a:buSzPct val="104000"/>
              <a:buFont typeface="Wingdings" panose="05000000000000000000" pitchFamily="2" charset="2"/>
              <a:buChar char="§"/>
            </a:pPr>
            <a:r>
              <a:rPr lang="en-US" sz="2300" b="1" dirty="0">
                <a:solidFill>
                  <a:schemeClr val="tx2"/>
                </a:solidFill>
                <a:latin typeface="Tw Cen MT"/>
              </a:rPr>
              <a:t>Early Engagement and Connected Community</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Summer developmental course taking and advisor contact </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ASAP Summer Institute</a:t>
            </a:r>
          </a:p>
          <a:p>
            <a:pPr marL="914400" lvl="2">
              <a:lnSpc>
                <a:spcPct val="120000"/>
              </a:lnSpc>
              <a:spcBef>
                <a:spcPts val="500"/>
              </a:spcBef>
              <a:buClr>
                <a:schemeClr val="tx2"/>
              </a:buClr>
              <a:buSzPct val="104000"/>
              <a:buFont typeface="Wingdings" panose="05000000000000000000" pitchFamily="2" charset="2"/>
              <a:buChar char="§"/>
            </a:pPr>
            <a:r>
              <a:rPr lang="en-US" sz="2300" dirty="0">
                <a:solidFill>
                  <a:schemeClr val="tx2"/>
                </a:solidFill>
                <a:latin typeface="Tw Cen MT"/>
              </a:rPr>
              <a:t>First-year blocked courses </a:t>
            </a:r>
          </a:p>
        </p:txBody>
      </p:sp>
    </p:spTree>
    <p:extLst>
      <p:ext uri="{BB962C8B-B14F-4D97-AF65-F5344CB8AC3E}">
        <p14:creationId xmlns:p14="http://schemas.microsoft.com/office/powerpoint/2010/main" xmlns="" val="2007564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29600" cy="1143000"/>
          </a:xfrm>
        </p:spPr>
        <p:txBody>
          <a:bodyPr>
            <a:normAutofit/>
          </a:bodyPr>
          <a:lstStyle/>
          <a:p>
            <a:r>
              <a:rPr lang="en-US" sz="4000" dirty="0" smtClean="0">
                <a:solidFill>
                  <a:schemeClr val="tx2"/>
                </a:solidFill>
              </a:rPr>
              <a:t>ASAP EVALUATION</a:t>
            </a:r>
            <a:endParaRPr lang="en-US" sz="4000" dirty="0">
              <a:solidFill>
                <a:schemeClr val="tx2"/>
              </a:solidFill>
            </a:endParaRPr>
          </a:p>
        </p:txBody>
      </p:sp>
      <p:sp>
        <p:nvSpPr>
          <p:cNvPr id="4" name="Content Placeholder 2"/>
          <p:cNvSpPr>
            <a:spLocks noGrp="1"/>
          </p:cNvSpPr>
          <p:nvPr>
            <p:ph idx="1"/>
          </p:nvPr>
        </p:nvSpPr>
        <p:spPr>
          <a:xfrm>
            <a:off x="381000" y="1104449"/>
            <a:ext cx="8153400" cy="5410200"/>
          </a:xfrm>
        </p:spPr>
        <p:txBody>
          <a:bodyPr>
            <a:normAutofit/>
          </a:bodyPr>
          <a:lstStyle/>
          <a:p>
            <a:pPr marL="0" indent="0">
              <a:spcBef>
                <a:spcPts val="0"/>
              </a:spcBef>
              <a:spcAft>
                <a:spcPts val="600"/>
              </a:spcAft>
              <a:buClr>
                <a:schemeClr val="tx2"/>
              </a:buClr>
              <a:buNone/>
            </a:pPr>
            <a:r>
              <a:rPr lang="en-US" sz="2000" b="1" dirty="0">
                <a:solidFill>
                  <a:schemeClr val="tx2"/>
                </a:solidFill>
              </a:rPr>
              <a:t>INTERNAL </a:t>
            </a:r>
            <a:r>
              <a:rPr lang="en-US" sz="2000" b="1" dirty="0" smtClean="0">
                <a:solidFill>
                  <a:schemeClr val="tx2"/>
                </a:solidFill>
              </a:rPr>
              <a:t>EVALUATION </a:t>
            </a:r>
          </a:p>
          <a:p>
            <a:pPr lvl="1">
              <a:spcBef>
                <a:spcPts val="0"/>
              </a:spcBef>
              <a:buClr>
                <a:schemeClr val="tx2"/>
              </a:buClr>
              <a:buSzPct val="80000"/>
              <a:buFont typeface="Wingdings" pitchFamily="2" charset="2"/>
              <a:buChar char="§"/>
            </a:pPr>
            <a:r>
              <a:rPr lang="en-US" sz="2000" dirty="0" smtClean="0">
                <a:solidFill>
                  <a:schemeClr val="tx2"/>
                </a:solidFill>
              </a:rPr>
              <a:t>Ongoing quasi-experimental analysis (using official CUNY data)</a:t>
            </a:r>
          </a:p>
          <a:p>
            <a:pPr marL="457200" lvl="1" indent="0">
              <a:spcBef>
                <a:spcPts val="0"/>
              </a:spcBef>
              <a:buClr>
                <a:schemeClr val="tx2"/>
              </a:buClr>
              <a:buSzPct val="80000"/>
              <a:buNone/>
            </a:pPr>
            <a:endParaRPr lang="en-US" sz="2000" dirty="0" smtClean="0">
              <a:solidFill>
                <a:schemeClr val="tx2"/>
              </a:solidFill>
            </a:endParaRPr>
          </a:p>
          <a:p>
            <a:pPr lvl="1">
              <a:spcBef>
                <a:spcPts val="0"/>
              </a:spcBef>
              <a:buClr>
                <a:schemeClr val="tx2"/>
              </a:buClr>
              <a:buSzPct val="80000"/>
              <a:buFont typeface="Wingdings" pitchFamily="2" charset="2"/>
              <a:buChar char="§"/>
            </a:pPr>
            <a:r>
              <a:rPr lang="en-US" sz="2000" dirty="0" smtClean="0">
                <a:solidFill>
                  <a:schemeClr val="tx2"/>
                </a:solidFill>
              </a:rPr>
              <a:t>Web-based </a:t>
            </a:r>
            <a:r>
              <a:rPr lang="en-US" sz="2000" dirty="0">
                <a:solidFill>
                  <a:schemeClr val="tx2"/>
                </a:solidFill>
              </a:rPr>
              <a:t>data management </a:t>
            </a:r>
            <a:r>
              <a:rPr lang="en-US" sz="2000" dirty="0" smtClean="0">
                <a:solidFill>
                  <a:schemeClr val="tx2"/>
                </a:solidFill>
              </a:rPr>
              <a:t>system </a:t>
            </a:r>
          </a:p>
          <a:p>
            <a:pPr marL="457200" lvl="1" indent="0">
              <a:spcBef>
                <a:spcPts val="0"/>
              </a:spcBef>
              <a:buClr>
                <a:schemeClr val="tx2"/>
              </a:buClr>
              <a:buSzPct val="80000"/>
              <a:buNone/>
            </a:pPr>
            <a:endParaRPr lang="en-US" sz="2000" dirty="0" smtClean="0">
              <a:solidFill>
                <a:schemeClr val="tx2"/>
              </a:solidFill>
            </a:endParaRPr>
          </a:p>
          <a:p>
            <a:pPr lvl="1">
              <a:spcBef>
                <a:spcPts val="0"/>
              </a:spcBef>
              <a:buClr>
                <a:schemeClr val="tx2"/>
              </a:buClr>
              <a:buSzPct val="80000"/>
              <a:buFont typeface="Wingdings" pitchFamily="2" charset="2"/>
              <a:buChar char="§"/>
            </a:pPr>
            <a:r>
              <a:rPr lang="en-US" sz="2000" dirty="0">
                <a:solidFill>
                  <a:schemeClr val="tx2"/>
                </a:solidFill>
              </a:rPr>
              <a:t>Annual student surveys and focus </a:t>
            </a:r>
            <a:r>
              <a:rPr lang="en-US" sz="2000" dirty="0" smtClean="0">
                <a:solidFill>
                  <a:schemeClr val="tx2"/>
                </a:solidFill>
              </a:rPr>
              <a:t>groups</a:t>
            </a:r>
          </a:p>
          <a:p>
            <a:pPr marL="457200" lvl="1" indent="0">
              <a:spcBef>
                <a:spcPts val="0"/>
              </a:spcBef>
              <a:buClr>
                <a:schemeClr val="tx2"/>
              </a:buClr>
              <a:buSzPct val="80000"/>
              <a:buNone/>
            </a:pPr>
            <a:endParaRPr lang="en-US" sz="2000" dirty="0" smtClean="0">
              <a:solidFill>
                <a:schemeClr val="tx2"/>
              </a:solidFill>
            </a:endParaRPr>
          </a:p>
          <a:p>
            <a:pPr lvl="1">
              <a:spcBef>
                <a:spcPts val="0"/>
              </a:spcBef>
              <a:buClr>
                <a:schemeClr val="tx2"/>
              </a:buClr>
              <a:buSzPct val="80000"/>
              <a:buFont typeface="Wingdings" pitchFamily="2" charset="2"/>
              <a:buChar char="§"/>
            </a:pPr>
            <a:r>
              <a:rPr lang="en-US" sz="2000" dirty="0" smtClean="0">
                <a:solidFill>
                  <a:schemeClr val="tx2"/>
                </a:solidFill>
              </a:rPr>
              <a:t>Data reviewed regularly to assess impact, measure movement towards goals, and improve program practice</a:t>
            </a:r>
          </a:p>
          <a:p>
            <a:pPr marL="0" indent="0">
              <a:spcBef>
                <a:spcPts val="0"/>
              </a:spcBef>
              <a:spcAft>
                <a:spcPts val="600"/>
              </a:spcAft>
              <a:buClr>
                <a:schemeClr val="tx2"/>
              </a:buClr>
              <a:buNone/>
            </a:pPr>
            <a:endParaRPr lang="en-US" sz="2000" dirty="0">
              <a:solidFill>
                <a:schemeClr val="tx2"/>
              </a:solidFill>
            </a:endParaRPr>
          </a:p>
          <a:p>
            <a:pPr marL="0" indent="0">
              <a:spcBef>
                <a:spcPts val="0"/>
              </a:spcBef>
              <a:spcAft>
                <a:spcPts val="600"/>
              </a:spcAft>
              <a:buClr>
                <a:schemeClr val="tx2"/>
              </a:buClr>
              <a:buNone/>
            </a:pPr>
            <a:r>
              <a:rPr lang="en-US" sz="2000" b="1" dirty="0">
                <a:solidFill>
                  <a:schemeClr val="tx2"/>
                </a:solidFill>
              </a:rPr>
              <a:t>EXTERNAL </a:t>
            </a:r>
            <a:r>
              <a:rPr lang="en-US" sz="2000" b="1" dirty="0" smtClean="0">
                <a:solidFill>
                  <a:schemeClr val="tx2"/>
                </a:solidFill>
              </a:rPr>
              <a:t>EVALUATION</a:t>
            </a:r>
          </a:p>
          <a:p>
            <a:pPr lvl="1">
              <a:buClr>
                <a:schemeClr val="tx2"/>
              </a:buClr>
              <a:buSzPct val="80000"/>
              <a:buFont typeface="Wingdings" pitchFamily="2" charset="2"/>
              <a:buChar char="§"/>
            </a:pPr>
            <a:r>
              <a:rPr lang="en-US" sz="2000" dirty="0">
                <a:solidFill>
                  <a:schemeClr val="tx2"/>
                </a:solidFill>
              </a:rPr>
              <a:t>Cost-benefit study by the Center for Benefit Cost Studies in Education (CBCSE), Teachers College, Columbia University led Dr. Henry </a:t>
            </a:r>
            <a:r>
              <a:rPr lang="en-US" sz="2000" dirty="0" smtClean="0">
                <a:solidFill>
                  <a:schemeClr val="tx2"/>
                </a:solidFill>
              </a:rPr>
              <a:t>Levin</a:t>
            </a:r>
            <a:endParaRPr lang="en-US" sz="2000" dirty="0">
              <a:solidFill>
                <a:schemeClr val="tx2"/>
              </a:solidFill>
            </a:endParaRPr>
          </a:p>
          <a:p>
            <a:pPr lvl="1">
              <a:lnSpc>
                <a:spcPct val="200000"/>
              </a:lnSpc>
              <a:buClr>
                <a:schemeClr val="tx2"/>
              </a:buClr>
              <a:buSzPct val="80000"/>
              <a:buFont typeface="Wingdings" pitchFamily="2" charset="2"/>
              <a:buChar char="§"/>
            </a:pPr>
            <a:r>
              <a:rPr lang="en-US" sz="2000" dirty="0" smtClean="0">
                <a:solidFill>
                  <a:schemeClr val="tx2"/>
                </a:solidFill>
              </a:rPr>
              <a:t>Five-year random assignment study by MDRC</a:t>
            </a:r>
          </a:p>
        </p:txBody>
      </p:sp>
    </p:spTree>
    <p:extLst>
      <p:ext uri="{BB962C8B-B14F-4D97-AF65-F5344CB8AC3E}">
        <p14:creationId xmlns:p14="http://schemas.microsoft.com/office/powerpoint/2010/main" xmlns="" val="358073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548640"/>
          </a:xfrm>
        </p:spPr>
        <p:txBody>
          <a:bodyPr>
            <a:noAutofit/>
          </a:bodyPr>
          <a:lstStyle/>
          <a:p>
            <a:r>
              <a:rPr lang="en-US" sz="3600" cap="all" dirty="0" smtClean="0">
                <a:solidFill>
                  <a:schemeClr val="tx2"/>
                </a:solidFill>
              </a:rPr>
              <a:t>ASAp</a:t>
            </a:r>
            <a:r>
              <a:rPr lang="en-US" sz="3600" cap="all" dirty="0">
                <a:solidFill>
                  <a:schemeClr val="tx2"/>
                </a:solidFill>
              </a:rPr>
              <a:t> </a:t>
            </a:r>
            <a:r>
              <a:rPr lang="en-US" sz="3600" cap="all" dirty="0" smtClean="0">
                <a:solidFill>
                  <a:schemeClr val="tx2"/>
                </a:solidFill>
              </a:rPr>
              <a:t>growth &amp; Replication</a:t>
            </a:r>
            <a:endParaRPr lang="en-US" sz="3600" cap="all" dirty="0">
              <a:solidFill>
                <a:schemeClr val="tx2"/>
              </a:solidFill>
            </a:endParaRPr>
          </a:p>
        </p:txBody>
      </p:sp>
      <p:sp>
        <p:nvSpPr>
          <p:cNvPr id="3" name="Content Placeholder 2"/>
          <p:cNvSpPr>
            <a:spLocks noGrp="1"/>
          </p:cNvSpPr>
          <p:nvPr>
            <p:ph idx="1"/>
          </p:nvPr>
        </p:nvSpPr>
        <p:spPr>
          <a:xfrm>
            <a:off x="228599" y="1143000"/>
            <a:ext cx="4905375" cy="5486400"/>
          </a:xfrm>
        </p:spPr>
        <p:txBody>
          <a:bodyPr>
            <a:noAutofit/>
          </a:bodyPr>
          <a:lstStyle/>
          <a:p>
            <a:pPr marL="319088" lvl="1" indent="-319088">
              <a:spcBef>
                <a:spcPts val="700"/>
              </a:spcBef>
              <a:spcAft>
                <a:spcPts val="1000"/>
              </a:spcAft>
              <a:buSzPct val="105000"/>
              <a:buFont typeface="Wingdings" panose="05000000000000000000" pitchFamily="2" charset="2"/>
              <a:buChar char="§"/>
            </a:pPr>
            <a:r>
              <a:rPr lang="en-US" sz="2000" dirty="0" smtClean="0">
                <a:solidFill>
                  <a:schemeClr val="tx2"/>
                </a:solidFill>
              </a:rPr>
              <a:t>Expand to 13,000 students by 2017 supported by the Mayor’s Office ($35m):</a:t>
            </a:r>
          </a:p>
          <a:p>
            <a:pPr marL="776288" lvl="3" indent="-319088">
              <a:spcBef>
                <a:spcPts val="700"/>
              </a:spcBef>
              <a:spcAft>
                <a:spcPts val="1000"/>
              </a:spcAft>
              <a:buSzPct val="105000"/>
              <a:buFont typeface="Wingdings" panose="05000000000000000000" pitchFamily="2" charset="2"/>
              <a:buChar char="§"/>
            </a:pPr>
            <a:r>
              <a:rPr lang="en-US" dirty="0" smtClean="0">
                <a:solidFill>
                  <a:schemeClr val="tx2"/>
                </a:solidFill>
              </a:rPr>
              <a:t>Focus on serving more STEM majors </a:t>
            </a:r>
          </a:p>
          <a:p>
            <a:pPr marL="776288" lvl="3" indent="-319088">
              <a:spcBef>
                <a:spcPts val="700"/>
              </a:spcBef>
              <a:spcAft>
                <a:spcPts val="1000"/>
              </a:spcAft>
              <a:buSzPct val="105000"/>
              <a:buFont typeface="Wingdings" panose="05000000000000000000" pitchFamily="2" charset="2"/>
              <a:buChar char="§"/>
            </a:pPr>
            <a:r>
              <a:rPr lang="en-US" dirty="0" smtClean="0">
                <a:solidFill>
                  <a:schemeClr val="tx2"/>
                </a:solidFill>
              </a:rPr>
              <a:t>Addition of College of Staten Island and New York City College of Technology in fall 2015</a:t>
            </a:r>
          </a:p>
          <a:p>
            <a:pPr marL="319088" indent="-319088">
              <a:spcBef>
                <a:spcPts val="700"/>
              </a:spcBef>
              <a:spcAft>
                <a:spcPts val="1000"/>
              </a:spcAft>
              <a:buClr>
                <a:schemeClr val="tx2"/>
              </a:buClr>
              <a:buSzPct val="105000"/>
              <a:buFont typeface="Wingdings" panose="05000000000000000000" pitchFamily="2" charset="2"/>
              <a:buChar char="§"/>
            </a:pPr>
            <a:r>
              <a:rPr lang="en-US" sz="2000" dirty="0" smtClean="0">
                <a:solidFill>
                  <a:schemeClr val="tx2"/>
                </a:solidFill>
              </a:rPr>
              <a:t>ASAP pilot at John Jay College in fall 2015 (with support from Robin Hood Foundation)</a:t>
            </a:r>
            <a:endParaRPr lang="en-US" sz="2000" dirty="0">
              <a:solidFill>
                <a:schemeClr val="tx2"/>
              </a:solidFill>
            </a:endParaRPr>
          </a:p>
          <a:p>
            <a:pPr marL="319088" indent="-319088">
              <a:spcBef>
                <a:spcPts val="700"/>
              </a:spcBef>
              <a:spcAft>
                <a:spcPts val="1000"/>
              </a:spcAft>
              <a:buClr>
                <a:schemeClr val="tx2"/>
              </a:buClr>
              <a:buSzPct val="105000"/>
              <a:buFont typeface="Wingdings" panose="05000000000000000000" pitchFamily="2" charset="2"/>
              <a:buChar char="§"/>
            </a:pPr>
            <a:r>
              <a:rPr lang="en-US" sz="2000" dirty="0">
                <a:solidFill>
                  <a:schemeClr val="tx2"/>
                </a:solidFill>
              </a:rPr>
              <a:t>R</a:t>
            </a:r>
            <a:r>
              <a:rPr lang="en-US" sz="2000" dirty="0" smtClean="0">
                <a:solidFill>
                  <a:schemeClr val="tx2"/>
                </a:solidFill>
              </a:rPr>
              <a:t>eplication demonstration project in Ohio with MDRC, Ohio Board of Regents, Great Lakes Higher Education Corporation, and three colleges</a:t>
            </a:r>
          </a:p>
        </p:txBody>
      </p:sp>
      <p:pic>
        <p:nvPicPr>
          <p:cNvPr id="5" name="Picture 2" descr="C:\Users\dboykin\Desktop\recruitme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1676400"/>
            <a:ext cx="3311332" cy="2743200"/>
          </a:xfrm>
          <a:prstGeom prst="rect">
            <a:avLst/>
          </a:prstGeom>
          <a:noFill/>
          <a:effectLst>
            <a:glow rad="63500">
              <a:srgbClr val="94B6D2">
                <a:satMod val="175000"/>
                <a:alpha val="40000"/>
              </a:srgbClr>
            </a:glow>
          </a:effectLst>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1" y="6019800"/>
            <a:ext cx="19939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793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43000"/>
            <a:ext cx="8455152" cy="4724400"/>
          </a:xfrm>
        </p:spPr>
        <p:txBody>
          <a:bodyPr>
            <a:normAutofit/>
          </a:bodyPr>
          <a:lstStyle/>
          <a:p>
            <a:pPr marL="0" indent="0" algn="ctr">
              <a:buNone/>
            </a:pPr>
            <a:r>
              <a:rPr lang="en-US" b="1" dirty="0" smtClean="0">
                <a:solidFill>
                  <a:schemeClr val="tx2"/>
                </a:solidFill>
              </a:rPr>
              <a:t>Donna Linderman</a:t>
            </a:r>
          </a:p>
          <a:p>
            <a:pPr marL="0" indent="0" algn="ctr">
              <a:buNone/>
            </a:pPr>
            <a:r>
              <a:rPr lang="en-US" sz="2000" dirty="0" smtClean="0">
                <a:solidFill>
                  <a:schemeClr val="tx2"/>
                </a:solidFill>
              </a:rPr>
              <a:t>University Dean for Student Success Initiatives and ASAP Executive Director</a:t>
            </a:r>
          </a:p>
          <a:p>
            <a:pPr marL="0" indent="0" algn="ctr">
              <a:buNone/>
            </a:pPr>
            <a:r>
              <a:rPr lang="en-US" dirty="0" smtClean="0">
                <a:hlinkClick r:id="rId3"/>
              </a:rPr>
              <a:t>Donna.linderman@mail.cuny.edu</a:t>
            </a:r>
            <a:endParaRPr lang="en-US" dirty="0" smtClean="0"/>
          </a:p>
          <a:p>
            <a:pPr marL="0" indent="0" algn="ctr">
              <a:buNone/>
            </a:pPr>
            <a:endParaRPr lang="en-US" dirty="0">
              <a:solidFill>
                <a:schemeClr val="tx2"/>
              </a:solidFill>
            </a:endParaRPr>
          </a:p>
          <a:p>
            <a:pPr marL="0" indent="0" algn="ctr">
              <a:buNone/>
            </a:pPr>
            <a:r>
              <a:rPr lang="en-US" sz="4400" b="1" dirty="0" smtClean="0">
                <a:solidFill>
                  <a:schemeClr val="tx2"/>
                </a:solidFill>
              </a:rPr>
              <a:t>www.cuny.edu/asap</a:t>
            </a:r>
          </a:p>
          <a:p>
            <a:pPr marL="0" indent="0">
              <a:buNone/>
            </a:pPr>
            <a:endParaRPr lang="en-US" dirty="0" smtClean="0">
              <a:solidFill>
                <a:schemeClr val="accent1"/>
              </a:solidFill>
            </a:endParaRPr>
          </a:p>
          <a:p>
            <a:pPr marL="0" indent="0">
              <a:buNone/>
            </a:pPr>
            <a:endParaRPr lang="en-US" dirty="0"/>
          </a:p>
        </p:txBody>
      </p:sp>
    </p:spTree>
    <p:extLst>
      <p:ext uri="{BB962C8B-B14F-4D97-AF65-F5344CB8AC3E}">
        <p14:creationId xmlns:p14="http://schemas.microsoft.com/office/powerpoint/2010/main" xmlns="" val="2499796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a:cs typeface="Adobe Garamond Pro"/>
              </a:rPr>
              <a:t>Audience Q&amp;A</a:t>
            </a:r>
            <a:endParaRPr lang="en-US" dirty="0">
              <a:latin typeface="Adobe Garamond Pro"/>
              <a:cs typeface="Adobe Garamond Pro"/>
            </a:endParaRPr>
          </a:p>
        </p:txBody>
      </p:sp>
      <p:pic>
        <p:nvPicPr>
          <p:cNvPr id="9" name="Picture 8" descr="AYPF_logoFINAL copy.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312" y="6072333"/>
            <a:ext cx="1928456" cy="785667"/>
          </a:xfrm>
          <a:prstGeom prst="rect">
            <a:avLst/>
          </a:prstGeom>
        </p:spPr>
      </p:pic>
      <p:pic>
        <p:nvPicPr>
          <p:cNvPr id="5" name="Content Placeholder 4"/>
          <p:cNvPicPr>
            <a:picLocks noGrp="1"/>
          </p:cNvPicPr>
          <p:nvPr>
            <p:ph idx="1"/>
          </p:nvPr>
        </p:nvPicPr>
        <p:blipFill>
          <a:blip r:embed="rId4" cstate="print"/>
          <a:srcRect l="43530" t="24257" r="32641" b="24947"/>
          <a:stretch>
            <a:fillRect/>
          </a:stretch>
        </p:blipFill>
        <p:spPr bwMode="auto">
          <a:xfrm>
            <a:off x="6324600" y="2667000"/>
            <a:ext cx="2023763" cy="3451225"/>
          </a:xfrm>
          <a:prstGeom prst="rect">
            <a:avLst/>
          </a:prstGeom>
          <a:noFill/>
          <a:ln w="9525">
            <a:noFill/>
            <a:miter lim="800000"/>
            <a:headEnd/>
            <a:tailEnd/>
          </a:ln>
        </p:spPr>
      </p:pic>
      <p:sp>
        <p:nvSpPr>
          <p:cNvPr id="6" name="Notched Right Arrow 5"/>
          <p:cNvSpPr/>
          <p:nvPr/>
        </p:nvSpPr>
        <p:spPr>
          <a:xfrm>
            <a:off x="4648200" y="4267200"/>
            <a:ext cx="1587450" cy="282199"/>
          </a:xfrm>
          <a:prstGeom prst="notchedRightArrow">
            <a:avLst/>
          </a:prstGeom>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304800" y="2209800"/>
            <a:ext cx="3429000" cy="3416320"/>
          </a:xfrm>
          <a:prstGeom prst="rect">
            <a:avLst/>
          </a:prstGeom>
        </p:spPr>
        <p:txBody>
          <a:bodyPr wrap="square">
            <a:spAutoFit/>
          </a:bodyPr>
          <a:lstStyle/>
          <a:p>
            <a:pPr marL="457200" indent="-457200" defTabSz="457200">
              <a:buFont typeface="Arial"/>
              <a:buChar char="•"/>
            </a:pPr>
            <a:r>
              <a:rPr lang="en-US" sz="3600" dirty="0" smtClean="0">
                <a:solidFill>
                  <a:prstClr val="black"/>
                </a:solidFill>
                <a:latin typeface="Calibri"/>
                <a:cs typeface="Calibri"/>
              </a:rPr>
              <a:t>To submit questions, please use the “Questions” box on the control panel</a:t>
            </a:r>
            <a:endParaRPr lang="en-US" sz="3600" dirty="0">
              <a:solidFill>
                <a:prstClr val="black"/>
              </a:solidFill>
              <a:latin typeface="Calibri"/>
              <a:cs typeface="Calibri"/>
            </a:endParaRPr>
          </a:p>
        </p:txBody>
      </p:sp>
    </p:spTree>
    <p:extLst>
      <p:ext uri="{BB962C8B-B14F-4D97-AF65-F5344CB8AC3E}">
        <p14:creationId xmlns:p14="http://schemas.microsoft.com/office/powerpoint/2010/main" xmlns="" val="2284400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Evaluation of CUNY ASAP</a:t>
            </a:r>
            <a:endParaRPr lang="en-US" dirty="0"/>
          </a:p>
        </p:txBody>
      </p:sp>
      <p:sp>
        <p:nvSpPr>
          <p:cNvPr id="7" name="Text Placeholder 6"/>
          <p:cNvSpPr>
            <a:spLocks noGrp="1"/>
          </p:cNvSpPr>
          <p:nvPr>
            <p:ph type="body" sz="quarter" idx="13"/>
          </p:nvPr>
        </p:nvSpPr>
        <p:spPr>
          <a:xfrm>
            <a:off x="685800" y="3886200"/>
            <a:ext cx="8001000" cy="1676400"/>
          </a:xfrm>
        </p:spPr>
        <p:txBody>
          <a:bodyPr/>
          <a:lstStyle/>
          <a:p>
            <a:pPr>
              <a:buNone/>
            </a:pPr>
            <a:r>
              <a:rPr lang="en-US" dirty="0" smtClean="0"/>
              <a:t>Sue Scrivener, Senior Associate</a:t>
            </a:r>
          </a:p>
          <a:p>
            <a:pPr>
              <a:buNone/>
            </a:pPr>
            <a:r>
              <a:rPr lang="en-US" dirty="0" smtClean="0"/>
              <a:t>AYPF Webinar</a:t>
            </a:r>
          </a:p>
          <a:p>
            <a:pPr>
              <a:buNone/>
            </a:pPr>
            <a:r>
              <a:rPr lang="en-US" dirty="0" smtClean="0"/>
              <a:t> March 19, 2015</a:t>
            </a:r>
          </a:p>
          <a:p>
            <a:pPr>
              <a:buNone/>
            </a:pPr>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Look at ASAP?</a:t>
            </a:r>
            <a:endParaRPr lang="en-US" dirty="0"/>
          </a:p>
        </p:txBody>
      </p:sp>
      <p:sp>
        <p:nvSpPr>
          <p:cNvPr id="3" name="Content Placeholder 2"/>
          <p:cNvSpPr>
            <a:spLocks noGrp="1"/>
          </p:cNvSpPr>
          <p:nvPr>
            <p:ph idx="1"/>
          </p:nvPr>
        </p:nvSpPr>
        <p:spPr/>
        <p:txBody>
          <a:bodyPr>
            <a:normAutofit/>
          </a:bodyPr>
          <a:lstStyle/>
          <a:p>
            <a:r>
              <a:rPr lang="en-US" dirty="0" smtClean="0"/>
              <a:t>CUNY’s ASAP is comprehensive and long-lasting</a:t>
            </a:r>
          </a:p>
          <a:p>
            <a:pPr lvl="1">
              <a:buFont typeface="Arial" panose="020B0604020202020204" pitchFamily="34" charset="0"/>
              <a:buChar char="•"/>
            </a:pPr>
            <a:r>
              <a:rPr lang="en-US" dirty="0" smtClean="0"/>
              <a:t>Brings together many promising reforms</a:t>
            </a:r>
          </a:p>
          <a:p>
            <a:pPr lvl="1">
              <a:buFont typeface="Arial" panose="020B0604020202020204" pitchFamily="34" charset="0"/>
              <a:buChar char="•"/>
            </a:pPr>
            <a:r>
              <a:rPr lang="en-US" dirty="0" smtClean="0"/>
              <a:t>Provides services for three years</a:t>
            </a:r>
          </a:p>
          <a:p>
            <a:pPr lvl="1">
              <a:buNone/>
            </a:pPr>
            <a:endParaRPr lang="en-US" dirty="0" smtClean="0"/>
          </a:p>
          <a:p>
            <a:r>
              <a:rPr lang="en-US" dirty="0" smtClean="0"/>
              <a:t>One of the most ambitious efforts in the country to boost graduation rates for community college students</a:t>
            </a:r>
            <a:endParaRPr lang="en-US" dirty="0"/>
          </a:p>
        </p:txBody>
      </p:sp>
    </p:spTree>
    <p:extLst>
      <p:ext uri="{BB962C8B-B14F-4D97-AF65-F5344CB8AC3E}">
        <p14:creationId xmlns:p14="http://schemas.microsoft.com/office/powerpoint/2010/main" xmlns="" val="158178198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Webinar Technical Support</a:t>
            </a:r>
            <a:endParaRPr lang="en-US" dirty="0">
              <a:latin typeface="Calibri"/>
              <a:cs typeface="Calibri"/>
            </a:endParaRPr>
          </a:p>
        </p:txBody>
      </p:sp>
      <p:sp>
        <p:nvSpPr>
          <p:cNvPr id="9" name="TextBox 8"/>
          <p:cNvSpPr txBox="1"/>
          <p:nvPr/>
        </p:nvSpPr>
        <p:spPr>
          <a:xfrm>
            <a:off x="129347" y="2230570"/>
            <a:ext cx="4738830" cy="830997"/>
          </a:xfrm>
          <a:prstGeom prst="rect">
            <a:avLst/>
          </a:prstGeom>
          <a:noFill/>
        </p:spPr>
        <p:txBody>
          <a:bodyPr wrap="square" rtlCol="0">
            <a:spAutoFit/>
          </a:bodyPr>
          <a:lstStyle/>
          <a:p>
            <a:pPr marL="457200" indent="-457200" defTabSz="457200">
              <a:buFont typeface="Arial"/>
              <a:buChar char="•"/>
            </a:pPr>
            <a:r>
              <a:rPr lang="en-US" sz="2400" dirty="0">
                <a:solidFill>
                  <a:prstClr val="black"/>
                </a:solidFill>
                <a:latin typeface="Calibri"/>
                <a:cs typeface="Calibri"/>
              </a:rPr>
              <a:t>GoToWebinar Technical Assistance: 1-800-263-6317</a:t>
            </a:r>
          </a:p>
        </p:txBody>
      </p:sp>
      <p:sp>
        <p:nvSpPr>
          <p:cNvPr id="10" name="TextBox 9"/>
          <p:cNvSpPr txBox="1"/>
          <p:nvPr/>
        </p:nvSpPr>
        <p:spPr>
          <a:xfrm>
            <a:off x="129346" y="3268300"/>
            <a:ext cx="4538929" cy="1200328"/>
          </a:xfrm>
          <a:prstGeom prst="rect">
            <a:avLst/>
          </a:prstGeom>
          <a:noFill/>
        </p:spPr>
        <p:txBody>
          <a:bodyPr wrap="square" rtlCol="0">
            <a:spAutoFit/>
          </a:bodyPr>
          <a:lstStyle/>
          <a:p>
            <a:pPr marL="457200" indent="-457200" defTabSz="457200">
              <a:buFont typeface="Arial"/>
              <a:buChar char="•"/>
            </a:pPr>
            <a:r>
              <a:rPr lang="en-US" sz="2400" dirty="0">
                <a:solidFill>
                  <a:prstClr val="black"/>
                </a:solidFill>
                <a:latin typeface="Calibri"/>
                <a:cs typeface="Calibri"/>
              </a:rPr>
              <a:t>To submit live questions, please use the “Questions” box on the control panel</a:t>
            </a:r>
          </a:p>
        </p:txBody>
      </p:sp>
      <p:sp>
        <p:nvSpPr>
          <p:cNvPr id="12" name="TextBox 11"/>
          <p:cNvSpPr txBox="1"/>
          <p:nvPr/>
        </p:nvSpPr>
        <p:spPr>
          <a:xfrm>
            <a:off x="258694" y="4633812"/>
            <a:ext cx="5220945" cy="1200328"/>
          </a:xfrm>
          <a:prstGeom prst="rect">
            <a:avLst/>
          </a:prstGeom>
          <a:noFill/>
        </p:spPr>
        <p:txBody>
          <a:bodyPr wrap="square" rtlCol="0">
            <a:spAutoFit/>
          </a:bodyPr>
          <a:lstStyle/>
          <a:p>
            <a:pPr marL="285750" indent="-285750" defTabSz="457200">
              <a:buFont typeface="Arial"/>
              <a:buChar char="•"/>
            </a:pPr>
            <a:r>
              <a:rPr lang="en-US" sz="2400" dirty="0">
                <a:solidFill>
                  <a:prstClr val="black"/>
                </a:solidFill>
                <a:latin typeface="Calibri"/>
                <a:cs typeface="Calibri"/>
              </a:rPr>
              <a:t>A recording of the webinar and other resources will be available at </a:t>
            </a:r>
            <a:r>
              <a:rPr lang="en-US" sz="2400" dirty="0" err="1">
                <a:solidFill>
                  <a:prstClr val="black"/>
                </a:solidFill>
                <a:latin typeface="Calibri"/>
                <a:cs typeface="Calibri"/>
              </a:rPr>
              <a:t>www.aypf.org</a:t>
            </a:r>
            <a:endParaRPr lang="en-US" sz="2400" dirty="0">
              <a:solidFill>
                <a:prstClr val="black"/>
              </a:solidFill>
              <a:latin typeface="Calibri"/>
              <a:cs typeface="Calibri"/>
            </a:endParaRPr>
          </a:p>
        </p:txBody>
      </p:sp>
      <p:sp>
        <p:nvSpPr>
          <p:cNvPr id="16" name="Notched Right Arrow 15"/>
          <p:cNvSpPr/>
          <p:nvPr/>
        </p:nvSpPr>
        <p:spPr>
          <a:xfrm>
            <a:off x="4648200" y="4267200"/>
            <a:ext cx="1587450" cy="282199"/>
          </a:xfrm>
          <a:prstGeom prst="notchedRightArrow">
            <a:avLst/>
          </a:prstGeom>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14"/>
          <p:cNvPicPr/>
          <p:nvPr/>
        </p:nvPicPr>
        <p:blipFill>
          <a:blip r:embed="rId2" cstate="print"/>
          <a:srcRect l="43530" t="24257" r="32641" b="24947"/>
          <a:stretch>
            <a:fillRect/>
          </a:stretch>
        </p:blipFill>
        <p:spPr bwMode="auto">
          <a:xfrm>
            <a:off x="6324600" y="2590800"/>
            <a:ext cx="2286000" cy="3722077"/>
          </a:xfrm>
          <a:prstGeom prst="rect">
            <a:avLst/>
          </a:prstGeom>
          <a:noFill/>
          <a:ln w="9525">
            <a:noFill/>
            <a:miter lim="800000"/>
            <a:headEnd/>
            <a:tailEnd/>
          </a:ln>
        </p:spPr>
      </p:pic>
    </p:spTree>
    <p:extLst>
      <p:ext uri="{BB962C8B-B14F-4D97-AF65-F5344CB8AC3E}">
        <p14:creationId xmlns="" xmlns:p14="http://schemas.microsoft.com/office/powerpoint/2010/main" val="167315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Evaluation</a:t>
            </a:r>
            <a:endParaRPr lang="en-US" dirty="0"/>
          </a:p>
        </p:txBody>
      </p:sp>
      <p:sp>
        <p:nvSpPr>
          <p:cNvPr id="3" name="Content Placeholder 2"/>
          <p:cNvSpPr>
            <a:spLocks noGrp="1"/>
          </p:cNvSpPr>
          <p:nvPr>
            <p:ph idx="1"/>
          </p:nvPr>
        </p:nvSpPr>
        <p:spPr/>
        <p:txBody>
          <a:bodyPr>
            <a:normAutofit/>
          </a:bodyPr>
          <a:lstStyle/>
          <a:p>
            <a:r>
              <a:rPr lang="en-US" dirty="0" smtClean="0"/>
              <a:t>MDRC studied the implementation and cost of ASAP, and its impacts on students’ academic outcomes over three years</a:t>
            </a:r>
          </a:p>
          <a:p>
            <a:pPr>
              <a:buNone/>
            </a:pPr>
            <a:endParaRPr lang="en-US" dirty="0" smtClean="0"/>
          </a:p>
          <a:p>
            <a:r>
              <a:rPr lang="en-US" dirty="0" smtClean="0"/>
              <a:t>Study took place at three of CUNY’s community colleges: Borough of Manhattan, Kingsborough, and LaGuardia</a:t>
            </a:r>
          </a:p>
          <a:p>
            <a:endParaRPr lang="en-US" dirty="0" smtClean="0"/>
          </a:p>
        </p:txBody>
      </p:sp>
    </p:spTree>
    <p:extLst>
      <p:ext uri="{BB962C8B-B14F-4D97-AF65-F5344CB8AC3E}">
        <p14:creationId xmlns:p14="http://schemas.microsoft.com/office/powerpoint/2010/main" xmlns="" val="417689314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696200" cy="1143000"/>
          </a:xfrm>
        </p:spPr>
        <p:txBody>
          <a:bodyPr>
            <a:normAutofit/>
          </a:bodyPr>
          <a:lstStyle/>
          <a:p>
            <a:pPr fontAlgn="auto">
              <a:defRPr/>
            </a:pPr>
            <a:r>
              <a:rPr sz="3600" dirty="0" smtClean="0"/>
              <a:t>Random Assignment Research Design</a:t>
            </a:r>
            <a:endParaRPr sz="3600" dirty="0"/>
          </a:p>
        </p:txBody>
      </p:sp>
      <p:graphicFrame>
        <p:nvGraphicFramePr>
          <p:cNvPr id="17" name="Diagram 16"/>
          <p:cNvGraphicFramePr/>
          <p:nvPr>
            <p:extLst>
              <p:ext uri="{D42A27DB-BD31-4B8C-83A1-F6EECF244321}">
                <p14:modId xmlns:p14="http://schemas.microsoft.com/office/powerpoint/2010/main" xmlns="" val="2919580077"/>
              </p:ext>
            </p:extLst>
          </p:nvPr>
        </p:nvGraphicFramePr>
        <p:xfrm>
          <a:off x="1752600" y="1955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60991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Target Group</a:t>
            </a:r>
            <a:endParaRPr lang="en-US" dirty="0"/>
          </a:p>
        </p:txBody>
      </p:sp>
      <p:sp>
        <p:nvSpPr>
          <p:cNvPr id="3" name="Content Placeholder 2"/>
          <p:cNvSpPr>
            <a:spLocks noGrp="1"/>
          </p:cNvSpPr>
          <p:nvPr>
            <p:ph idx="1"/>
          </p:nvPr>
        </p:nvSpPr>
        <p:spPr/>
        <p:txBody>
          <a:bodyPr>
            <a:normAutofit/>
          </a:bodyPr>
          <a:lstStyle/>
          <a:p>
            <a:r>
              <a:rPr lang="en-US" dirty="0" smtClean="0"/>
              <a:t>Family income at or below 200% of federal poverty level or Pell-eligible</a:t>
            </a:r>
          </a:p>
          <a:p>
            <a:pPr>
              <a:buNone/>
            </a:pPr>
            <a:endParaRPr lang="en-US" dirty="0" smtClean="0"/>
          </a:p>
          <a:p>
            <a:r>
              <a:rPr lang="en-US" dirty="0" smtClean="0"/>
              <a:t>Needed one or two developmental courses </a:t>
            </a:r>
          </a:p>
          <a:p>
            <a:pPr lvl="1"/>
            <a:r>
              <a:rPr lang="en-US" dirty="0" smtClean="0"/>
              <a:t>ASAP </a:t>
            </a:r>
            <a:r>
              <a:rPr lang="en-US" dirty="0"/>
              <a:t>also serves college-ready students but </a:t>
            </a:r>
            <a:r>
              <a:rPr lang="en-US" dirty="0" smtClean="0"/>
              <a:t>they </a:t>
            </a:r>
            <a:r>
              <a:rPr lang="en-US" dirty="0"/>
              <a:t>were not included in the MDRC </a:t>
            </a:r>
            <a:r>
              <a:rPr lang="en-US" dirty="0" smtClean="0"/>
              <a:t>study</a:t>
            </a:r>
          </a:p>
          <a:p>
            <a:pPr lvl="1"/>
            <a:endParaRPr lang="en-US" dirty="0"/>
          </a:p>
          <a:p>
            <a:r>
              <a:rPr lang="en-US" dirty="0" smtClean="0"/>
              <a:t>Incoming freshman or continuing student with 12 or fewer credits and 2.0+ GPA</a:t>
            </a:r>
          </a:p>
          <a:p>
            <a:pPr>
              <a:buNone/>
            </a:pPr>
            <a:endParaRPr lang="en-US" dirty="0" smtClean="0"/>
          </a:p>
          <a:p>
            <a:r>
              <a:rPr lang="en-US" dirty="0" smtClean="0"/>
              <a:t>Willing to attend school full time</a:t>
            </a:r>
          </a:p>
          <a:p>
            <a:endParaRPr lang="en-US" dirty="0" smtClean="0"/>
          </a:p>
          <a:p>
            <a:endParaRPr lang="en-US" dirty="0"/>
          </a:p>
        </p:txBody>
      </p:sp>
    </p:spTree>
    <p:extLst>
      <p:ext uri="{BB962C8B-B14F-4D97-AF65-F5344CB8AC3E}">
        <p14:creationId xmlns:p14="http://schemas.microsoft.com/office/powerpoint/2010/main" xmlns="" val="247305594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Students at Start of the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900 </a:t>
            </a:r>
            <a:r>
              <a:rPr lang="en-US" dirty="0"/>
              <a:t>students randomly assigned in </a:t>
            </a:r>
            <a:r>
              <a:rPr lang="en-US" dirty="0" smtClean="0"/>
              <a:t>2010</a:t>
            </a:r>
          </a:p>
          <a:p>
            <a:endParaRPr lang="en-US" dirty="0" smtClean="0"/>
          </a:p>
          <a:p>
            <a:r>
              <a:rPr lang="en-US" dirty="0" smtClean="0"/>
              <a:t>62% women</a:t>
            </a:r>
          </a:p>
          <a:p>
            <a:endParaRPr lang="en-US" dirty="0" smtClean="0"/>
          </a:p>
          <a:p>
            <a:r>
              <a:rPr lang="en-US" dirty="0" smtClean="0"/>
              <a:t>Average age 21.5</a:t>
            </a:r>
          </a:p>
          <a:p>
            <a:endParaRPr lang="en-US" dirty="0" smtClean="0"/>
          </a:p>
          <a:p>
            <a:r>
              <a:rPr lang="en-US" dirty="0"/>
              <a:t>Racially </a:t>
            </a:r>
            <a:r>
              <a:rPr lang="en-US" dirty="0" smtClean="0"/>
              <a:t>diverse</a:t>
            </a:r>
          </a:p>
          <a:p>
            <a:endParaRPr lang="en-US" dirty="0" smtClean="0"/>
          </a:p>
          <a:p>
            <a:r>
              <a:rPr lang="en-US" dirty="0"/>
              <a:t>6% married, 15% had a </a:t>
            </a:r>
            <a:r>
              <a:rPr lang="en-US" dirty="0" smtClean="0"/>
              <a:t>child</a:t>
            </a:r>
          </a:p>
          <a:p>
            <a:pPr>
              <a:buNone/>
            </a:pPr>
            <a:endParaRPr lang="en-US" dirty="0"/>
          </a:p>
          <a:p>
            <a:r>
              <a:rPr lang="en-US" dirty="0"/>
              <a:t>31% employed</a:t>
            </a:r>
          </a:p>
          <a:p>
            <a:endParaRPr lang="en-US" dirty="0"/>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xmlns="" val="386171162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ASAP Provided Much More Intensive Student Supports</a:t>
            </a:r>
            <a:endParaRPr lang="en-US" dirty="0"/>
          </a:p>
        </p:txBody>
      </p:sp>
      <p:sp>
        <p:nvSpPr>
          <p:cNvPr id="9" name="Content Placeholder 8"/>
          <p:cNvSpPr>
            <a:spLocks noGrp="1"/>
          </p:cNvSpPr>
          <p:nvPr>
            <p:ph idx="1"/>
          </p:nvPr>
        </p:nvSpPr>
        <p:spPr/>
        <p:txBody>
          <a:bodyPr/>
          <a:lstStyle/>
          <a:p>
            <a:pPr>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120115518"/>
              </p:ext>
            </p:extLst>
          </p:nvPr>
        </p:nvGraphicFramePr>
        <p:xfrm>
          <a:off x="2971799" y="1828800"/>
          <a:ext cx="5410200" cy="3567551"/>
        </p:xfrm>
        <a:graphic>
          <a:graphicData uri="http://schemas.openxmlformats.org/drawingml/2006/table">
            <a:tbl>
              <a:tblPr firstRow="1" bandRow="1">
                <a:tableStyleId>{5C22544A-7EE6-4342-B048-85BDC9FD1C3A}</a:tableStyleId>
              </a:tblPr>
              <a:tblGrid>
                <a:gridCol w="2895600"/>
                <a:gridCol w="2514600"/>
              </a:tblGrid>
              <a:tr h="1219200">
                <a:tc>
                  <a:txBody>
                    <a:bodyPr/>
                    <a:lstStyle/>
                    <a:p>
                      <a:pPr algn="ctr"/>
                      <a:r>
                        <a:rPr lang="en-US" sz="2800" dirty="0" smtClean="0"/>
                        <a:t>Program group students</a:t>
                      </a:r>
                      <a:endParaRPr lang="en-US" sz="2800" dirty="0"/>
                    </a:p>
                  </a:txBody>
                  <a:tcPr/>
                </a:tc>
                <a:tc>
                  <a:txBody>
                    <a:bodyPr/>
                    <a:lstStyle/>
                    <a:p>
                      <a:pPr algn="ctr"/>
                      <a:r>
                        <a:rPr lang="en-US" sz="2800" dirty="0" smtClean="0"/>
                        <a:t>Control group</a:t>
                      </a:r>
                    </a:p>
                    <a:p>
                      <a:pPr algn="ctr"/>
                      <a:r>
                        <a:rPr lang="en-US" sz="2800" dirty="0" smtClean="0"/>
                        <a:t>students</a:t>
                      </a:r>
                      <a:endParaRPr lang="en-US" sz="2800" dirty="0"/>
                    </a:p>
                  </a:txBody>
                  <a:tcPr/>
                </a:tc>
              </a:tr>
              <a:tr h="838200">
                <a:tc>
                  <a:txBody>
                    <a:bodyPr/>
                    <a:lstStyle/>
                    <a:p>
                      <a:pPr algn="ctr"/>
                      <a:r>
                        <a:rPr lang="en-US" sz="2800" b="1" dirty="0" smtClean="0"/>
                        <a:t>38</a:t>
                      </a:r>
                      <a:endParaRPr lang="en-US" sz="2800" b="1" dirty="0"/>
                    </a:p>
                  </a:txBody>
                  <a:tcPr anchor="ctr"/>
                </a:tc>
                <a:tc>
                  <a:txBody>
                    <a:bodyPr/>
                    <a:lstStyle/>
                    <a:p>
                      <a:pPr algn="ctr"/>
                      <a:r>
                        <a:rPr lang="en-US" sz="2800" b="1" dirty="0" smtClean="0"/>
                        <a:t>6</a:t>
                      </a:r>
                      <a:endParaRPr lang="en-US" sz="2800" b="1" dirty="0"/>
                    </a:p>
                  </a:txBody>
                  <a:tcPr anchor="ctr"/>
                </a:tc>
              </a:tr>
              <a:tr h="748151">
                <a:tc>
                  <a:txBody>
                    <a:bodyPr/>
                    <a:lstStyle/>
                    <a:p>
                      <a:pPr algn="ctr"/>
                      <a:r>
                        <a:rPr lang="en-US" sz="2800" b="1" dirty="0" smtClean="0"/>
                        <a:t>9</a:t>
                      </a:r>
                      <a:endParaRPr lang="en-US" sz="2800" b="1" dirty="0"/>
                    </a:p>
                  </a:txBody>
                  <a:tcPr anchor="ctr"/>
                </a:tc>
                <a:tc>
                  <a:txBody>
                    <a:bodyPr/>
                    <a:lstStyle/>
                    <a:p>
                      <a:pPr algn="ctr"/>
                      <a:r>
                        <a:rPr lang="en-US" sz="2800" b="1" dirty="0" smtClean="0"/>
                        <a:t>2</a:t>
                      </a:r>
                      <a:endParaRPr lang="en-US" sz="2800" b="1" dirty="0"/>
                    </a:p>
                  </a:txBody>
                  <a:tcPr anchor="ctr"/>
                </a:tc>
              </a:tr>
              <a:tr h="762000">
                <a:tc>
                  <a:txBody>
                    <a:bodyPr/>
                    <a:lstStyle/>
                    <a:p>
                      <a:pPr algn="ctr"/>
                      <a:r>
                        <a:rPr lang="en-US" sz="2800" b="1" dirty="0" smtClean="0"/>
                        <a:t>24</a:t>
                      </a:r>
                      <a:endParaRPr lang="en-US" sz="2800" b="1" dirty="0"/>
                    </a:p>
                  </a:txBody>
                  <a:tcPr anchor="ctr"/>
                </a:tc>
                <a:tc>
                  <a:txBody>
                    <a:bodyPr/>
                    <a:lstStyle/>
                    <a:p>
                      <a:pPr algn="ctr"/>
                      <a:r>
                        <a:rPr lang="en-US" sz="2800" b="1" dirty="0" smtClean="0"/>
                        <a:t>7</a:t>
                      </a:r>
                      <a:endParaRPr lang="en-US" sz="2800" b="1" dirty="0"/>
                    </a:p>
                  </a:txBody>
                  <a:tcPr anchor="ctr"/>
                </a:tc>
              </a:tr>
            </a:tbl>
          </a:graphicData>
        </a:graphic>
      </p:graphicFrame>
      <p:sp>
        <p:nvSpPr>
          <p:cNvPr id="11" name="Rectangle 10"/>
          <p:cNvSpPr/>
          <p:nvPr/>
        </p:nvSpPr>
        <p:spPr>
          <a:xfrm>
            <a:off x="990600" y="3200400"/>
            <a:ext cx="1905000" cy="523220"/>
          </a:xfrm>
          <a:prstGeom prst="rect">
            <a:avLst/>
          </a:prstGeom>
        </p:spPr>
        <p:txBody>
          <a:bodyPr wrap="square">
            <a:spAutoFit/>
          </a:bodyPr>
          <a:lstStyle/>
          <a:p>
            <a:pPr algn="r"/>
            <a:r>
              <a:rPr lang="en-US" sz="2800" b="1" dirty="0">
                <a:solidFill>
                  <a:srgbClr val="17365D"/>
                </a:solidFill>
              </a:rPr>
              <a:t>Advisor</a:t>
            </a:r>
            <a:endParaRPr lang="en-US" sz="2800" dirty="0">
              <a:solidFill>
                <a:srgbClr val="17365D"/>
              </a:solidFill>
            </a:endParaRPr>
          </a:p>
        </p:txBody>
      </p:sp>
      <p:sp>
        <p:nvSpPr>
          <p:cNvPr id="12" name="Rectangle 11"/>
          <p:cNvSpPr/>
          <p:nvPr/>
        </p:nvSpPr>
        <p:spPr>
          <a:xfrm>
            <a:off x="-268788" y="3962400"/>
            <a:ext cx="3164388" cy="523220"/>
          </a:xfrm>
          <a:prstGeom prst="rect">
            <a:avLst/>
          </a:prstGeom>
        </p:spPr>
        <p:txBody>
          <a:bodyPr wrap="square">
            <a:spAutoFit/>
          </a:bodyPr>
          <a:lstStyle/>
          <a:p>
            <a:pPr algn="r"/>
            <a:r>
              <a:rPr lang="en-US" sz="2800" b="1" dirty="0">
                <a:solidFill>
                  <a:srgbClr val="17365D"/>
                </a:solidFill>
              </a:rPr>
              <a:t>Career services</a:t>
            </a:r>
            <a:endParaRPr lang="en-US" sz="2800" dirty="0">
              <a:solidFill>
                <a:srgbClr val="17365D"/>
              </a:solidFill>
            </a:endParaRPr>
          </a:p>
        </p:txBody>
      </p:sp>
      <p:sp>
        <p:nvSpPr>
          <p:cNvPr id="3" name="Rectangle 2"/>
          <p:cNvSpPr/>
          <p:nvPr/>
        </p:nvSpPr>
        <p:spPr>
          <a:xfrm>
            <a:off x="19377" y="1828800"/>
            <a:ext cx="2876223" cy="1200329"/>
          </a:xfrm>
          <a:prstGeom prst="rect">
            <a:avLst/>
          </a:prstGeom>
        </p:spPr>
        <p:txBody>
          <a:bodyPr wrap="square">
            <a:spAutoFit/>
          </a:bodyPr>
          <a:lstStyle/>
          <a:p>
            <a:pPr algn="r"/>
            <a:r>
              <a:rPr lang="en-US" sz="2400" b="1" dirty="0">
                <a:solidFill>
                  <a:srgbClr val="17365D"/>
                </a:solidFill>
              </a:rPr>
              <a:t>Average reported meetings in first year with:</a:t>
            </a:r>
          </a:p>
        </p:txBody>
      </p:sp>
      <p:sp>
        <p:nvSpPr>
          <p:cNvPr id="5" name="Rectangle 4"/>
          <p:cNvSpPr/>
          <p:nvPr/>
        </p:nvSpPr>
        <p:spPr>
          <a:xfrm>
            <a:off x="1466491" y="4724400"/>
            <a:ext cx="1429109" cy="523220"/>
          </a:xfrm>
          <a:prstGeom prst="rect">
            <a:avLst/>
          </a:prstGeom>
        </p:spPr>
        <p:txBody>
          <a:bodyPr wrap="none">
            <a:spAutoFit/>
          </a:bodyPr>
          <a:lstStyle/>
          <a:p>
            <a:r>
              <a:rPr lang="en-US" sz="2800" b="1" dirty="0">
                <a:solidFill>
                  <a:srgbClr val="4F81BD">
                    <a:lumMod val="50000"/>
                  </a:srgbClr>
                </a:solidFill>
              </a:rPr>
              <a:t>Tutoring</a:t>
            </a:r>
            <a:endParaRPr lang="en-US" dirty="0">
              <a:solidFill>
                <a:srgbClr val="4F81BD">
                  <a:lumMod val="50000"/>
                </a:srgbClr>
              </a:solidFill>
            </a:endParaRPr>
          </a:p>
        </p:txBody>
      </p:sp>
    </p:spTree>
    <p:extLst>
      <p:ext uri="{BB962C8B-B14F-4D97-AF65-F5344CB8AC3E}">
        <p14:creationId xmlns:p14="http://schemas.microsoft.com/office/powerpoint/2010/main" xmlns="" val="262025128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ASAP Affected Course Enrollment</a:t>
            </a:r>
            <a:endParaRPr lang="en-US" dirty="0"/>
          </a:p>
        </p:txBody>
      </p:sp>
      <p:sp>
        <p:nvSpPr>
          <p:cNvPr id="3" name="Content Placeholder 2"/>
          <p:cNvSpPr>
            <a:spLocks noGrp="1"/>
          </p:cNvSpPr>
          <p:nvPr>
            <p:ph idx="1"/>
          </p:nvPr>
        </p:nvSpPr>
        <p:spPr/>
        <p:txBody>
          <a:bodyPr/>
          <a:lstStyle/>
          <a:p>
            <a:r>
              <a:rPr lang="en-US" dirty="0" smtClean="0"/>
              <a:t>Most program group students took an ASAP seminar for three semesters – a course with exclusively ASAP students that covered topics such as goal-setting, study skills, and academic planning</a:t>
            </a:r>
          </a:p>
          <a:p>
            <a:pPr>
              <a:buNone/>
            </a:pPr>
            <a:endParaRPr lang="en-US" dirty="0" smtClean="0"/>
          </a:p>
          <a:p>
            <a:r>
              <a:rPr lang="en-US" dirty="0"/>
              <a:t>Most </a:t>
            </a:r>
            <a:r>
              <a:rPr lang="en-US" dirty="0" smtClean="0"/>
              <a:t>program group </a:t>
            </a:r>
            <a:r>
              <a:rPr lang="en-US" dirty="0"/>
              <a:t>students took at least one </a:t>
            </a:r>
            <a:r>
              <a:rPr lang="en-US" dirty="0" smtClean="0"/>
              <a:t>additional course with </a:t>
            </a:r>
            <a:r>
              <a:rPr lang="en-US" dirty="0"/>
              <a:t>a concentration of ASAP students</a:t>
            </a:r>
          </a:p>
          <a:p>
            <a:endParaRPr lang="en-US" dirty="0"/>
          </a:p>
        </p:txBody>
      </p:sp>
    </p:spTree>
    <p:extLst>
      <p:ext uri="{BB962C8B-B14F-4D97-AF65-F5344CB8AC3E}">
        <p14:creationId xmlns:p14="http://schemas.microsoft.com/office/powerpoint/2010/main" xmlns="" val="15733140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ASAP’s Financial Benefits Were Well Implemented</a:t>
            </a:r>
            <a:endParaRPr lang="en-US" dirty="0"/>
          </a:p>
        </p:txBody>
      </p:sp>
      <p:sp>
        <p:nvSpPr>
          <p:cNvPr id="3" name="Content Placeholder 2"/>
          <p:cNvSpPr>
            <a:spLocks noGrp="1"/>
          </p:cNvSpPr>
          <p:nvPr>
            <p:ph idx="1"/>
          </p:nvPr>
        </p:nvSpPr>
        <p:spPr/>
        <p:txBody>
          <a:bodyPr/>
          <a:lstStyle/>
          <a:p>
            <a:r>
              <a:rPr lang="en-US" dirty="0"/>
              <a:t>Most students received monthly MetroCards, </a:t>
            </a:r>
            <a:r>
              <a:rPr lang="en-US" dirty="0" smtClean="0"/>
              <a:t>and text </a:t>
            </a:r>
            <a:r>
              <a:rPr lang="en-US" dirty="0"/>
              <a:t>books </a:t>
            </a:r>
            <a:endParaRPr lang="en-US" dirty="0" smtClean="0"/>
          </a:p>
          <a:p>
            <a:pPr>
              <a:buNone/>
            </a:pPr>
            <a:endParaRPr lang="en-US" dirty="0"/>
          </a:p>
          <a:p>
            <a:r>
              <a:rPr lang="en-US" dirty="0"/>
              <a:t>ASAP provided </a:t>
            </a:r>
            <a:r>
              <a:rPr lang="en-US" dirty="0" smtClean="0"/>
              <a:t>a tuition </a:t>
            </a:r>
            <a:r>
              <a:rPr lang="en-US" dirty="0"/>
              <a:t>waiver to students who needed it </a:t>
            </a:r>
            <a:endParaRPr lang="en-US" dirty="0" smtClean="0"/>
          </a:p>
          <a:p>
            <a:pPr lvl="1"/>
            <a:r>
              <a:rPr lang="en-US" dirty="0" smtClean="0"/>
              <a:t>3 </a:t>
            </a:r>
            <a:r>
              <a:rPr lang="en-US" dirty="0"/>
              <a:t>– 11 percent of program group, depending on </a:t>
            </a:r>
            <a:r>
              <a:rPr lang="en-US" dirty="0" smtClean="0"/>
              <a:t>semester</a:t>
            </a:r>
            <a:endParaRPr lang="en-US" dirty="0"/>
          </a:p>
          <a:p>
            <a:endParaRPr lang="en-US" dirty="0"/>
          </a:p>
        </p:txBody>
      </p:sp>
    </p:spTree>
    <p:extLst>
      <p:ext uri="{BB962C8B-B14F-4D97-AF65-F5344CB8AC3E}">
        <p14:creationId xmlns:p14="http://schemas.microsoft.com/office/powerpoint/2010/main" xmlns="" val="88303580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ASAP Increased Enrollment</a:t>
            </a:r>
          </a:p>
        </p:txBody>
      </p:sp>
      <p:sp>
        <p:nvSpPr>
          <p:cNvPr id="3" name="Content Placeholder 2"/>
          <p:cNvSpPr>
            <a:spLocks noGrp="1"/>
          </p:cNvSpPr>
          <p:nvPr>
            <p:ph idx="1"/>
          </p:nvPr>
        </p:nvSpPr>
        <p:spPr/>
        <p:txBody>
          <a:bodyPr/>
          <a:lstStyle/>
          <a:p>
            <a:r>
              <a:rPr lang="en-US" dirty="0"/>
              <a:t>In most semesters, a higher proportion of program group members than control group members enrolled in </a:t>
            </a:r>
            <a:r>
              <a:rPr lang="en-US" dirty="0" smtClean="0"/>
              <a:t>college</a:t>
            </a:r>
          </a:p>
          <a:p>
            <a:pPr marL="0" indent="0">
              <a:buNone/>
            </a:pPr>
            <a:endParaRPr lang="en-US" dirty="0"/>
          </a:p>
          <a:p>
            <a:r>
              <a:rPr lang="en-US" dirty="0" smtClean="0"/>
              <a:t>Increases </a:t>
            </a:r>
            <a:r>
              <a:rPr lang="en-US" dirty="0"/>
              <a:t>were particularly large during winter and summer “intersessions”</a:t>
            </a:r>
          </a:p>
          <a:p>
            <a:endParaRPr lang="en-US" dirty="0"/>
          </a:p>
        </p:txBody>
      </p:sp>
    </p:spTree>
    <p:extLst>
      <p:ext uri="{BB962C8B-B14F-4D97-AF65-F5344CB8AC3E}">
        <p14:creationId xmlns:p14="http://schemas.microsoft.com/office/powerpoint/2010/main" xmlns="" val="228388971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ASAP Increased Credit </a:t>
            </a:r>
            <a:r>
              <a:rPr lang="en-US" dirty="0" smtClean="0"/>
              <a:t>Accumulation</a:t>
            </a:r>
            <a:endParaRPr lang="en-US" dirty="0"/>
          </a:p>
        </p:txBody>
      </p:sp>
      <p:sp>
        <p:nvSpPr>
          <p:cNvPr id="3" name="Content Placeholder 2"/>
          <p:cNvSpPr>
            <a:spLocks noGrp="1"/>
          </p:cNvSpPr>
          <p:nvPr>
            <p:ph idx="1"/>
          </p:nvPr>
        </p:nvSpPr>
        <p:spPr/>
        <p:txBody>
          <a:bodyPr/>
          <a:lstStyle/>
          <a:p>
            <a:r>
              <a:rPr lang="en-US" dirty="0"/>
              <a:t>ASAP consistently increased the number of credits students </a:t>
            </a:r>
            <a:r>
              <a:rPr lang="en-US" dirty="0" smtClean="0"/>
              <a:t>earned</a:t>
            </a:r>
          </a:p>
          <a:p>
            <a:pPr marL="0" indent="0">
              <a:buNone/>
            </a:pPr>
            <a:endParaRPr lang="en-US" dirty="0"/>
          </a:p>
          <a:p>
            <a:r>
              <a:rPr lang="en-US" dirty="0"/>
              <a:t>By the end of three years, program group students earned an average of about 9 credits more than control group students</a:t>
            </a:r>
          </a:p>
          <a:p>
            <a:endParaRPr lang="en-US" dirty="0"/>
          </a:p>
        </p:txBody>
      </p:sp>
    </p:spTree>
    <p:extLst>
      <p:ext uri="{BB962C8B-B14F-4D97-AF65-F5344CB8AC3E}">
        <p14:creationId xmlns:p14="http://schemas.microsoft.com/office/powerpoint/2010/main" xmlns="" val="160105471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 Almost Doubled Graduation Rates</a:t>
            </a:r>
            <a:endParaRPr lang="en-US" dirty="0"/>
          </a:p>
        </p:txBody>
      </p:sp>
      <p:sp>
        <p:nvSpPr>
          <p:cNvPr id="3" name="Content Placeholder 2"/>
          <p:cNvSpPr>
            <a:spLocks noGrp="1"/>
          </p:cNvSpPr>
          <p:nvPr>
            <p:ph idx="1"/>
          </p:nvPr>
        </p:nvSpPr>
        <p:spPr/>
        <p:txBody>
          <a:bodyPr/>
          <a:lstStyle/>
          <a:p>
            <a:r>
              <a:rPr lang="en-US" dirty="0" smtClean="0"/>
              <a:t>40.1 percent of program group earned a degree after three years, compared with 21.8 percent of control group</a:t>
            </a:r>
          </a:p>
          <a:p>
            <a:endParaRPr lang="en-US" dirty="0" smtClean="0"/>
          </a:p>
          <a:p>
            <a:r>
              <a:rPr lang="en-US" dirty="0" smtClean="0"/>
              <a:t>Biggest increase in graduation – by far – MDRC has found</a:t>
            </a:r>
          </a:p>
          <a:p>
            <a:endParaRPr lang="en-US" dirty="0" smtClean="0"/>
          </a:p>
          <a:p>
            <a:r>
              <a:rPr lang="en-US" dirty="0" smtClean="0"/>
              <a:t>Program group also more likely to be enrolled in four-year school at end of study</a:t>
            </a:r>
          </a:p>
        </p:txBody>
      </p:sp>
    </p:spTree>
    <p:extLst>
      <p:ext uri="{BB962C8B-B14F-4D97-AF65-F5344CB8AC3E}">
        <p14:creationId xmlns:p14="http://schemas.microsoft.com/office/powerpoint/2010/main" xmlns="" val="3670059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Presenters</a:t>
            </a:r>
            <a:endParaRPr lang="en-US" dirty="0">
              <a:latin typeface="Calibri"/>
              <a:cs typeface="Calibri"/>
            </a:endParaRPr>
          </a:p>
        </p:txBody>
      </p:sp>
      <p:sp>
        <p:nvSpPr>
          <p:cNvPr id="5" name="Content Placeholder 1"/>
          <p:cNvSpPr txBox="1">
            <a:spLocks/>
          </p:cNvSpPr>
          <p:nvPr/>
        </p:nvSpPr>
        <p:spPr>
          <a:xfrm>
            <a:off x="1306381" y="3766482"/>
            <a:ext cx="2970917" cy="106547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Adobe Caslon Pro"/>
                <a:ea typeface="+mn-ea"/>
                <a:cs typeface="Adobe Caslon Pro"/>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Adobe Caslon Pro"/>
                <a:ea typeface="+mn-ea"/>
                <a:cs typeface="Adobe Caslon Pro"/>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Adobe Caslon Pro"/>
                <a:ea typeface="+mn-ea"/>
                <a:cs typeface="Adobe Caslon Pro"/>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Adobe Caslon Pro"/>
                <a:ea typeface="+mn-ea"/>
                <a:cs typeface="Adobe Caslon Pro"/>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Adobe Caslon Pro"/>
                <a:ea typeface="+mn-ea"/>
                <a:cs typeface="Adobe Caslon Pro"/>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800" dirty="0" smtClean="0">
                <a:latin typeface="Calibri"/>
                <a:ea typeface="Calibri"/>
                <a:cs typeface="Times New Roman"/>
              </a:rPr>
              <a:t>Susan Scrivener, </a:t>
            </a:r>
            <a:r>
              <a:rPr lang="en-US" sz="1800" dirty="0">
                <a:latin typeface="Calibri"/>
                <a:ea typeface="Calibri"/>
                <a:cs typeface="Times New Roman"/>
              </a:rPr>
              <a:t>Senior </a:t>
            </a:r>
            <a:r>
              <a:rPr lang="en-US" sz="1800" dirty="0" smtClean="0">
                <a:latin typeface="Calibri"/>
                <a:ea typeface="Calibri"/>
                <a:cs typeface="Times New Roman"/>
              </a:rPr>
              <a:t>Associate, </a:t>
            </a:r>
            <a:r>
              <a:rPr lang="en-US" sz="1800" dirty="0">
                <a:latin typeface="Calibri"/>
                <a:ea typeface="Calibri"/>
                <a:cs typeface="Times New Roman"/>
              </a:rPr>
              <a:t>MDRC </a:t>
            </a:r>
            <a:endParaRPr lang="en-US" sz="1800" dirty="0">
              <a:latin typeface="Calibri"/>
              <a:cs typeface="Calibri"/>
            </a:endParaRPr>
          </a:p>
        </p:txBody>
      </p:sp>
      <p:sp>
        <p:nvSpPr>
          <p:cNvPr id="6" name="Content Placeholder 1"/>
          <p:cNvSpPr txBox="1">
            <a:spLocks/>
          </p:cNvSpPr>
          <p:nvPr/>
        </p:nvSpPr>
        <p:spPr>
          <a:xfrm>
            <a:off x="1306381" y="5348150"/>
            <a:ext cx="4223011" cy="87093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Adobe Caslon Pro"/>
                <a:ea typeface="+mn-ea"/>
                <a:cs typeface="Adobe Caslon Pro"/>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Adobe Caslon Pro"/>
                <a:ea typeface="+mn-ea"/>
                <a:cs typeface="Adobe Caslon Pro"/>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Adobe Caslon Pro"/>
                <a:ea typeface="+mn-ea"/>
                <a:cs typeface="Adobe Caslon Pro"/>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Adobe Caslon Pro"/>
                <a:ea typeface="+mn-ea"/>
                <a:cs typeface="Adobe Caslon Pro"/>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Adobe Caslon Pro"/>
                <a:ea typeface="+mn-ea"/>
                <a:cs typeface="Adobe Caslon Pro"/>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800" dirty="0" smtClean="0">
                <a:latin typeface="Calibri"/>
                <a:cs typeface="Calibri"/>
              </a:rPr>
              <a:t>Brett </a:t>
            </a:r>
            <a:r>
              <a:rPr lang="en-US" sz="1800" dirty="0" err="1" smtClean="0">
                <a:latin typeface="Calibri"/>
                <a:cs typeface="Calibri"/>
              </a:rPr>
              <a:t>Visger</a:t>
            </a:r>
            <a:r>
              <a:rPr lang="en-US" sz="1800" dirty="0" smtClean="0">
                <a:latin typeface="Calibri"/>
                <a:cs typeface="Calibri"/>
              </a:rPr>
              <a:t>, Associate Vice Chancellor, Institutional Collaboration &amp; Completion, Ohio Board of Regents</a:t>
            </a:r>
            <a:endParaRPr lang="en-US" sz="1800" dirty="0">
              <a:latin typeface="Calibri"/>
              <a:cs typeface="Calibri"/>
            </a:endParaRPr>
          </a:p>
        </p:txBody>
      </p:sp>
      <p:sp>
        <p:nvSpPr>
          <p:cNvPr id="7" name="Content Placeholder 1"/>
          <p:cNvSpPr txBox="1">
            <a:spLocks/>
          </p:cNvSpPr>
          <p:nvPr/>
        </p:nvSpPr>
        <p:spPr>
          <a:xfrm>
            <a:off x="1306381" y="2186933"/>
            <a:ext cx="3535144" cy="116021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Adobe Caslon Pro"/>
                <a:ea typeface="+mn-ea"/>
                <a:cs typeface="Adobe Caslon Pro"/>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Adobe Caslon Pro"/>
                <a:ea typeface="+mn-ea"/>
                <a:cs typeface="Adobe Caslon Pro"/>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Adobe Caslon Pro"/>
                <a:ea typeface="+mn-ea"/>
                <a:cs typeface="Adobe Caslon Pro"/>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Adobe Caslon Pro"/>
                <a:ea typeface="+mn-ea"/>
                <a:cs typeface="Adobe Caslon Pro"/>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Adobe Caslon Pro"/>
                <a:ea typeface="+mn-ea"/>
                <a:cs typeface="Adobe Caslon Pro"/>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800" dirty="0" smtClean="0">
                <a:latin typeface="Calibri"/>
                <a:cs typeface="Calibri"/>
              </a:rPr>
              <a:t>Donna </a:t>
            </a:r>
            <a:r>
              <a:rPr lang="en-US" sz="1800" dirty="0" err="1" smtClean="0">
                <a:latin typeface="Calibri"/>
                <a:cs typeface="Calibri"/>
              </a:rPr>
              <a:t>Linderman</a:t>
            </a:r>
            <a:r>
              <a:rPr lang="en-US" sz="1800" dirty="0" smtClean="0">
                <a:latin typeface="Calibri"/>
                <a:cs typeface="Calibri"/>
              </a:rPr>
              <a:t>, University Dean for Student Success Initiatives, Office of Academic Affairs, City University of New York </a:t>
            </a:r>
            <a:endParaRPr lang="en-US" sz="1800" dirty="0">
              <a:latin typeface="Calibri"/>
              <a:cs typeface="Calibri"/>
            </a:endParaRPr>
          </a:p>
        </p:txBody>
      </p:sp>
      <p:pic>
        <p:nvPicPr>
          <p:cNvPr id="12" name="Picture 11" descr="Donna Linderman photo formatted.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7140" y="2173370"/>
            <a:ext cx="842353" cy="1173772"/>
          </a:xfrm>
          <a:prstGeom prst="rect">
            <a:avLst/>
          </a:prstGeom>
        </p:spPr>
      </p:pic>
      <p:pic>
        <p:nvPicPr>
          <p:cNvPr id="13" name="Picture 12" descr="Sue_Scrivener_Photo formatted.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3322" y="3766482"/>
            <a:ext cx="846171" cy="1219897"/>
          </a:xfrm>
          <a:prstGeom prst="rect">
            <a:avLst/>
          </a:prstGeom>
        </p:spPr>
      </p:pic>
      <p:pic>
        <p:nvPicPr>
          <p:cNvPr id="14" name="Picture 13" descr="Brett Visger Photo formatted.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3322" y="5348150"/>
            <a:ext cx="846171" cy="1137476"/>
          </a:xfrm>
          <a:prstGeom prst="rect">
            <a:avLst/>
          </a:prstGeom>
        </p:spPr>
      </p:pic>
    </p:spTree>
    <p:extLst>
      <p:ext uri="{BB962C8B-B14F-4D97-AF65-F5344CB8AC3E}">
        <p14:creationId xmlns="" xmlns:p14="http://schemas.microsoft.com/office/powerpoint/2010/main" val="1346475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ASAP Cost-Effective at Three-Year Point</a:t>
            </a:r>
            <a:endParaRPr lang="en-US" dirty="0"/>
          </a:p>
        </p:txBody>
      </p:sp>
      <p:sp>
        <p:nvSpPr>
          <p:cNvPr id="3" name="Content Placeholder 2"/>
          <p:cNvSpPr>
            <a:spLocks noGrp="1"/>
          </p:cNvSpPr>
          <p:nvPr>
            <p:ph idx="1"/>
          </p:nvPr>
        </p:nvSpPr>
        <p:spPr/>
        <p:txBody>
          <a:bodyPr/>
          <a:lstStyle/>
          <a:p>
            <a:r>
              <a:rPr lang="en-US" dirty="0" smtClean="0"/>
              <a:t>Cost per graduate was lower in ASAP, despite the substantial investment required for the program, because ASAP led so many more students to graduate than usual college services </a:t>
            </a:r>
            <a:endParaRPr lang="en-US" dirty="0"/>
          </a:p>
        </p:txBody>
      </p:sp>
    </p:spTree>
    <p:extLst>
      <p:ext uri="{BB962C8B-B14F-4D97-AF65-F5344CB8AC3E}">
        <p14:creationId xmlns:p14="http://schemas.microsoft.com/office/powerpoint/2010/main" xmlns="" val="369139557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Have We Learned?</a:t>
            </a:r>
            <a:endParaRPr lang="en-US" dirty="0"/>
          </a:p>
        </p:txBody>
      </p:sp>
      <p:sp>
        <p:nvSpPr>
          <p:cNvPr id="3" name="Content Placeholder 2"/>
          <p:cNvSpPr>
            <a:spLocks noGrp="1"/>
          </p:cNvSpPr>
          <p:nvPr>
            <p:ph idx="1"/>
          </p:nvPr>
        </p:nvSpPr>
        <p:spPr/>
        <p:txBody>
          <a:bodyPr>
            <a:normAutofit/>
          </a:bodyPr>
          <a:lstStyle/>
          <a:p>
            <a:r>
              <a:rPr lang="en-US" dirty="0" smtClean="0"/>
              <a:t>Comprehensive, long-term program can </a:t>
            </a:r>
            <a:r>
              <a:rPr lang="en-US" i="1" dirty="0" smtClean="0"/>
              <a:t>substantially</a:t>
            </a:r>
            <a:r>
              <a:rPr lang="en-US" dirty="0" smtClean="0"/>
              <a:t> boost students’ success</a:t>
            </a:r>
          </a:p>
          <a:p>
            <a:pPr>
              <a:buNone/>
            </a:pPr>
            <a:endParaRPr lang="en-US" dirty="0" smtClean="0"/>
          </a:p>
          <a:p>
            <a:r>
              <a:rPr lang="en-US" dirty="0" smtClean="0"/>
              <a:t>Pairing a full-time </a:t>
            </a:r>
            <a:r>
              <a:rPr lang="en-US" dirty="0"/>
              <a:t>requirement </a:t>
            </a:r>
            <a:r>
              <a:rPr lang="en-US" dirty="0" smtClean="0"/>
              <a:t>with a wide </a:t>
            </a:r>
            <a:r>
              <a:rPr lang="en-US" dirty="0"/>
              <a:t>array of supports </a:t>
            </a:r>
            <a:r>
              <a:rPr lang="en-US" dirty="0" smtClean="0"/>
              <a:t>was central to improving and accelerating students’ progress</a:t>
            </a:r>
          </a:p>
          <a:p>
            <a:pPr>
              <a:buNone/>
            </a:pPr>
            <a:endParaRPr lang="en-US" dirty="0"/>
          </a:p>
        </p:txBody>
      </p:sp>
    </p:spTree>
    <p:extLst>
      <p:ext uri="{BB962C8B-B14F-4D97-AF65-F5344CB8AC3E}">
        <p14:creationId xmlns:p14="http://schemas.microsoft.com/office/powerpoint/2010/main" xmlns="" val="103659643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Have We Learned?</a:t>
            </a:r>
            <a:endParaRPr lang="en-US" dirty="0"/>
          </a:p>
        </p:txBody>
      </p:sp>
      <p:sp>
        <p:nvSpPr>
          <p:cNvPr id="3" name="Content Placeholder 2"/>
          <p:cNvSpPr>
            <a:spLocks noGrp="1"/>
          </p:cNvSpPr>
          <p:nvPr>
            <p:ph idx="1"/>
          </p:nvPr>
        </p:nvSpPr>
        <p:spPr/>
        <p:txBody>
          <a:bodyPr/>
          <a:lstStyle/>
          <a:p>
            <a:r>
              <a:rPr lang="en-US" dirty="0"/>
              <a:t>Monitoring students’ program participation and providing a meaningful benefit to those who participate can </a:t>
            </a:r>
            <a:r>
              <a:rPr lang="en-US" dirty="0" smtClean="0"/>
              <a:t>substantially increase </a:t>
            </a:r>
            <a:r>
              <a:rPr lang="en-US" dirty="0"/>
              <a:t>engagement</a:t>
            </a:r>
          </a:p>
          <a:p>
            <a:endParaRPr lang="en-US" dirty="0"/>
          </a:p>
          <a:p>
            <a:r>
              <a:rPr lang="en-US" dirty="0" smtClean="0"/>
              <a:t>Developmental </a:t>
            </a:r>
            <a:r>
              <a:rPr lang="en-US" dirty="0"/>
              <a:t>education students’ outcomes can be markedly improved without changing what happens in the </a:t>
            </a:r>
            <a:r>
              <a:rPr lang="en-US" dirty="0" smtClean="0"/>
              <a:t>classroom</a:t>
            </a:r>
          </a:p>
          <a:p>
            <a:pPr>
              <a:buNone/>
            </a:pPr>
            <a:endParaRPr lang="en-US" dirty="0"/>
          </a:p>
          <a:p>
            <a:endParaRPr lang="en-US" dirty="0" smtClean="0"/>
          </a:p>
          <a:p>
            <a:pPr lvl="1"/>
            <a:endParaRPr lang="en-US" dirty="0" smtClean="0"/>
          </a:p>
          <a:p>
            <a:pPr marL="457200" lvl="1" indent="0">
              <a:buNone/>
            </a:pPr>
            <a:endParaRPr lang="en-US" dirty="0"/>
          </a:p>
          <a:p>
            <a:pPr marL="457200" lvl="1" indent="0">
              <a:buNone/>
            </a:pPr>
            <a:endParaRPr lang="en-US" dirty="0" smtClean="0"/>
          </a:p>
          <a:p>
            <a:endParaRPr lang="en-US" dirty="0"/>
          </a:p>
        </p:txBody>
      </p:sp>
    </p:spTree>
    <p:extLst>
      <p:ext uri="{BB962C8B-B14F-4D97-AF65-F5344CB8AC3E}">
        <p14:creationId xmlns:p14="http://schemas.microsoft.com/office/powerpoint/2010/main" xmlns="" val="141347383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Remaining Research Questions</a:t>
            </a:r>
            <a:endParaRPr lang="en-US" dirty="0"/>
          </a:p>
        </p:txBody>
      </p:sp>
      <p:sp>
        <p:nvSpPr>
          <p:cNvPr id="3" name="Content Placeholder 2"/>
          <p:cNvSpPr>
            <a:spLocks noGrp="1"/>
          </p:cNvSpPr>
          <p:nvPr>
            <p:ph idx="1"/>
          </p:nvPr>
        </p:nvSpPr>
        <p:spPr/>
        <p:txBody>
          <a:bodyPr/>
          <a:lstStyle/>
          <a:p>
            <a:r>
              <a:rPr lang="en-US" dirty="0" smtClean="0"/>
              <a:t>What are CUNY ASAP’s longer-term effects on graduation?</a:t>
            </a:r>
          </a:p>
          <a:p>
            <a:pPr lvl="1"/>
            <a:r>
              <a:rPr lang="en-US" dirty="0" smtClean="0"/>
              <a:t>MDRC hopes to raise money to continue tracking study students</a:t>
            </a:r>
          </a:p>
          <a:p>
            <a:pPr marL="0" indent="0">
              <a:buNone/>
            </a:pPr>
            <a:endParaRPr lang="en-US" dirty="0" smtClean="0"/>
          </a:p>
          <a:p>
            <a:r>
              <a:rPr lang="en-US" dirty="0" smtClean="0"/>
              <a:t>Can other colleges operate ASAP-like programs and achieve substantial effects for students?</a:t>
            </a:r>
          </a:p>
          <a:p>
            <a:pPr lvl="1"/>
            <a:r>
              <a:rPr lang="en-US" dirty="0" smtClean="0"/>
              <a:t>MDRC and CUNY working with Ohio Board of Regents to replicate ASAP at three colleges</a:t>
            </a:r>
          </a:p>
          <a:p>
            <a:pPr lvl="1"/>
            <a:r>
              <a:rPr lang="en-US" dirty="0" smtClean="0"/>
              <a:t>MDRC exploring other options to replicate or adapt ASAP</a:t>
            </a:r>
            <a:endParaRPr lang="en-US" dirty="0"/>
          </a:p>
        </p:txBody>
      </p:sp>
    </p:spTree>
    <p:extLst>
      <p:ext uri="{BB962C8B-B14F-4D97-AF65-F5344CB8AC3E}">
        <p14:creationId xmlns:p14="http://schemas.microsoft.com/office/powerpoint/2010/main" xmlns="" val="163546554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Information</a:t>
            </a:r>
            <a:endParaRPr lang="en-US" dirty="0"/>
          </a:p>
        </p:txBody>
      </p:sp>
      <p:sp>
        <p:nvSpPr>
          <p:cNvPr id="3" name="Content Placeholder 2"/>
          <p:cNvSpPr>
            <a:spLocks noGrp="1"/>
          </p:cNvSpPr>
          <p:nvPr>
            <p:ph idx="1"/>
          </p:nvPr>
        </p:nvSpPr>
        <p:spPr>
          <a:xfrm>
            <a:off x="2362200" y="1295400"/>
            <a:ext cx="4495800" cy="4800600"/>
          </a:xfrm>
        </p:spPr>
        <p:txBody>
          <a:bodyPr/>
          <a:lstStyle/>
          <a:p>
            <a:pPr marL="0" indent="0" algn="ctr">
              <a:buNone/>
            </a:pPr>
            <a:endParaRPr lang="en-US" dirty="0" smtClean="0"/>
          </a:p>
          <a:p>
            <a:pPr marL="0" indent="0" algn="ctr">
              <a:buNone/>
            </a:pPr>
            <a:r>
              <a:rPr lang="en-US" dirty="0" smtClean="0"/>
              <a:t>See </a:t>
            </a:r>
            <a:r>
              <a:rPr lang="en-US" dirty="0" smtClean="0">
                <a:hlinkClick r:id="rId3"/>
              </a:rPr>
              <a:t>www.mdrc.org</a:t>
            </a:r>
            <a:r>
              <a:rPr lang="en-US" dirty="0" smtClean="0"/>
              <a:t> for reports from the ASAP evaluation</a:t>
            </a:r>
          </a:p>
          <a:p>
            <a:pPr marL="0" indent="0" algn="ctr">
              <a:buNone/>
            </a:pPr>
            <a:endParaRPr lang="en-US" dirty="0" smtClean="0"/>
          </a:p>
          <a:p>
            <a:pPr marL="0" indent="0" algn="ctr">
              <a:buNone/>
            </a:pPr>
            <a:r>
              <a:rPr lang="en-US" dirty="0" smtClean="0"/>
              <a:t>Questions? Email </a:t>
            </a:r>
            <a:r>
              <a:rPr lang="en-US" dirty="0" smtClean="0">
                <a:hlinkClick r:id="rId4"/>
              </a:rPr>
              <a:t>sue.scrivener@mdrc.org</a:t>
            </a:r>
            <a:r>
              <a:rPr lang="en-US" dirty="0" smtClean="0"/>
              <a:t>.</a:t>
            </a:r>
          </a:p>
          <a:p>
            <a:pPr marL="0" indent="0">
              <a:buNone/>
            </a:pPr>
            <a:endParaRPr lang="en-US" dirty="0"/>
          </a:p>
        </p:txBody>
      </p:sp>
    </p:spTree>
    <p:extLst>
      <p:ext uri="{BB962C8B-B14F-4D97-AF65-F5344CB8AC3E}">
        <p14:creationId xmlns:p14="http://schemas.microsoft.com/office/powerpoint/2010/main" xmlns="" val="222793079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a:cs typeface="Adobe Garamond Pro"/>
              </a:rPr>
              <a:t>Audience Q&amp;A</a:t>
            </a:r>
            <a:endParaRPr lang="en-US" dirty="0">
              <a:latin typeface="Adobe Garamond Pro"/>
              <a:cs typeface="Adobe Garamond Pro"/>
            </a:endParaRPr>
          </a:p>
        </p:txBody>
      </p:sp>
      <p:pic>
        <p:nvPicPr>
          <p:cNvPr id="9" name="Picture 8" descr="AYPF_logoFINAL copy.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312" y="6072333"/>
            <a:ext cx="1928456" cy="785667"/>
          </a:xfrm>
          <a:prstGeom prst="rect">
            <a:avLst/>
          </a:prstGeom>
        </p:spPr>
      </p:pic>
      <p:pic>
        <p:nvPicPr>
          <p:cNvPr id="5" name="Content Placeholder 4"/>
          <p:cNvPicPr>
            <a:picLocks noGrp="1"/>
          </p:cNvPicPr>
          <p:nvPr>
            <p:ph idx="1"/>
          </p:nvPr>
        </p:nvPicPr>
        <p:blipFill>
          <a:blip r:embed="rId4" cstate="print"/>
          <a:srcRect l="43530" t="24257" r="32641" b="24947"/>
          <a:stretch>
            <a:fillRect/>
          </a:stretch>
        </p:blipFill>
        <p:spPr bwMode="auto">
          <a:xfrm>
            <a:off x="6324600" y="2667000"/>
            <a:ext cx="2023763" cy="3451225"/>
          </a:xfrm>
          <a:prstGeom prst="rect">
            <a:avLst/>
          </a:prstGeom>
          <a:noFill/>
          <a:ln w="9525">
            <a:noFill/>
            <a:miter lim="800000"/>
            <a:headEnd/>
            <a:tailEnd/>
          </a:ln>
        </p:spPr>
      </p:pic>
      <p:sp>
        <p:nvSpPr>
          <p:cNvPr id="6" name="Notched Right Arrow 5"/>
          <p:cNvSpPr/>
          <p:nvPr/>
        </p:nvSpPr>
        <p:spPr>
          <a:xfrm>
            <a:off x="4648200" y="4267200"/>
            <a:ext cx="1587450" cy="282199"/>
          </a:xfrm>
          <a:prstGeom prst="notchedRightArrow">
            <a:avLst/>
          </a:prstGeom>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304800" y="2209800"/>
            <a:ext cx="3429000" cy="3416320"/>
          </a:xfrm>
          <a:prstGeom prst="rect">
            <a:avLst/>
          </a:prstGeom>
        </p:spPr>
        <p:txBody>
          <a:bodyPr wrap="square">
            <a:spAutoFit/>
          </a:bodyPr>
          <a:lstStyle/>
          <a:p>
            <a:pPr marL="457200" indent="-457200" defTabSz="457200">
              <a:buFont typeface="Arial"/>
              <a:buChar char="•"/>
            </a:pPr>
            <a:r>
              <a:rPr lang="en-US" sz="3600" dirty="0" smtClean="0">
                <a:solidFill>
                  <a:prstClr val="black"/>
                </a:solidFill>
                <a:latin typeface="Calibri"/>
                <a:cs typeface="Calibri"/>
              </a:rPr>
              <a:t>To submit questions, please use the “Questions” box on the control panel</a:t>
            </a:r>
            <a:endParaRPr lang="en-US" sz="3600" dirty="0">
              <a:solidFill>
                <a:prstClr val="black"/>
              </a:solidFill>
              <a:latin typeface="Calibri"/>
              <a:cs typeface="Calibri"/>
            </a:endParaRPr>
          </a:p>
        </p:txBody>
      </p:sp>
    </p:spTree>
    <p:extLst>
      <p:ext uri="{BB962C8B-B14F-4D97-AF65-F5344CB8AC3E}">
        <p14:creationId xmlns:p14="http://schemas.microsoft.com/office/powerpoint/2010/main" xmlns="" val="2284400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800" dirty="0" smtClean="0"/>
              <a:t>Replication Efforts in Ohio</a:t>
            </a:r>
            <a:endParaRPr lang="en-US" sz="4800" dirty="0"/>
          </a:p>
        </p:txBody>
      </p:sp>
      <p:sp>
        <p:nvSpPr>
          <p:cNvPr id="5" name="Text Placeholder 4"/>
          <p:cNvSpPr>
            <a:spLocks noGrp="1"/>
          </p:cNvSpPr>
          <p:nvPr>
            <p:ph type="body" sz="quarter" idx="10"/>
          </p:nvPr>
        </p:nvSpPr>
        <p:spPr/>
        <p:txBody>
          <a:bodyPr>
            <a:noAutofit/>
          </a:bodyPr>
          <a:lstStyle/>
          <a:p>
            <a:pPr algn="ctr"/>
            <a:r>
              <a:rPr lang="en-US" sz="3200" dirty="0" smtClean="0"/>
              <a:t>Brett </a:t>
            </a:r>
            <a:r>
              <a:rPr lang="en-US" sz="3200" dirty="0" err="1" smtClean="0"/>
              <a:t>Visger</a:t>
            </a:r>
            <a:r>
              <a:rPr lang="en-US" sz="3200" dirty="0" smtClean="0"/>
              <a:t/>
            </a:r>
            <a:br>
              <a:rPr lang="en-US" sz="3200" dirty="0" smtClean="0"/>
            </a:br>
            <a:r>
              <a:rPr lang="en-US" sz="3200" dirty="0" smtClean="0"/>
              <a:t>Associate Vice Chancellor, Institutional Collaboration &amp; Completion</a:t>
            </a:r>
            <a:br>
              <a:rPr lang="en-US" sz="3200" dirty="0" smtClean="0"/>
            </a:br>
            <a:r>
              <a:rPr lang="en-US" sz="3200" dirty="0" smtClean="0"/>
              <a:t>Ohio Board of Regents</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mtClean="0"/>
              <a:t>What is Ohio’s Interest in ASAP?</a:t>
            </a:r>
          </a:p>
        </p:txBody>
      </p:sp>
      <p:sp>
        <p:nvSpPr>
          <p:cNvPr id="7171" name="Content Placeholder 4"/>
          <p:cNvSpPr>
            <a:spLocks noGrp="1"/>
          </p:cNvSpPr>
          <p:nvPr>
            <p:ph idx="1"/>
          </p:nvPr>
        </p:nvSpPr>
        <p:spPr bwMode="auto">
          <a:ln>
            <a:miter lim="800000"/>
            <a:headEnd/>
            <a:tailEnd/>
          </a:ln>
        </p:spPr>
        <p:txBody>
          <a:bodyPr/>
          <a:lstStyle/>
          <a:p>
            <a:r>
              <a:rPr lang="en-US" sz="4000" smtClean="0"/>
              <a:t>Outcomes-based funding</a:t>
            </a:r>
          </a:p>
          <a:p>
            <a:r>
              <a:rPr lang="en-US" sz="4000" smtClean="0"/>
              <a:t>Completion agenda</a:t>
            </a:r>
          </a:p>
          <a:p>
            <a:r>
              <a:rPr lang="en-US" sz="4000" smtClean="0"/>
              <a:t>Assist institutions</a:t>
            </a:r>
          </a:p>
          <a:p>
            <a:r>
              <a:rPr lang="en-US" sz="4000" smtClean="0"/>
              <a:t>Inform policy context</a:t>
            </a:r>
          </a:p>
          <a:p>
            <a:r>
              <a:rPr lang="en-US" sz="4000" smtClean="0"/>
              <a:t>Collaborate on research</a:t>
            </a:r>
          </a:p>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mtClean="0"/>
              <a:t>Participating Ohio Colleges </a:t>
            </a:r>
          </a:p>
        </p:txBody>
      </p:sp>
      <p:sp>
        <p:nvSpPr>
          <p:cNvPr id="5" name="Content Placeholder 4"/>
          <p:cNvSpPr>
            <a:spLocks noGrp="1"/>
          </p:cNvSpPr>
          <p:nvPr>
            <p:ph idx="1"/>
          </p:nvPr>
        </p:nvSpPr>
        <p:spPr/>
        <p:txBody>
          <a:bodyPr/>
          <a:lstStyle/>
          <a:p>
            <a:pPr>
              <a:defRPr/>
            </a:pPr>
            <a:r>
              <a:rPr lang="en-US" dirty="0" smtClean="0"/>
              <a:t>Cincinnati State &amp; Technical College  </a:t>
            </a:r>
          </a:p>
          <a:p>
            <a:pPr lvl="1">
              <a:defRPr/>
            </a:pPr>
            <a:r>
              <a:rPr lang="en-US" dirty="0" smtClean="0"/>
              <a:t>C-State Accelerate</a:t>
            </a:r>
          </a:p>
          <a:p>
            <a:pPr marL="457200" lvl="1" indent="0">
              <a:buFont typeface="Arial" pitchFamily="34" charset="0"/>
              <a:buNone/>
              <a:defRPr/>
            </a:pPr>
            <a:endParaRPr lang="en-US" dirty="0" smtClean="0"/>
          </a:p>
          <a:p>
            <a:pPr>
              <a:defRPr/>
            </a:pPr>
            <a:r>
              <a:rPr lang="en-US" dirty="0" smtClean="0"/>
              <a:t>Cuyahoga Community College (Tri-C)</a:t>
            </a:r>
          </a:p>
          <a:p>
            <a:pPr lvl="1">
              <a:defRPr/>
            </a:pPr>
            <a:r>
              <a:rPr lang="en-US" dirty="0" smtClean="0"/>
              <a:t>D3  (Degree in 3)</a:t>
            </a:r>
          </a:p>
          <a:p>
            <a:pPr marL="457200" lvl="1" indent="0">
              <a:buFont typeface="Arial" pitchFamily="34" charset="0"/>
              <a:buNone/>
              <a:defRPr/>
            </a:pPr>
            <a:endParaRPr lang="en-US" dirty="0" smtClean="0"/>
          </a:p>
          <a:p>
            <a:pPr>
              <a:defRPr/>
            </a:pPr>
            <a:r>
              <a:rPr lang="en-US" dirty="0" smtClean="0"/>
              <a:t>Lorain County Community College</a:t>
            </a:r>
          </a:p>
          <a:p>
            <a:pPr lvl="1">
              <a:defRPr/>
            </a:pPr>
            <a:r>
              <a:rPr lang="en-US" dirty="0" smtClean="0"/>
              <a:t>SAIL (Students Accelerating in Learning)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smtClean="0"/>
              <a:t>Opportunities in Ohio</a:t>
            </a:r>
          </a:p>
        </p:txBody>
      </p:sp>
      <p:sp>
        <p:nvSpPr>
          <p:cNvPr id="9219" name="Content Placeholder 4"/>
          <p:cNvSpPr>
            <a:spLocks noGrp="1"/>
          </p:cNvSpPr>
          <p:nvPr>
            <p:ph idx="1"/>
          </p:nvPr>
        </p:nvSpPr>
        <p:spPr bwMode="auto">
          <a:ln>
            <a:miter lim="800000"/>
            <a:headEnd/>
            <a:tailEnd/>
          </a:ln>
        </p:spPr>
        <p:txBody>
          <a:bodyPr/>
          <a:lstStyle/>
          <a:p>
            <a:r>
              <a:rPr lang="en-US" smtClean="0"/>
              <a:t>Maintain fidelity to ASAP model within Ohio context.</a:t>
            </a:r>
          </a:p>
          <a:p>
            <a:endParaRPr lang="en-US" smtClean="0"/>
          </a:p>
          <a:p>
            <a:r>
              <a:rPr lang="en-US" smtClean="0"/>
              <a:t>Identify possible policy levers and/or barriers.</a:t>
            </a:r>
          </a:p>
          <a:p>
            <a:pPr lvl="1"/>
            <a:r>
              <a:rPr lang="en-US" smtClean="0"/>
              <a:t>OCOG eligibility example</a:t>
            </a:r>
          </a:p>
          <a:p>
            <a:pPr lvl="1"/>
            <a:endParaRPr lang="en-US" smtClean="0"/>
          </a:p>
          <a:p>
            <a:r>
              <a:rPr lang="en-US" smtClean="0"/>
              <a:t>What does scale look like?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47800"/>
            <a:ext cx="9144000" cy="2895600"/>
          </a:xfrm>
        </p:spPr>
        <p:txBody>
          <a:bodyPr>
            <a:noAutofit/>
          </a:bodyPr>
          <a:lstStyle/>
          <a:p>
            <a:pPr algn="ctr"/>
            <a:endParaRPr lang="en-US" sz="2000" b="1" dirty="0" smtClean="0">
              <a:solidFill>
                <a:schemeClr val="bg2"/>
              </a:solidFill>
            </a:endParaRPr>
          </a:p>
          <a:p>
            <a:pPr algn="ctr"/>
            <a:r>
              <a:rPr lang="en-US" sz="2800" b="1" i="1" dirty="0" smtClean="0">
                <a:solidFill>
                  <a:schemeClr val="tx2"/>
                </a:solidFill>
              </a:rPr>
              <a:t>Comprehensive Supports to Improve Graduation Rates:</a:t>
            </a:r>
            <a:endParaRPr lang="en-US" sz="2800" b="1" i="1" dirty="0">
              <a:solidFill>
                <a:schemeClr val="tx2"/>
              </a:solidFill>
            </a:endParaRPr>
          </a:p>
          <a:p>
            <a:pPr algn="ctr"/>
            <a:r>
              <a:rPr lang="en-US" sz="2800" b="1" i="1" dirty="0" smtClean="0">
                <a:solidFill>
                  <a:schemeClr val="tx2"/>
                </a:solidFill>
              </a:rPr>
              <a:t>CUNY Accelerated Study in Associate Programs (ASAP)</a:t>
            </a:r>
          </a:p>
          <a:p>
            <a:pPr algn="ctr"/>
            <a:endParaRPr lang="en-US" sz="2800" b="1" i="1" dirty="0">
              <a:solidFill>
                <a:schemeClr val="tx2"/>
              </a:solidFill>
            </a:endParaRPr>
          </a:p>
          <a:p>
            <a:pPr algn="ctr">
              <a:spcBef>
                <a:spcPts val="0"/>
              </a:spcBef>
            </a:pPr>
            <a:r>
              <a:rPr lang="en-US" sz="1800" b="1" dirty="0">
                <a:solidFill>
                  <a:schemeClr val="tx2"/>
                </a:solidFill>
              </a:rPr>
              <a:t>Donna Linderman</a:t>
            </a:r>
          </a:p>
          <a:p>
            <a:pPr algn="ctr">
              <a:spcBef>
                <a:spcPts val="0"/>
              </a:spcBef>
            </a:pPr>
            <a:r>
              <a:rPr lang="en-US" sz="1800" b="1" dirty="0">
                <a:solidFill>
                  <a:schemeClr val="tx2"/>
                </a:solidFill>
              </a:rPr>
              <a:t>University Dean for Student Success Initiatives and ASAP Executive </a:t>
            </a:r>
            <a:r>
              <a:rPr lang="en-US" sz="1800" b="1" dirty="0" smtClean="0">
                <a:solidFill>
                  <a:schemeClr val="tx2"/>
                </a:solidFill>
              </a:rPr>
              <a:t>Director</a:t>
            </a:r>
          </a:p>
          <a:p>
            <a:pPr algn="ctr">
              <a:spcBef>
                <a:spcPts val="0"/>
              </a:spcBef>
            </a:pPr>
            <a:r>
              <a:rPr lang="en-US" sz="1800" b="1" dirty="0" smtClean="0">
                <a:solidFill>
                  <a:schemeClr val="tx2"/>
                </a:solidFill>
              </a:rPr>
              <a:t>CUNY Office of Academic Affairs</a:t>
            </a:r>
            <a:endParaRPr lang="en-US" sz="1800" b="1" dirty="0">
              <a:solidFill>
                <a:schemeClr val="tx2"/>
              </a:solidFill>
            </a:endParaRPr>
          </a:p>
          <a:p>
            <a:pPr algn="ctr"/>
            <a:endParaRPr lang="en-US" sz="2800" b="1" i="1" dirty="0">
              <a:solidFill>
                <a:schemeClr val="bg2"/>
              </a:solidFill>
            </a:endParaRPr>
          </a:p>
          <a:p>
            <a:pPr algn="ctr"/>
            <a:endParaRPr lang="en-US" sz="2000" b="1" dirty="0" smtClean="0">
              <a:solidFill>
                <a:schemeClr val="bg2"/>
              </a:solidFill>
            </a:endParaRPr>
          </a:p>
        </p:txBody>
      </p:sp>
      <p:pic>
        <p:nvPicPr>
          <p:cNvPr id="5" name="Picture 10" descr="CUN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3275" y="457200"/>
            <a:ext cx="1600200" cy="855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6700" y="5715000"/>
            <a:ext cx="1990532" cy="765322"/>
          </a:xfrm>
          <a:prstGeom prst="rect">
            <a:avLst/>
          </a:prstGeom>
        </p:spPr>
      </p:pic>
      <p:sp>
        <p:nvSpPr>
          <p:cNvPr id="4" name="TextBox 3"/>
          <p:cNvSpPr txBox="1"/>
          <p:nvPr/>
        </p:nvSpPr>
        <p:spPr>
          <a:xfrm>
            <a:off x="2809875" y="5253335"/>
            <a:ext cx="5943600" cy="923330"/>
          </a:xfrm>
          <a:prstGeom prst="rect">
            <a:avLst/>
          </a:prstGeom>
          <a:noFill/>
        </p:spPr>
        <p:txBody>
          <a:bodyPr wrap="square" rtlCol="0">
            <a:spAutoFit/>
          </a:bodyPr>
          <a:lstStyle/>
          <a:p>
            <a:pPr algn="r"/>
            <a:r>
              <a:rPr lang="en-US" sz="2000" b="1" i="1" dirty="0" smtClean="0">
                <a:solidFill>
                  <a:schemeClr val="tx2"/>
                </a:solidFill>
              </a:rPr>
              <a:t>American Youth Policy Forum Webinar</a:t>
            </a:r>
          </a:p>
          <a:p>
            <a:pPr algn="r"/>
            <a:r>
              <a:rPr lang="en-US" sz="2000" b="1" i="1" dirty="0" smtClean="0">
                <a:solidFill>
                  <a:schemeClr val="tx2"/>
                </a:solidFill>
              </a:rPr>
              <a:t>March 19, 2015</a:t>
            </a:r>
            <a:r>
              <a:rPr lang="en-US" sz="1400" dirty="0"/>
              <a:t>	</a:t>
            </a:r>
          </a:p>
          <a:p>
            <a:pPr algn="r"/>
            <a:endParaRPr lang="en-US" sz="1400" b="1" dirty="0" smtClean="0">
              <a:solidFill>
                <a:srgbClr val="775F55"/>
              </a:solidFill>
            </a:endParaRPr>
          </a:p>
        </p:txBody>
      </p:sp>
    </p:spTree>
    <p:extLst>
      <p:ext uri="{BB962C8B-B14F-4D97-AF65-F5344CB8AC3E}">
        <p14:creationId xmlns:p14="http://schemas.microsoft.com/office/powerpoint/2010/main" xmlns="" val="1658477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a:cs typeface="Adobe Garamond Pro"/>
              </a:rPr>
              <a:t>Audience Q&amp;A</a:t>
            </a:r>
            <a:endParaRPr lang="en-US" dirty="0">
              <a:latin typeface="Adobe Garamond Pro"/>
              <a:cs typeface="Adobe Garamond Pro"/>
            </a:endParaRPr>
          </a:p>
        </p:txBody>
      </p:sp>
      <p:pic>
        <p:nvPicPr>
          <p:cNvPr id="9" name="Picture 8" descr="AYPF_logoFINAL copy.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312" y="6072333"/>
            <a:ext cx="1928456" cy="785667"/>
          </a:xfrm>
          <a:prstGeom prst="rect">
            <a:avLst/>
          </a:prstGeom>
        </p:spPr>
      </p:pic>
      <p:pic>
        <p:nvPicPr>
          <p:cNvPr id="5" name="Content Placeholder 4"/>
          <p:cNvPicPr>
            <a:picLocks noGrp="1"/>
          </p:cNvPicPr>
          <p:nvPr>
            <p:ph idx="1"/>
          </p:nvPr>
        </p:nvPicPr>
        <p:blipFill>
          <a:blip r:embed="rId4" cstate="print"/>
          <a:srcRect l="43530" t="24257" r="32641" b="24947"/>
          <a:stretch>
            <a:fillRect/>
          </a:stretch>
        </p:blipFill>
        <p:spPr bwMode="auto">
          <a:xfrm>
            <a:off x="6324600" y="2667000"/>
            <a:ext cx="2023763" cy="3451225"/>
          </a:xfrm>
          <a:prstGeom prst="rect">
            <a:avLst/>
          </a:prstGeom>
          <a:noFill/>
          <a:ln w="9525">
            <a:noFill/>
            <a:miter lim="800000"/>
            <a:headEnd/>
            <a:tailEnd/>
          </a:ln>
        </p:spPr>
      </p:pic>
      <p:sp>
        <p:nvSpPr>
          <p:cNvPr id="6" name="Notched Right Arrow 5"/>
          <p:cNvSpPr/>
          <p:nvPr/>
        </p:nvSpPr>
        <p:spPr>
          <a:xfrm>
            <a:off x="4648200" y="4267200"/>
            <a:ext cx="1587450" cy="282199"/>
          </a:xfrm>
          <a:prstGeom prst="notchedRightArrow">
            <a:avLst/>
          </a:prstGeom>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304800" y="2209800"/>
            <a:ext cx="3429000" cy="3416320"/>
          </a:xfrm>
          <a:prstGeom prst="rect">
            <a:avLst/>
          </a:prstGeom>
        </p:spPr>
        <p:txBody>
          <a:bodyPr wrap="square">
            <a:spAutoFit/>
          </a:bodyPr>
          <a:lstStyle/>
          <a:p>
            <a:pPr marL="457200" indent="-457200" defTabSz="457200">
              <a:buFont typeface="Arial"/>
              <a:buChar char="•"/>
            </a:pPr>
            <a:r>
              <a:rPr lang="en-US" sz="3600" dirty="0" smtClean="0">
                <a:solidFill>
                  <a:prstClr val="black"/>
                </a:solidFill>
                <a:latin typeface="Calibri"/>
                <a:cs typeface="Calibri"/>
              </a:rPr>
              <a:t>To submit questions, please use the “Questions” box on the control panel</a:t>
            </a:r>
            <a:endParaRPr lang="en-US" sz="3600" dirty="0">
              <a:solidFill>
                <a:prstClr val="black"/>
              </a:solidFill>
              <a:latin typeface="Calibri"/>
              <a:cs typeface="Calibri"/>
            </a:endParaRPr>
          </a:p>
        </p:txBody>
      </p:sp>
    </p:spTree>
    <p:extLst>
      <p:ext uri="{BB962C8B-B14F-4D97-AF65-F5344CB8AC3E}">
        <p14:creationId xmlns:p14="http://schemas.microsoft.com/office/powerpoint/2010/main" xmlns="" val="2284400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Questions for Today’s Presenters</a:t>
            </a:r>
            <a:endParaRPr lang="en-US" dirty="0">
              <a:latin typeface="Calibri"/>
              <a:cs typeface="Calibri"/>
            </a:endParaRPr>
          </a:p>
        </p:txBody>
      </p:sp>
      <p:sp>
        <p:nvSpPr>
          <p:cNvPr id="5" name="Content Placeholder 1"/>
          <p:cNvSpPr txBox="1">
            <a:spLocks/>
          </p:cNvSpPr>
          <p:nvPr/>
        </p:nvSpPr>
        <p:spPr>
          <a:xfrm>
            <a:off x="1306381" y="3766482"/>
            <a:ext cx="2970917" cy="106547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Adobe Caslon Pro"/>
                <a:ea typeface="+mn-ea"/>
                <a:cs typeface="Adobe Caslon Pro"/>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Adobe Caslon Pro"/>
                <a:ea typeface="+mn-ea"/>
                <a:cs typeface="Adobe Caslon Pro"/>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Adobe Caslon Pro"/>
                <a:ea typeface="+mn-ea"/>
                <a:cs typeface="Adobe Caslon Pro"/>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Adobe Caslon Pro"/>
                <a:ea typeface="+mn-ea"/>
                <a:cs typeface="Adobe Caslon Pro"/>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Adobe Caslon Pro"/>
                <a:ea typeface="+mn-ea"/>
                <a:cs typeface="Adobe Caslon Pro"/>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800" dirty="0" smtClean="0">
                <a:latin typeface="Calibri"/>
                <a:ea typeface="Calibri"/>
                <a:cs typeface="Times New Roman"/>
              </a:rPr>
              <a:t>Susan Scrivener, </a:t>
            </a:r>
            <a:r>
              <a:rPr lang="en-US" sz="1800" dirty="0">
                <a:latin typeface="Calibri"/>
                <a:ea typeface="Calibri"/>
                <a:cs typeface="Times New Roman"/>
              </a:rPr>
              <a:t>Senior </a:t>
            </a:r>
            <a:r>
              <a:rPr lang="en-US" sz="1800" dirty="0" smtClean="0">
                <a:latin typeface="Calibri"/>
                <a:ea typeface="Calibri"/>
                <a:cs typeface="Times New Roman"/>
              </a:rPr>
              <a:t>Associate, </a:t>
            </a:r>
            <a:r>
              <a:rPr lang="en-US" sz="1800" dirty="0">
                <a:latin typeface="Calibri"/>
                <a:ea typeface="Calibri"/>
                <a:cs typeface="Times New Roman"/>
              </a:rPr>
              <a:t>MDRC </a:t>
            </a:r>
            <a:endParaRPr lang="en-US" sz="1800" dirty="0">
              <a:latin typeface="Calibri"/>
              <a:cs typeface="Calibri"/>
            </a:endParaRPr>
          </a:p>
        </p:txBody>
      </p:sp>
      <p:sp>
        <p:nvSpPr>
          <p:cNvPr id="6" name="Content Placeholder 1"/>
          <p:cNvSpPr txBox="1">
            <a:spLocks/>
          </p:cNvSpPr>
          <p:nvPr/>
        </p:nvSpPr>
        <p:spPr>
          <a:xfrm>
            <a:off x="1306381" y="5348150"/>
            <a:ext cx="4223011" cy="87093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Adobe Caslon Pro"/>
                <a:ea typeface="+mn-ea"/>
                <a:cs typeface="Adobe Caslon Pro"/>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Adobe Caslon Pro"/>
                <a:ea typeface="+mn-ea"/>
                <a:cs typeface="Adobe Caslon Pro"/>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Adobe Caslon Pro"/>
                <a:ea typeface="+mn-ea"/>
                <a:cs typeface="Adobe Caslon Pro"/>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Adobe Caslon Pro"/>
                <a:ea typeface="+mn-ea"/>
                <a:cs typeface="Adobe Caslon Pro"/>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Adobe Caslon Pro"/>
                <a:ea typeface="+mn-ea"/>
                <a:cs typeface="Adobe Caslon Pro"/>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800" dirty="0" smtClean="0">
                <a:latin typeface="Calibri"/>
                <a:cs typeface="Calibri"/>
              </a:rPr>
              <a:t>Brett </a:t>
            </a:r>
            <a:r>
              <a:rPr lang="en-US" sz="1800" dirty="0" err="1" smtClean="0">
                <a:latin typeface="Calibri"/>
                <a:cs typeface="Calibri"/>
              </a:rPr>
              <a:t>Visger</a:t>
            </a:r>
            <a:r>
              <a:rPr lang="en-US" sz="1800" dirty="0" smtClean="0">
                <a:latin typeface="Calibri"/>
                <a:cs typeface="Calibri"/>
              </a:rPr>
              <a:t>, Associate Vice Chancellor, Institutional Collaboration &amp; Completion, Ohio Board of Regents</a:t>
            </a:r>
            <a:endParaRPr lang="en-US" sz="1800" dirty="0">
              <a:latin typeface="Calibri"/>
              <a:cs typeface="Calibri"/>
            </a:endParaRPr>
          </a:p>
        </p:txBody>
      </p:sp>
      <p:sp>
        <p:nvSpPr>
          <p:cNvPr id="7" name="Content Placeholder 1"/>
          <p:cNvSpPr txBox="1">
            <a:spLocks/>
          </p:cNvSpPr>
          <p:nvPr/>
        </p:nvSpPr>
        <p:spPr>
          <a:xfrm>
            <a:off x="1306381" y="2186933"/>
            <a:ext cx="3535144" cy="116021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Adobe Caslon Pro"/>
                <a:ea typeface="+mn-ea"/>
                <a:cs typeface="Adobe Caslon Pro"/>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Adobe Caslon Pro"/>
                <a:ea typeface="+mn-ea"/>
                <a:cs typeface="Adobe Caslon Pro"/>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Adobe Caslon Pro"/>
                <a:ea typeface="+mn-ea"/>
                <a:cs typeface="Adobe Caslon Pro"/>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Adobe Caslon Pro"/>
                <a:ea typeface="+mn-ea"/>
                <a:cs typeface="Adobe Caslon Pro"/>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Adobe Caslon Pro"/>
                <a:ea typeface="+mn-ea"/>
                <a:cs typeface="Adobe Caslon Pro"/>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1800" dirty="0" smtClean="0">
                <a:latin typeface="Calibri"/>
                <a:cs typeface="Calibri"/>
              </a:rPr>
              <a:t>Donna </a:t>
            </a:r>
            <a:r>
              <a:rPr lang="en-US" sz="1800" dirty="0" err="1" smtClean="0">
                <a:latin typeface="Calibri"/>
                <a:cs typeface="Calibri"/>
              </a:rPr>
              <a:t>Linderman</a:t>
            </a:r>
            <a:r>
              <a:rPr lang="en-US" sz="1800" dirty="0" smtClean="0">
                <a:latin typeface="Calibri"/>
                <a:cs typeface="Calibri"/>
              </a:rPr>
              <a:t>, University Dean for Student Success Initiatives, Office of Academic Affairs, City University of New York </a:t>
            </a:r>
            <a:endParaRPr lang="en-US" sz="1800" dirty="0">
              <a:latin typeface="Calibri"/>
              <a:cs typeface="Calibri"/>
            </a:endParaRPr>
          </a:p>
        </p:txBody>
      </p:sp>
      <p:pic>
        <p:nvPicPr>
          <p:cNvPr id="12" name="Picture 11" descr="Donna Linderman photo formatted.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7140" y="2173370"/>
            <a:ext cx="842353" cy="1173772"/>
          </a:xfrm>
          <a:prstGeom prst="rect">
            <a:avLst/>
          </a:prstGeom>
        </p:spPr>
      </p:pic>
      <p:pic>
        <p:nvPicPr>
          <p:cNvPr id="13" name="Picture 12" descr="Sue_Scrivener_Photo formatted.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3322" y="3766482"/>
            <a:ext cx="846171" cy="1219897"/>
          </a:xfrm>
          <a:prstGeom prst="rect">
            <a:avLst/>
          </a:prstGeom>
        </p:spPr>
      </p:pic>
      <p:pic>
        <p:nvPicPr>
          <p:cNvPr id="14" name="Picture 13" descr="Brett Visger Photo formatted.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3322" y="5348150"/>
            <a:ext cx="846171" cy="1137476"/>
          </a:xfrm>
          <a:prstGeom prst="rect">
            <a:avLst/>
          </a:prstGeom>
        </p:spPr>
      </p:pic>
    </p:spTree>
    <p:extLst>
      <p:ext uri="{BB962C8B-B14F-4D97-AF65-F5344CB8AC3E}">
        <p14:creationId xmlns="" xmlns:p14="http://schemas.microsoft.com/office/powerpoint/2010/main" val="1346475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algn="ctr"/>
            <a:r>
              <a:rPr lang="en-US" dirty="0" smtClean="0"/>
              <a:t>Please fill out the survey upon exiting the webinar. Your feedback is important to us!</a:t>
            </a:r>
          </a:p>
          <a:p>
            <a:pPr algn="ctr"/>
            <a:endParaRPr lang="en-US" dirty="0" smtClean="0"/>
          </a:p>
          <a:p>
            <a:pPr algn="ctr"/>
            <a:endParaRPr lang="en-US" dirty="0" smtClean="0"/>
          </a:p>
          <a:p>
            <a:pPr algn="ctr"/>
            <a:r>
              <a:rPr lang="en-US" dirty="0" smtClean="0"/>
              <a:t>To learn more and access copies of the slides and event recording, please </a:t>
            </a:r>
            <a:r>
              <a:rPr lang="en-US" dirty="0" smtClean="0"/>
              <a:t>visit</a:t>
            </a:r>
            <a:endParaRPr lang="en-US" dirty="0" smtClean="0"/>
          </a:p>
          <a:p>
            <a:pPr algn="ctr">
              <a:buNone/>
            </a:pPr>
            <a:r>
              <a:rPr lang="en-US" dirty="0" smtClean="0">
                <a:hlinkClick r:id="rId3"/>
              </a:rPr>
              <a:t>www.aypf.org</a:t>
            </a:r>
            <a:r>
              <a:rPr lang="en-US" dirty="0" smtClean="0"/>
              <a:t> </a:t>
            </a:r>
          </a:p>
          <a:p>
            <a:pPr algn="ctr">
              <a:buNone/>
            </a:pPr>
            <a:endParaRPr lang="en-US" dirty="0"/>
          </a:p>
        </p:txBody>
      </p:sp>
      <p:sp>
        <p:nvSpPr>
          <p:cNvPr id="2" name="Title 1"/>
          <p:cNvSpPr>
            <a:spLocks noGrp="1"/>
          </p:cNvSpPr>
          <p:nvPr>
            <p:ph type="title"/>
          </p:nvPr>
        </p:nvSpPr>
        <p:spPr/>
        <p:txBody>
          <a:bodyPr/>
          <a:lstStyle/>
          <a:p>
            <a:r>
              <a:rPr lang="en-US" dirty="0" smtClean="0">
                <a:latin typeface="Adobe Garamond Pro"/>
                <a:cs typeface="Adobe Garamond Pro"/>
              </a:rPr>
              <a:t>Thank You</a:t>
            </a:r>
            <a:endParaRPr lang="en-US" dirty="0">
              <a:latin typeface="Adobe Garamond Pro"/>
              <a:cs typeface="Adobe Garamond Pro"/>
            </a:endParaRPr>
          </a:p>
        </p:txBody>
      </p:sp>
      <p:pic>
        <p:nvPicPr>
          <p:cNvPr id="9" name="Picture 8" descr="AYPF_logoFINAL copy.tif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312" y="6072333"/>
            <a:ext cx="1928456" cy="785667"/>
          </a:xfrm>
          <a:prstGeom prst="rect">
            <a:avLst/>
          </a:prstGeom>
        </p:spPr>
      </p:pic>
    </p:spTree>
    <p:extLst>
      <p:ext uri="{BB962C8B-B14F-4D97-AF65-F5344CB8AC3E}">
        <p14:creationId xmlns:p14="http://schemas.microsoft.com/office/powerpoint/2010/main" xmlns="" val="2284400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57200"/>
            <a:ext cx="7239000" cy="914400"/>
          </a:xfrm>
        </p:spPr>
        <p:txBody>
          <a:bodyPr>
            <a:normAutofit/>
          </a:bodyPr>
          <a:lstStyle/>
          <a:p>
            <a:r>
              <a:rPr lang="en-US" sz="4000" cap="all" dirty="0" err="1" smtClean="0">
                <a:solidFill>
                  <a:schemeClr val="tx2"/>
                </a:solidFill>
              </a:rPr>
              <a:t>aSAP</a:t>
            </a:r>
            <a:r>
              <a:rPr lang="en-US" sz="4000" cap="all" dirty="0" smtClean="0">
                <a:solidFill>
                  <a:schemeClr val="tx2"/>
                </a:solidFill>
              </a:rPr>
              <a:t> Theory of Action</a:t>
            </a:r>
            <a:endParaRPr lang="en-US" sz="4000" dirty="0">
              <a:ln w="12700">
                <a:solidFill>
                  <a:srgbClr val="002060"/>
                </a:solidFill>
              </a:ln>
              <a:solidFill>
                <a:schemeClr val="tx2"/>
              </a:solidFill>
            </a:endParaRPr>
          </a:p>
        </p:txBody>
      </p:sp>
      <p:sp>
        <p:nvSpPr>
          <p:cNvPr id="7171" name="Rectangle 3"/>
          <p:cNvSpPr>
            <a:spLocks noGrp="1" noChangeArrowheads="1"/>
          </p:cNvSpPr>
          <p:nvPr>
            <p:ph idx="1"/>
          </p:nvPr>
        </p:nvSpPr>
        <p:spPr>
          <a:xfrm>
            <a:off x="228600" y="1524000"/>
            <a:ext cx="8686800" cy="4191000"/>
          </a:xfrm>
        </p:spPr>
        <p:txBody>
          <a:bodyPr>
            <a:normAutofit/>
          </a:bodyPr>
          <a:lstStyle/>
          <a:p>
            <a:pPr>
              <a:lnSpc>
                <a:spcPct val="90000"/>
              </a:lnSpc>
              <a:buSzPct val="104000"/>
              <a:buFont typeface="Wingdings" panose="05000000000000000000" pitchFamily="2" charset="2"/>
              <a:buChar char="§"/>
            </a:pPr>
            <a:r>
              <a:rPr lang="en-US" sz="2000" dirty="0">
                <a:solidFill>
                  <a:schemeClr val="tx2"/>
                </a:solidFill>
              </a:rPr>
              <a:t>Remove financial barriers to full-time study </a:t>
            </a:r>
          </a:p>
          <a:p>
            <a:pPr>
              <a:lnSpc>
                <a:spcPct val="90000"/>
              </a:lnSpc>
              <a:buSzPct val="104000"/>
              <a:buFont typeface="Wingdings" panose="05000000000000000000" pitchFamily="2" charset="2"/>
              <a:buChar char="§"/>
            </a:pPr>
            <a:endParaRPr lang="en-US" sz="2000" dirty="0">
              <a:solidFill>
                <a:schemeClr val="tx2"/>
              </a:solidFill>
            </a:endParaRPr>
          </a:p>
          <a:p>
            <a:pPr>
              <a:lnSpc>
                <a:spcPct val="90000"/>
              </a:lnSpc>
              <a:buSzPct val="104000"/>
              <a:buFont typeface="Wingdings" panose="05000000000000000000" pitchFamily="2" charset="2"/>
              <a:buChar char="§"/>
            </a:pPr>
            <a:r>
              <a:rPr lang="en-US" sz="2000" dirty="0">
                <a:solidFill>
                  <a:schemeClr val="tx2"/>
                </a:solidFill>
              </a:rPr>
              <a:t>Provide </a:t>
            </a:r>
            <a:r>
              <a:rPr lang="en-US" sz="2000" dirty="0" smtClean="0">
                <a:solidFill>
                  <a:schemeClr val="tx2"/>
                </a:solidFill>
              </a:rPr>
              <a:t>structured degree pathways and comprehensive</a:t>
            </a:r>
            <a:r>
              <a:rPr lang="en-US" sz="2000" dirty="0">
                <a:solidFill>
                  <a:schemeClr val="tx2"/>
                </a:solidFill>
              </a:rPr>
              <a:t>, well-coordinated </a:t>
            </a:r>
            <a:r>
              <a:rPr lang="en-US" sz="2000" dirty="0" smtClean="0">
                <a:solidFill>
                  <a:schemeClr val="tx2"/>
                </a:solidFill>
              </a:rPr>
              <a:t>support services</a:t>
            </a:r>
            <a:endParaRPr lang="en-US" sz="2000" dirty="0">
              <a:solidFill>
                <a:schemeClr val="tx2"/>
              </a:solidFill>
            </a:endParaRPr>
          </a:p>
          <a:p>
            <a:pPr>
              <a:lnSpc>
                <a:spcPct val="90000"/>
              </a:lnSpc>
              <a:buSzPct val="104000"/>
              <a:buFont typeface="Wingdings" panose="05000000000000000000" pitchFamily="2" charset="2"/>
              <a:buChar char="§"/>
            </a:pPr>
            <a:endParaRPr lang="en-US" sz="2000" dirty="0">
              <a:solidFill>
                <a:schemeClr val="tx2"/>
              </a:solidFill>
            </a:endParaRPr>
          </a:p>
          <a:p>
            <a:pPr>
              <a:lnSpc>
                <a:spcPct val="90000"/>
              </a:lnSpc>
              <a:buSzPct val="104000"/>
              <a:buFont typeface="Wingdings" panose="05000000000000000000" pitchFamily="2" charset="2"/>
              <a:buChar char="§"/>
            </a:pPr>
            <a:r>
              <a:rPr lang="en-US" sz="2000" dirty="0" smtClean="0">
                <a:solidFill>
                  <a:schemeClr val="tx2"/>
                </a:solidFill>
              </a:rPr>
              <a:t>Establish clear </a:t>
            </a:r>
            <a:r>
              <a:rPr lang="en-US" sz="2000" dirty="0">
                <a:solidFill>
                  <a:schemeClr val="tx2"/>
                </a:solidFill>
              </a:rPr>
              <a:t>expectations for all </a:t>
            </a:r>
            <a:r>
              <a:rPr lang="en-US" sz="2000" dirty="0" smtClean="0">
                <a:solidFill>
                  <a:schemeClr val="tx2"/>
                </a:solidFill>
              </a:rPr>
              <a:t>students</a:t>
            </a:r>
            <a:endParaRPr lang="en-US" sz="2000" dirty="0">
              <a:solidFill>
                <a:schemeClr val="tx2"/>
              </a:solidFill>
            </a:endParaRPr>
          </a:p>
          <a:p>
            <a:pPr>
              <a:lnSpc>
                <a:spcPct val="90000"/>
              </a:lnSpc>
              <a:buSzPct val="104000"/>
              <a:buFont typeface="Wingdings" panose="05000000000000000000" pitchFamily="2" charset="2"/>
              <a:buChar char="§"/>
            </a:pPr>
            <a:endParaRPr lang="en-US" sz="2000" dirty="0">
              <a:solidFill>
                <a:schemeClr val="tx2"/>
              </a:solidFill>
            </a:endParaRPr>
          </a:p>
          <a:p>
            <a:pPr>
              <a:lnSpc>
                <a:spcPct val="90000"/>
              </a:lnSpc>
              <a:buSzPct val="104000"/>
              <a:buFont typeface="Wingdings" panose="05000000000000000000" pitchFamily="2" charset="2"/>
              <a:buChar char="§"/>
            </a:pPr>
            <a:r>
              <a:rPr lang="en-US" sz="2000" dirty="0">
                <a:solidFill>
                  <a:schemeClr val="tx2"/>
                </a:solidFill>
              </a:rPr>
              <a:t>Build community through </a:t>
            </a:r>
            <a:r>
              <a:rPr lang="en-US" sz="2000" dirty="0" smtClean="0">
                <a:solidFill>
                  <a:schemeClr val="tx2"/>
                </a:solidFill>
              </a:rPr>
              <a:t>early engagement and a cohort model</a:t>
            </a:r>
          </a:p>
          <a:p>
            <a:pPr>
              <a:lnSpc>
                <a:spcPct val="90000"/>
              </a:lnSpc>
              <a:buSzPct val="104000"/>
            </a:pPr>
            <a:endParaRPr lang="en-US" sz="2000" b="1" i="1" dirty="0" smtClean="0">
              <a:solidFill>
                <a:schemeClr val="tx2"/>
              </a:solidFill>
            </a:endParaRPr>
          </a:p>
          <a:p>
            <a:pPr marL="0" indent="0" algn="ctr">
              <a:lnSpc>
                <a:spcPct val="90000"/>
              </a:lnSpc>
              <a:buSzPct val="104000"/>
              <a:buNone/>
            </a:pPr>
            <a:r>
              <a:rPr lang="en-US" sz="2000" b="1" i="1" dirty="0">
                <a:solidFill>
                  <a:schemeClr val="tx2"/>
                </a:solidFill>
              </a:rPr>
              <a:t>M</a:t>
            </a:r>
            <a:r>
              <a:rPr lang="en-US" sz="2000" b="1" i="1" dirty="0" smtClean="0">
                <a:solidFill>
                  <a:schemeClr val="tx2"/>
                </a:solidFill>
              </a:rPr>
              <a:t>ore fully engaged students who graduate in a timely manner</a:t>
            </a:r>
          </a:p>
          <a:p>
            <a:pPr marL="0" indent="0" algn="ctr">
              <a:lnSpc>
                <a:spcPct val="90000"/>
              </a:lnSpc>
              <a:buSzPct val="104000"/>
              <a:buNone/>
            </a:pPr>
            <a:endParaRPr lang="en-US" sz="2000" b="1" i="1" dirty="0" smtClean="0">
              <a:solidFill>
                <a:schemeClr val="tx2"/>
              </a:solidFill>
            </a:endParaRPr>
          </a:p>
          <a:p>
            <a:pPr marL="0" indent="0" algn="ctr">
              <a:lnSpc>
                <a:spcPct val="90000"/>
              </a:lnSpc>
              <a:buSzPct val="104000"/>
              <a:buNone/>
            </a:pPr>
            <a:r>
              <a:rPr lang="en-US" sz="2000" b="1" i="1" dirty="0" smtClean="0">
                <a:solidFill>
                  <a:schemeClr val="tx2"/>
                </a:solidFill>
              </a:rPr>
              <a:t>Goal: </a:t>
            </a:r>
            <a:r>
              <a:rPr lang="en-US" sz="2000" b="1" i="1" dirty="0">
                <a:solidFill>
                  <a:schemeClr val="tx2"/>
                </a:solidFill>
              </a:rPr>
              <a:t>At least 50% of students </a:t>
            </a:r>
            <a:r>
              <a:rPr lang="en-US" sz="2000" b="1" i="1" dirty="0" smtClean="0">
                <a:solidFill>
                  <a:schemeClr val="tx2"/>
                </a:solidFill>
              </a:rPr>
              <a:t>earn an associate </a:t>
            </a:r>
            <a:r>
              <a:rPr lang="en-US" sz="2000" b="1" i="1" dirty="0">
                <a:solidFill>
                  <a:schemeClr val="tx2"/>
                </a:solidFill>
              </a:rPr>
              <a:t>degree within three years</a:t>
            </a:r>
            <a:endParaRPr lang="en-US" sz="2000" b="1" i="1" dirty="0" smtClean="0">
              <a:solidFill>
                <a:schemeClr val="tx2"/>
              </a:solidFill>
            </a:endParaRPr>
          </a:p>
          <a:p>
            <a:pPr>
              <a:lnSpc>
                <a:spcPct val="90000"/>
              </a:lnSpc>
              <a:buSzPct val="104000"/>
              <a:buFont typeface="Wingdings" panose="05000000000000000000" pitchFamily="2" charset="2"/>
              <a:buChar char="§"/>
            </a:pPr>
            <a:endParaRPr lang="en-US" sz="2000" b="1" dirty="0">
              <a:solidFill>
                <a:schemeClr val="tx2"/>
              </a:solidFill>
            </a:endParaRPr>
          </a:p>
          <a:p>
            <a:pPr marL="320040" lvl="1" indent="-320040" algn="ctr">
              <a:lnSpc>
                <a:spcPct val="90000"/>
              </a:lnSpc>
              <a:spcBef>
                <a:spcPts val="700"/>
              </a:spcBef>
              <a:buClr>
                <a:schemeClr val="accent2"/>
              </a:buClr>
              <a:buSzPct val="60000"/>
            </a:pPr>
            <a:endParaRPr lang="en-US" sz="1000" b="1" dirty="0" smtClean="0">
              <a:solidFill>
                <a:schemeClr val="tx2"/>
              </a:solidFill>
            </a:endParaRPr>
          </a:p>
          <a:p>
            <a:pPr algn="ctr">
              <a:lnSpc>
                <a:spcPct val="90000"/>
              </a:lnSpc>
            </a:pPr>
            <a:endParaRPr lang="en-US" sz="2000" b="1" i="1" dirty="0"/>
          </a:p>
          <a:p>
            <a:pPr>
              <a:lnSpc>
                <a:spcPct val="90000"/>
              </a:lnSpc>
            </a:pPr>
            <a:endParaRPr lang="en-US" sz="2000"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248400"/>
            <a:ext cx="19939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2133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normAutofit/>
          </a:bodyPr>
          <a:lstStyle/>
          <a:p>
            <a:r>
              <a:rPr lang="en-US" sz="4000" cap="all" dirty="0" smtClean="0">
                <a:solidFill>
                  <a:schemeClr val="tx2"/>
                </a:solidFill>
              </a:rPr>
              <a:t>ASAP Inception</a:t>
            </a:r>
            <a:endParaRPr lang="en-US" sz="4000" cap="all" dirty="0">
              <a:solidFill>
                <a:schemeClr val="tx2"/>
              </a:solidFill>
            </a:endParaRPr>
          </a:p>
        </p:txBody>
      </p:sp>
      <p:sp>
        <p:nvSpPr>
          <p:cNvPr id="3" name="Content Placeholder 2"/>
          <p:cNvSpPr>
            <a:spLocks noGrp="1"/>
          </p:cNvSpPr>
          <p:nvPr>
            <p:ph idx="1"/>
          </p:nvPr>
        </p:nvSpPr>
        <p:spPr>
          <a:xfrm>
            <a:off x="228600" y="1371600"/>
            <a:ext cx="4419600" cy="3776172"/>
          </a:xfrm>
        </p:spPr>
        <p:txBody>
          <a:bodyPr>
            <a:normAutofit lnSpcReduction="10000"/>
          </a:bodyPr>
          <a:lstStyle/>
          <a:p>
            <a:pPr>
              <a:lnSpc>
                <a:spcPct val="90000"/>
              </a:lnSpc>
            </a:pPr>
            <a:endParaRPr lang="en-US" sz="800" dirty="0" smtClean="0">
              <a:solidFill>
                <a:schemeClr val="accent1">
                  <a:lumMod val="50000"/>
                </a:schemeClr>
              </a:solidFill>
            </a:endParaRPr>
          </a:p>
          <a:p>
            <a:pPr marL="0" indent="0">
              <a:lnSpc>
                <a:spcPct val="90000"/>
              </a:lnSpc>
              <a:buSzPct val="104000"/>
              <a:buNone/>
            </a:pPr>
            <a:r>
              <a:rPr lang="en-US" sz="2400" dirty="0" smtClean="0">
                <a:solidFill>
                  <a:schemeClr val="tx2"/>
                </a:solidFill>
              </a:rPr>
              <a:t>2007</a:t>
            </a:r>
            <a:r>
              <a:rPr lang="en-US" sz="2400" dirty="0">
                <a:solidFill>
                  <a:schemeClr val="tx2"/>
                </a:solidFill>
              </a:rPr>
              <a:t>: </a:t>
            </a:r>
            <a:endParaRPr lang="en-US" sz="2400" dirty="0" smtClean="0">
              <a:solidFill>
                <a:schemeClr val="tx2"/>
              </a:solidFill>
            </a:endParaRPr>
          </a:p>
          <a:p>
            <a:pPr lvl="1">
              <a:lnSpc>
                <a:spcPct val="90000"/>
              </a:lnSpc>
              <a:buClr>
                <a:schemeClr val="tx2"/>
              </a:buClr>
              <a:buSzPct val="104000"/>
              <a:buFont typeface="Wingdings" pitchFamily="2" charset="2"/>
              <a:buChar char="§"/>
            </a:pPr>
            <a:r>
              <a:rPr lang="en-US" sz="2400" dirty="0" smtClean="0">
                <a:solidFill>
                  <a:schemeClr val="tx2"/>
                </a:solidFill>
              </a:rPr>
              <a:t>CUNY </a:t>
            </a:r>
            <a:r>
              <a:rPr lang="en-US" sz="2400" dirty="0">
                <a:solidFill>
                  <a:schemeClr val="tx2"/>
                </a:solidFill>
              </a:rPr>
              <a:t>funded by Mayor’s Center for Economic Opportunity (CEO) </a:t>
            </a:r>
            <a:r>
              <a:rPr lang="en-US" sz="2400" dirty="0" smtClean="0">
                <a:solidFill>
                  <a:schemeClr val="tx2"/>
                </a:solidFill>
              </a:rPr>
              <a:t>for three-year pilot</a:t>
            </a:r>
            <a:endParaRPr lang="en-US" sz="2400" dirty="0">
              <a:solidFill>
                <a:schemeClr val="tx2"/>
              </a:solidFill>
            </a:endParaRPr>
          </a:p>
          <a:p>
            <a:pPr marL="628650" lvl="1" indent="-171450">
              <a:lnSpc>
                <a:spcPct val="90000"/>
              </a:lnSpc>
              <a:buClr>
                <a:schemeClr val="tx2"/>
              </a:buClr>
              <a:buSzPct val="104000"/>
              <a:buFont typeface="Wingdings" pitchFamily="2" charset="2"/>
              <a:buChar char="§"/>
            </a:pPr>
            <a:endParaRPr lang="en-US" sz="2400" dirty="0">
              <a:solidFill>
                <a:schemeClr val="tx2"/>
              </a:solidFill>
            </a:endParaRPr>
          </a:p>
          <a:p>
            <a:pPr lvl="1">
              <a:lnSpc>
                <a:spcPct val="90000"/>
              </a:lnSpc>
              <a:buClr>
                <a:schemeClr val="tx2"/>
              </a:buClr>
              <a:buSzPct val="104000"/>
              <a:buFont typeface="Wingdings" pitchFamily="2" charset="2"/>
              <a:buChar char="§"/>
            </a:pPr>
            <a:r>
              <a:rPr lang="en-US" sz="2400" dirty="0" smtClean="0">
                <a:solidFill>
                  <a:schemeClr val="tx2"/>
                </a:solidFill>
              </a:rPr>
              <a:t>ASAP </a:t>
            </a:r>
            <a:r>
              <a:rPr lang="en-US" sz="2400" dirty="0">
                <a:solidFill>
                  <a:schemeClr val="tx2"/>
                </a:solidFill>
              </a:rPr>
              <a:t>launched </a:t>
            </a:r>
            <a:r>
              <a:rPr lang="en-US" sz="2400" dirty="0" smtClean="0">
                <a:solidFill>
                  <a:schemeClr val="tx2"/>
                </a:solidFill>
              </a:rPr>
              <a:t>with 1,132 </a:t>
            </a:r>
            <a:r>
              <a:rPr lang="en-US" sz="2400" dirty="0">
                <a:solidFill>
                  <a:schemeClr val="tx2"/>
                </a:solidFill>
              </a:rPr>
              <a:t>fully skills proficient </a:t>
            </a:r>
            <a:r>
              <a:rPr lang="en-US" sz="2400" dirty="0" smtClean="0">
                <a:solidFill>
                  <a:schemeClr val="tx2"/>
                </a:solidFill>
              </a:rPr>
              <a:t>students* </a:t>
            </a:r>
            <a:r>
              <a:rPr lang="en-US" sz="2400" dirty="0">
                <a:solidFill>
                  <a:schemeClr val="tx2"/>
                </a:solidFill>
              </a:rPr>
              <a:t>across s</a:t>
            </a:r>
            <a:r>
              <a:rPr lang="en-US" sz="2400" dirty="0" smtClean="0">
                <a:solidFill>
                  <a:schemeClr val="tx2"/>
                </a:solidFill>
              </a:rPr>
              <a:t>ix CUNY community colleges in the fall</a:t>
            </a:r>
          </a:p>
          <a:p>
            <a:pPr lvl="1">
              <a:lnSpc>
                <a:spcPct val="90000"/>
              </a:lnSpc>
              <a:buSzPct val="104000"/>
              <a:buFont typeface="Wingdings" pitchFamily="2" charset="2"/>
              <a:buChar char="§"/>
            </a:pPr>
            <a:endParaRPr lang="en-US" sz="2400" dirty="0"/>
          </a:p>
          <a:p>
            <a:pPr lvl="1">
              <a:lnSpc>
                <a:spcPct val="90000"/>
              </a:lnSpc>
              <a:buSzPct val="104000"/>
              <a:buFont typeface="Wingdings" pitchFamily="2" charset="2"/>
              <a:buChar char="§"/>
            </a:pPr>
            <a:endParaRPr lang="en-US" sz="2000" dirty="0">
              <a:solidFill>
                <a:schemeClr val="accent1">
                  <a:lumMod val="50000"/>
                </a:schemeClr>
              </a:solidFill>
            </a:endParaRPr>
          </a:p>
          <a:p>
            <a:pPr lvl="1">
              <a:lnSpc>
                <a:spcPct val="90000"/>
              </a:lnSpc>
              <a:buSzPct val="104000"/>
              <a:buFont typeface="Wingdings" pitchFamily="2" charset="2"/>
              <a:buChar char="§"/>
            </a:pPr>
            <a:endParaRPr lang="en-US" sz="2000" dirty="0">
              <a:solidFill>
                <a:schemeClr val="accent1">
                  <a:lumMod val="50000"/>
                </a:schemeClr>
              </a:solidFill>
            </a:endParaRPr>
          </a:p>
          <a:p>
            <a:pPr marL="800100" lvl="1" indent="-342900">
              <a:lnSpc>
                <a:spcPct val="90000"/>
              </a:lnSpc>
              <a:buSzPct val="104000"/>
              <a:buFont typeface="Wingdings" pitchFamily="2" charset="2"/>
              <a:buChar char="§"/>
            </a:pPr>
            <a:endParaRPr lang="en-US" sz="2000" dirty="0">
              <a:solidFill>
                <a:schemeClr val="accent1">
                  <a:lumMod val="50000"/>
                </a:schemeClr>
              </a:solidFill>
            </a:endParaRPr>
          </a:p>
          <a:p>
            <a:endParaRPr lang="en-US" dirty="0"/>
          </a:p>
        </p:txBody>
      </p:sp>
      <p:sp>
        <p:nvSpPr>
          <p:cNvPr id="4" name="TextBox 3"/>
          <p:cNvSpPr txBox="1"/>
          <p:nvPr/>
        </p:nvSpPr>
        <p:spPr>
          <a:xfrm>
            <a:off x="0" y="5334000"/>
            <a:ext cx="8750301" cy="757130"/>
          </a:xfrm>
          <a:prstGeom prst="rect">
            <a:avLst/>
          </a:prstGeom>
          <a:noFill/>
        </p:spPr>
        <p:txBody>
          <a:bodyPr wrap="square" rtlCol="0">
            <a:spAutoFit/>
          </a:bodyPr>
          <a:lstStyle/>
          <a:p>
            <a:pPr lvl="1">
              <a:lnSpc>
                <a:spcPct val="90000"/>
              </a:lnSpc>
            </a:pPr>
            <a:endParaRPr lang="en-US" sz="1400" dirty="0">
              <a:solidFill>
                <a:schemeClr val="tx2"/>
              </a:solidFill>
            </a:endParaRPr>
          </a:p>
          <a:p>
            <a:pPr marL="342900" lvl="1" indent="-342900">
              <a:lnSpc>
                <a:spcPct val="90000"/>
              </a:lnSpc>
              <a:buNone/>
            </a:pPr>
            <a:r>
              <a:rPr lang="en-US" sz="1400" i="1" dirty="0">
                <a:solidFill>
                  <a:schemeClr val="tx2"/>
                </a:solidFill>
              </a:rPr>
              <a:t>* 28% of fall 2007 ASAP students had some developmental needs when </a:t>
            </a:r>
            <a:r>
              <a:rPr lang="en-US" sz="1400" i="1" dirty="0" smtClean="0">
                <a:solidFill>
                  <a:schemeClr val="tx2"/>
                </a:solidFill>
              </a:rPr>
              <a:t>recruited that were addressed </a:t>
            </a:r>
            <a:r>
              <a:rPr lang="en-US" sz="1400" i="1" dirty="0">
                <a:solidFill>
                  <a:schemeClr val="tx2"/>
                </a:solidFill>
              </a:rPr>
              <a:t>over </a:t>
            </a:r>
            <a:r>
              <a:rPr lang="en-US" sz="1400" i="1" dirty="0" smtClean="0">
                <a:solidFill>
                  <a:schemeClr val="tx2"/>
                </a:solidFill>
              </a:rPr>
              <a:t>summer</a:t>
            </a:r>
            <a:r>
              <a:rPr lang="en-US" sz="1400" i="1" dirty="0" smtClean="0"/>
              <a:t>.</a:t>
            </a:r>
            <a:endParaRPr lang="en-US" sz="1400"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72301" y="6312199"/>
            <a:ext cx="1990532" cy="4992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64206" y="2133600"/>
            <a:ext cx="3362295" cy="266700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xmlns="" val="413599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xmlns="" val="2486599907"/>
              </p:ext>
            </p:extLst>
          </p:nvPr>
        </p:nvGraphicFramePr>
        <p:xfrm>
          <a:off x="0" y="19050"/>
          <a:ext cx="9153525" cy="6838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05248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tint val="80000"/>
                <a:satMod val="300000"/>
              </a:schemeClr>
            </a:gs>
            <a:gs pos="100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85563" y="-152561925"/>
            <a:ext cx="311515126" cy="31198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033163" y="-152409525"/>
            <a:ext cx="311515126" cy="31198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988713" y="-152437958"/>
            <a:ext cx="311515126" cy="31198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5" name="Chart 14"/>
          <p:cNvGraphicFramePr>
            <a:graphicFrameLocks noGrp="1"/>
          </p:cNvGraphicFramePr>
          <p:nvPr>
            <p:extLst>
              <p:ext uri="{D42A27DB-BD31-4B8C-83A1-F6EECF244321}">
                <p14:modId xmlns:p14="http://schemas.microsoft.com/office/powerpoint/2010/main" xmlns="" val="3777055530"/>
              </p:ext>
            </p:extLst>
          </p:nvPr>
        </p:nvGraphicFramePr>
        <p:xfrm>
          <a:off x="180975" y="304800"/>
          <a:ext cx="8382000" cy="6103944"/>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2"/>
          <p:cNvSpPr txBox="1"/>
          <p:nvPr/>
        </p:nvSpPr>
        <p:spPr>
          <a:xfrm>
            <a:off x="190500" y="6408744"/>
            <a:ext cx="8763000" cy="4492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ysClr val="windowText" lastClr="000000"/>
                </a:solidFill>
                <a:effectLst/>
                <a:uLnTx/>
                <a:uFillTx/>
                <a:latin typeface="Calibri"/>
              </a:rPr>
              <a:t>Source</a:t>
            </a:r>
            <a:r>
              <a:rPr kumimoji="0" lang="en-US" sz="1200" b="0" i="1" u="none" strike="noStrike" kern="0" cap="none" spc="0" normalizeH="0" baseline="0" noProof="0" dirty="0">
                <a:ln>
                  <a:noFill/>
                </a:ln>
                <a:solidFill>
                  <a:sysClr val="windowText" lastClr="000000"/>
                </a:solidFill>
                <a:effectLst/>
                <a:uLnTx/>
                <a:uFillTx/>
                <a:latin typeface="Calibri"/>
              </a:rPr>
              <a:t>: CUNY Office of Institutional Research and Assessment, CUNY ASAP participating colleges, and National Student Clearinghouse.  </a:t>
            </a:r>
            <a:endParaRPr kumimoji="0" lang="en-US" sz="1200" b="0" i="1" u="none" strike="noStrike" kern="0" cap="none" spc="0" normalizeH="0" baseline="0" noProof="0" dirty="0" smtClean="0">
              <a:ln>
                <a:noFill/>
              </a:ln>
              <a:solidFill>
                <a:sysClr val="windowText" lastClr="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smtClean="0">
                <a:ln>
                  <a:noFill/>
                </a:ln>
                <a:solidFill>
                  <a:sysClr val="windowText" lastClr="000000"/>
                </a:solidFill>
                <a:effectLst/>
                <a:uLnTx/>
                <a:uFillTx/>
                <a:latin typeface="Calibri"/>
                <a:ea typeface="+mn-ea"/>
                <a:cs typeface="+mn-cs"/>
              </a:rPr>
              <a:t>		</a:t>
            </a:r>
            <a:endParaRPr kumimoji="0" lang="en-US" sz="800" b="1" i="1" u="none" strike="noStrike" kern="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252781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tint val="80000"/>
                <a:satMod val="300000"/>
              </a:schemeClr>
            </a:gs>
            <a:gs pos="93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762000"/>
          </a:xfrm>
        </p:spPr>
        <p:txBody>
          <a:bodyPr>
            <a:normAutofit fontScale="90000"/>
          </a:bodyPr>
          <a:lstStyle/>
          <a:p>
            <a:r>
              <a:rPr lang="en-US" sz="4000" cap="all" dirty="0" smtClean="0">
                <a:solidFill>
                  <a:schemeClr val="tx2"/>
                </a:solidFill>
              </a:rPr>
              <a:t>ASAP Selection Criteria</a:t>
            </a:r>
            <a:r>
              <a:rPr lang="en-US" sz="4000" dirty="0">
                <a:solidFill>
                  <a:schemeClr val="tx2"/>
                </a:solidFill>
              </a:rPr>
              <a:t/>
            </a:r>
            <a:br>
              <a:rPr lang="en-US" sz="4000" dirty="0">
                <a:solidFill>
                  <a:schemeClr val="tx2"/>
                </a:solidFill>
              </a:rPr>
            </a:br>
            <a:endParaRPr lang="en-US" sz="4000" cap="all" dirty="0">
              <a:solidFill>
                <a:schemeClr val="tx2"/>
              </a:solidFill>
            </a:endParaRPr>
          </a:p>
        </p:txBody>
      </p:sp>
      <p:sp>
        <p:nvSpPr>
          <p:cNvPr id="3" name="Content Placeholder 2"/>
          <p:cNvSpPr>
            <a:spLocks noGrp="1"/>
          </p:cNvSpPr>
          <p:nvPr>
            <p:ph idx="1"/>
          </p:nvPr>
        </p:nvSpPr>
        <p:spPr>
          <a:xfrm>
            <a:off x="152400" y="922926"/>
            <a:ext cx="4852000" cy="5748559"/>
          </a:xfrm>
        </p:spPr>
        <p:txBody>
          <a:bodyPr>
            <a:normAutofit/>
          </a:bodyPr>
          <a:lstStyle/>
          <a:p>
            <a:pPr lvl="1">
              <a:spcBef>
                <a:spcPts val="0"/>
              </a:spcBef>
              <a:buSzPct val="110000"/>
              <a:buFont typeface="Wingdings" pitchFamily="2" charset="2"/>
              <a:buChar char="§"/>
            </a:pPr>
            <a:r>
              <a:rPr lang="en-US" sz="2000" b="0" dirty="0" smtClean="0">
                <a:solidFill>
                  <a:schemeClr val="tx2"/>
                </a:solidFill>
              </a:rPr>
              <a:t>Must be City resident and/or eligible for in-state tuition</a:t>
            </a:r>
          </a:p>
          <a:p>
            <a:pPr>
              <a:spcBef>
                <a:spcPts val="0"/>
              </a:spcBef>
              <a:buClr>
                <a:schemeClr val="accent2"/>
              </a:buClr>
              <a:buSzPct val="110000"/>
              <a:buFont typeface="Wingdings" pitchFamily="2" charset="2"/>
              <a:buChar char="§"/>
            </a:pPr>
            <a:endParaRPr lang="en-US" sz="2000" b="0" dirty="0" smtClean="0">
              <a:solidFill>
                <a:schemeClr val="tx2"/>
              </a:solidFill>
            </a:endParaRPr>
          </a:p>
          <a:p>
            <a:pPr lvl="1">
              <a:spcBef>
                <a:spcPts val="0"/>
              </a:spcBef>
              <a:buSzPct val="110000"/>
              <a:buFont typeface="Wingdings" pitchFamily="2" charset="2"/>
              <a:buChar char="§"/>
            </a:pPr>
            <a:r>
              <a:rPr lang="en-US" sz="2000" b="0" dirty="0" smtClean="0">
                <a:solidFill>
                  <a:schemeClr val="tx2"/>
                </a:solidFill>
              </a:rPr>
              <a:t>Agree to study full-time in an ASAP-approved major</a:t>
            </a:r>
          </a:p>
          <a:p>
            <a:pPr lvl="2">
              <a:spcBef>
                <a:spcPts val="0"/>
              </a:spcBef>
              <a:buSzPct val="110000"/>
              <a:buFont typeface="Wingdings" pitchFamily="2" charset="2"/>
              <a:buChar char="§"/>
            </a:pPr>
            <a:r>
              <a:rPr lang="en-US" sz="1400" dirty="0" smtClean="0">
                <a:solidFill>
                  <a:schemeClr val="tx2"/>
                </a:solidFill>
              </a:rPr>
              <a:t>Most majors other than nursing and allied health are offered </a:t>
            </a:r>
            <a:endParaRPr lang="en-US" sz="1400" b="0" dirty="0" smtClean="0">
              <a:solidFill>
                <a:schemeClr val="tx2"/>
              </a:solidFill>
            </a:endParaRPr>
          </a:p>
          <a:p>
            <a:pPr>
              <a:spcBef>
                <a:spcPts val="0"/>
              </a:spcBef>
              <a:buClr>
                <a:schemeClr val="accent2"/>
              </a:buClr>
              <a:buSzPct val="110000"/>
              <a:buFont typeface="Wingdings" pitchFamily="2" charset="2"/>
              <a:buChar char="§"/>
            </a:pPr>
            <a:endParaRPr lang="en-US" sz="2000" b="0" dirty="0">
              <a:solidFill>
                <a:schemeClr val="tx2"/>
              </a:solidFill>
            </a:endParaRPr>
          </a:p>
          <a:p>
            <a:pPr lvl="1">
              <a:spcBef>
                <a:spcPts val="0"/>
              </a:spcBef>
              <a:buSzPct val="110000"/>
              <a:buFont typeface="Wingdings" pitchFamily="2" charset="2"/>
              <a:buChar char="§"/>
            </a:pPr>
            <a:r>
              <a:rPr lang="en-US" sz="2000" b="0" dirty="0" smtClean="0">
                <a:solidFill>
                  <a:schemeClr val="tx2"/>
                </a:solidFill>
              </a:rPr>
              <a:t>Continuing/transfer students: less </a:t>
            </a:r>
            <a:r>
              <a:rPr lang="en-US" sz="2000" b="0" dirty="0">
                <a:solidFill>
                  <a:schemeClr val="tx2"/>
                </a:solidFill>
              </a:rPr>
              <a:t>than 15 credits </a:t>
            </a:r>
            <a:r>
              <a:rPr lang="en-US" sz="2000" b="0" dirty="0" smtClean="0">
                <a:solidFill>
                  <a:schemeClr val="tx2"/>
                </a:solidFill>
              </a:rPr>
              <a:t>and in good academic standing</a:t>
            </a:r>
          </a:p>
          <a:p>
            <a:pPr lvl="1">
              <a:spcBef>
                <a:spcPts val="0"/>
              </a:spcBef>
              <a:buSzPct val="110000"/>
              <a:buFont typeface="Wingdings" pitchFamily="2" charset="2"/>
              <a:buChar char="§"/>
            </a:pPr>
            <a:endParaRPr lang="en-US" sz="2000" b="0" dirty="0" smtClean="0">
              <a:solidFill>
                <a:schemeClr val="tx2"/>
              </a:solidFill>
            </a:endParaRPr>
          </a:p>
          <a:p>
            <a:pPr lvl="1">
              <a:spcBef>
                <a:spcPts val="0"/>
              </a:spcBef>
              <a:buSzPct val="110000"/>
              <a:buFont typeface="Wingdings" pitchFamily="2" charset="2"/>
              <a:buChar char="§"/>
            </a:pPr>
            <a:r>
              <a:rPr lang="en-US" sz="2000" b="0" dirty="0" smtClean="0">
                <a:solidFill>
                  <a:schemeClr val="tx2"/>
                </a:solidFill>
              </a:rPr>
              <a:t>Be fully skills proficient </a:t>
            </a:r>
            <a:r>
              <a:rPr lang="en-US" sz="2000" b="1" i="1" dirty="0" smtClean="0">
                <a:solidFill>
                  <a:schemeClr val="tx2"/>
                </a:solidFill>
              </a:rPr>
              <a:t>or</a:t>
            </a:r>
            <a:r>
              <a:rPr lang="en-US" sz="2000" b="0" dirty="0" smtClean="0">
                <a:solidFill>
                  <a:schemeClr val="tx2"/>
                </a:solidFill>
              </a:rPr>
              <a:t> have no more than two developmental course needs at application</a:t>
            </a:r>
          </a:p>
          <a:p>
            <a:pPr lvl="1">
              <a:spcBef>
                <a:spcPts val="0"/>
              </a:spcBef>
              <a:buSzPct val="110000"/>
              <a:buFont typeface="Wingdings" pitchFamily="2" charset="2"/>
              <a:buChar char="§"/>
            </a:pPr>
            <a:endParaRPr lang="en-US" sz="2000" b="0" dirty="0" smtClean="0">
              <a:solidFill>
                <a:schemeClr val="tx2"/>
              </a:solidFill>
            </a:endParaRPr>
          </a:p>
          <a:p>
            <a:pPr lvl="1">
              <a:spcBef>
                <a:spcPts val="0"/>
              </a:spcBef>
              <a:buClr>
                <a:schemeClr val="tx2"/>
              </a:buClr>
              <a:buSzPct val="104000"/>
              <a:buFont typeface="Wingdings" pitchFamily="2" charset="2"/>
              <a:buChar char="§"/>
            </a:pPr>
            <a:r>
              <a:rPr lang="en-US" sz="2000" b="0" dirty="0" smtClean="0">
                <a:solidFill>
                  <a:schemeClr val="tx2"/>
                </a:solidFill>
              </a:rPr>
              <a:t>Receive some need-based financial aid (Pell and/or TAP)</a:t>
            </a:r>
          </a:p>
          <a:p>
            <a:pPr marL="0" indent="0">
              <a:spcBef>
                <a:spcPts val="0"/>
              </a:spcBef>
              <a:buClr>
                <a:schemeClr val="accent2"/>
              </a:buClr>
            </a:pPr>
            <a:endParaRPr lang="en-US" sz="2000" b="0" dirty="0" smtClean="0">
              <a:solidFill>
                <a:schemeClr val="tx2"/>
              </a:solidFill>
            </a:endParaRPr>
          </a:p>
          <a:p>
            <a:endParaRPr lang="en-US"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0400" y="6172200"/>
            <a:ext cx="1990532" cy="499286"/>
          </a:xfrm>
          <a:prstGeom prst="rect">
            <a:avLst/>
          </a:prstGeom>
        </p:spPr>
      </p:pic>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2503" y="2362200"/>
            <a:ext cx="3554800" cy="2367497"/>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34787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Office Theme">
  <a:themeElements>
    <a:clrScheme name="Custom 1">
      <a:dk1>
        <a:srgbClr val="17365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ARnet_Template">
  <a:themeElements>
    <a:clrScheme name="Custom 3">
      <a:dk1>
        <a:srgbClr val="671C23"/>
      </a:dk1>
      <a:lt1>
        <a:srgbClr val="FFFFFF"/>
      </a:lt1>
      <a:dk2>
        <a:srgbClr val="671C23"/>
      </a:dk2>
      <a:lt2>
        <a:srgbClr val="A0B2CF"/>
      </a:lt2>
      <a:accent1>
        <a:srgbClr val="3C6778"/>
      </a:accent1>
      <a:accent2>
        <a:srgbClr val="737C51"/>
      </a:accent2>
      <a:accent3>
        <a:srgbClr val="C1912F"/>
      </a:accent3>
      <a:accent4>
        <a:srgbClr val="3D3D41"/>
      </a:accent4>
      <a:accent5>
        <a:srgbClr val="AFB8BE"/>
      </a:accent5>
      <a:accent6>
        <a:srgbClr val="91A1BB"/>
      </a:accent6>
      <a:hlink>
        <a:srgbClr val="A7A283"/>
      </a:hlink>
      <a:folHlink>
        <a:srgbClr val="A7A2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30825</TotalTime>
  <Words>2944</Words>
  <Application>Microsoft Office PowerPoint</Application>
  <PresentationFormat>On-screen Show (4:3)</PresentationFormat>
  <Paragraphs>493</Paragraphs>
  <Slides>42</Slides>
  <Notes>31</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Office Theme</vt:lpstr>
      <vt:lpstr>Waveform</vt:lpstr>
      <vt:lpstr>1_Office Theme</vt:lpstr>
      <vt:lpstr>OARnet_Template</vt:lpstr>
      <vt:lpstr>2_Office Theme</vt:lpstr>
      <vt:lpstr>Replicating Success: CUNY’s Accelerated Study In Associate Programs (ASAP) </vt:lpstr>
      <vt:lpstr>Webinar Technical Support</vt:lpstr>
      <vt:lpstr>Presenters</vt:lpstr>
      <vt:lpstr>Slide 4</vt:lpstr>
      <vt:lpstr>aSAP Theory of Action</vt:lpstr>
      <vt:lpstr>ASAP Inception</vt:lpstr>
      <vt:lpstr>Slide 7</vt:lpstr>
      <vt:lpstr>Slide 8</vt:lpstr>
      <vt:lpstr>ASAP Selection Criteria </vt:lpstr>
      <vt:lpstr>Slide 10</vt:lpstr>
      <vt:lpstr>ASAP Program Organization</vt:lpstr>
      <vt:lpstr>ASAP Core elements</vt:lpstr>
      <vt:lpstr>ASAP Core elements</vt:lpstr>
      <vt:lpstr>ASAP EVALUATION</vt:lpstr>
      <vt:lpstr>ASAp growth &amp; Replication</vt:lpstr>
      <vt:lpstr>Slide 16</vt:lpstr>
      <vt:lpstr>Audience Q&amp;A</vt:lpstr>
      <vt:lpstr>Evaluation of CUNY ASAP</vt:lpstr>
      <vt:lpstr>Why Look at ASAP?</vt:lpstr>
      <vt:lpstr>The Evaluation</vt:lpstr>
      <vt:lpstr>Random Assignment Research Design</vt:lpstr>
      <vt:lpstr>Evaluation Target Group</vt:lpstr>
      <vt:lpstr>Characteristics of Students at Start of the Evaluation</vt:lpstr>
      <vt:lpstr>ASAP Provided Much More Intensive Student Supports</vt:lpstr>
      <vt:lpstr>ASAP Affected Course Enrollment</vt:lpstr>
      <vt:lpstr>ASAP’s Financial Benefits Were Well Implemented</vt:lpstr>
      <vt:lpstr>ASAP Increased Enrollment</vt:lpstr>
      <vt:lpstr>ASAP Increased Credit Accumulation</vt:lpstr>
      <vt:lpstr>ASAP Almost Doubled Graduation Rates</vt:lpstr>
      <vt:lpstr>ASAP Cost-Effective at Three-Year Point</vt:lpstr>
      <vt:lpstr>What Have We Learned?</vt:lpstr>
      <vt:lpstr>What Have We Learned?</vt:lpstr>
      <vt:lpstr>Key Remaining Research Questions</vt:lpstr>
      <vt:lpstr>For Additional Information</vt:lpstr>
      <vt:lpstr>Audience Q&amp;A</vt:lpstr>
      <vt:lpstr>Replication Efforts in Ohio</vt:lpstr>
      <vt:lpstr>What is Ohio’s Interest in ASAP?</vt:lpstr>
      <vt:lpstr>Participating Ohio Colleges </vt:lpstr>
      <vt:lpstr>Opportunities in Ohio</vt:lpstr>
      <vt:lpstr>Audience Q&amp;A</vt:lpstr>
      <vt:lpstr>Questions for Today’s Presenters</vt:lpstr>
      <vt:lpstr>Thank You</vt:lpstr>
    </vt:vector>
  </TitlesOfParts>
  <Company>City University of New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Boykin</dc:creator>
  <cp:lastModifiedBy>Jennifer Lerner</cp:lastModifiedBy>
  <cp:revision>526</cp:revision>
  <cp:lastPrinted>2015-02-24T18:21:19Z</cp:lastPrinted>
  <dcterms:created xsi:type="dcterms:W3CDTF">2012-08-30T16:27:13Z</dcterms:created>
  <dcterms:modified xsi:type="dcterms:W3CDTF">2015-03-19T15:26:59Z</dcterms:modified>
</cp:coreProperties>
</file>