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C7CF3-B234-1A4B-8C6C-88F82E2B7E8E}" type="datetimeFigureOut">
              <a:rPr lang="en-US" smtClean="0"/>
              <a:t>4/4/14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5B9B4-97BA-8E47-B9C6-4552A8BD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9483-32D3-409F-A5C8-79FCFC6258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4/4/2014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Eric Dregne Presentation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9483-32D3-409F-A5C8-79FCFC6258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4/4/2014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Eric Dregne Presentation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9483-32D3-409F-A5C8-79FCFC6258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4/4/2014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Eric Dregne Presentation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9483-32D3-409F-A5C8-79FCFC6258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4/4/2014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Eric Dregne Presentation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9483-32D3-409F-A5C8-79FCFC6258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4/4/2014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Eric Dregne Presentation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9483-32D3-409F-A5C8-79FCFC6258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4/4/2014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Eric Dregne Presentation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9483-32D3-409F-A5C8-79FCFC6258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4/4/2014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Eric Dregne Presentation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9483-32D3-409F-A5C8-79FCFC6258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4/4/2014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Eric Dregne Presentation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9483-32D3-409F-A5C8-79FCFC6258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4/4/2014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Eric Dregne Presentation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9483-32D3-409F-A5C8-79FCFC6258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4/4/2014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Eric Dregne Presentation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9483-32D3-409F-A5C8-79FCFC6258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4/4/2014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Eric Dregne Presentation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9483-32D3-409F-A5C8-79FCFC6258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4/4/2014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Eric Dregne Presentation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9483-32D3-409F-A5C8-79FCFC6258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4/4/2014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Eric Dregne Presentation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9483-32D3-409F-A5C8-79FCFC6258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4/4/2014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Eric Dregne Presentation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2785-4719-4D04-99F9-F699ECC9F63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CB59-3F54-41C6-AA7D-E95D18F8CF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50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56EA-B9FB-4962-8482-B56CB13CDEF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CB59-3F54-41C6-AA7D-E95D18F8CF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47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CD29-623B-44A6-8819-5C0A438E809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CB59-3F54-41C6-AA7D-E95D18F8CF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95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04800" y="329184"/>
            <a:ext cx="8532055" cy="61968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183880" cy="4187952"/>
          </a:xfrm>
        </p:spPr>
        <p:txBody>
          <a:bodyPr/>
          <a:lstStyle>
            <a:lvl1pPr>
              <a:defRPr>
                <a:latin typeface="Microsoft Sans Serif" pitchFamily="34" charset="0"/>
                <a:cs typeface="Microsoft Sans Serif" pitchFamily="34" charset="0"/>
              </a:defRPr>
            </a:lvl1pPr>
            <a:lvl2pPr>
              <a:defRPr>
                <a:latin typeface="Microsoft Sans Serif" pitchFamily="34" charset="0"/>
                <a:cs typeface="Microsoft Sans Serif" pitchFamily="34" charset="0"/>
              </a:defRPr>
            </a:lvl2pPr>
            <a:lvl3pPr>
              <a:defRPr>
                <a:latin typeface="Microsoft Sans Serif" pitchFamily="34" charset="0"/>
                <a:cs typeface="Microsoft Sans Serif" pitchFamily="34" charset="0"/>
              </a:defRPr>
            </a:lvl3pPr>
            <a:lvl4pPr>
              <a:defRPr>
                <a:latin typeface="Microsoft Sans Serif" pitchFamily="34" charset="0"/>
                <a:cs typeface="Microsoft Sans Serif" pitchFamily="34" charset="0"/>
              </a:defRPr>
            </a:lvl4pPr>
            <a:lvl5pPr>
              <a:defRPr>
                <a:latin typeface="Microsoft Sans Serif" pitchFamily="34" charset="0"/>
                <a:cs typeface="Microsoft Sans Serif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C0302-455F-491E-951C-8F25F3B809BC}" type="datetimeFigureOut">
              <a:rPr 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/>
              <a:t>4/4/14</a:t>
            </a:fld>
            <a:endParaRPr 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0912E-E5C5-401B-A6F5-148F29E7C5C3}" type="slidenum">
              <a:rPr 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607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A6FF-DEEA-44C4-801D-0EFF680A157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CB59-3F54-41C6-AA7D-E95D18F8CF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7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F87B-6D55-4B57-8F53-4E89057E399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CB59-3F54-41C6-AA7D-E95D18F8CF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39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3D78-C3A3-446B-9361-E683004A2FA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CB59-3F54-41C6-AA7D-E95D18F8CF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77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645B-5394-4FB8-9FAE-6A59408041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CB59-3F54-41C6-AA7D-E95D18F8CF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71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F7DD-CC9E-4AC8-A493-AC6BCE13879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CB59-3F54-41C6-AA7D-E95D18F8CF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27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1C7D-4316-4DFF-AB3C-5CE4D2ED57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CB59-3F54-41C6-AA7D-E95D18F8CF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660B-9968-4BC7-815D-55C1D7CF967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CB59-3F54-41C6-AA7D-E95D18F8CF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0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CBC7-8318-4319-B276-E4E415D5016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CB59-3F54-41C6-AA7D-E95D18F8CF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0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72B60F-0043-4E5B-B3BE-23E1580D5A4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4/4/14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3F6CB59-3F54-41C6-AA7D-E95D18F8CF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3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1582C5"/>
            </a:gs>
            <a:gs pos="39999">
              <a:srgbClr val="85BCFF"/>
            </a:gs>
            <a:gs pos="70000">
              <a:srgbClr val="DDE7F3"/>
            </a:gs>
            <a:gs pos="100000">
              <a:srgbClr val="0070C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fld id="{4FAC0302-455F-491E-951C-8F25F3B809BC}" type="datetimeFigureOut">
              <a:rPr 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defTabSz="914400"/>
              <a:t>4/4/14</a:t>
            </a:fld>
            <a:endParaRPr 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endParaRPr lang="en-US" dirty="0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fld id="{ADE0912E-E5C5-401B-A6F5-148F29E7C5C3}" type="slidenum">
              <a:rPr 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defTabSz="914400"/>
              <a:t>‹#›</a:t>
            </a:fld>
            <a:endParaRPr 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pic>
        <p:nvPicPr>
          <p:cNvPr id="10" name="Picture 9" descr="AYPF_logoFIN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5562600"/>
            <a:ext cx="2057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1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Century Schoolbook" pitchFamily="18" charset="0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Microsoft Sans Serif" pitchFamily="34" charset="0"/>
          <a:ea typeface="+mn-ea"/>
          <a:cs typeface="Microsoft Sans Serif" pitchFamily="34" charset="0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eric@dbqfoundation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0682" y="0"/>
            <a:ext cx="103146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867400"/>
            <a:ext cx="7315200" cy="1371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b="1" dirty="0" smtClean="0">
                <a:latin typeface="Argumentum" pitchFamily="34" charset="0"/>
                <a:cs typeface="Argumentum" pitchFamily="34" charset="0"/>
              </a:rPr>
              <a:t>Re-engage Dubuque</a:t>
            </a:r>
          </a:p>
        </p:txBody>
      </p:sp>
    </p:spTree>
    <p:extLst>
      <p:ext uri="{BB962C8B-B14F-4D97-AF65-F5344CB8AC3E}">
        <p14:creationId xmlns:p14="http://schemas.microsoft.com/office/powerpoint/2010/main" val="227282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87%</a:t>
            </a:r>
            <a:r>
              <a:rPr lang="en-US" dirty="0" smtClean="0">
                <a:latin typeface="Argumentum" pitchFamily="34" charset="0"/>
                <a:cs typeface="Argumentum" pitchFamily="34" charset="0"/>
              </a:rPr>
              <a:t> </a:t>
            </a:r>
            <a:r>
              <a:rPr lang="en-US" b="1" dirty="0" smtClean="0">
                <a:latin typeface="Argumentum" pitchFamily="34" charset="0"/>
                <a:cs typeface="Argumentum" pitchFamily="34" charset="0"/>
              </a:rPr>
              <a:t>Re-engaged</a:t>
            </a:r>
            <a:endParaRPr lang="en-US" b="1" dirty="0"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180</a:t>
            </a:r>
            <a:endParaRPr lang="en-US" sz="20000" b="1" dirty="0">
              <a:solidFill>
                <a:srgbClr val="7030A0"/>
              </a:solidFill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457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gumentum" pitchFamily="34" charset="0"/>
                <a:cs typeface="Argumentum" pitchFamily="34" charset="0"/>
              </a:rPr>
              <a:t>Since August 2012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Argumentum" pitchFamily="34" charset="0"/>
              <a:cs typeface="Argument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8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37%</a:t>
            </a:r>
            <a:r>
              <a:rPr lang="en-US" dirty="0" smtClean="0">
                <a:latin typeface="Argumentum" pitchFamily="34" charset="0"/>
                <a:cs typeface="Argumentum" pitchFamily="34" charset="0"/>
              </a:rPr>
              <a:t> </a:t>
            </a:r>
            <a:r>
              <a:rPr lang="en-US" b="1" dirty="0" smtClean="0">
                <a:latin typeface="Argumentum" pitchFamily="34" charset="0"/>
                <a:cs typeface="Argumentum" pitchFamily="34" charset="0"/>
              </a:rPr>
              <a:t>Completed Diploma or GED</a:t>
            </a:r>
            <a:endParaRPr lang="en-US" b="1" dirty="0"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66</a:t>
            </a:r>
            <a:endParaRPr lang="en-US" sz="20000" b="1" dirty="0">
              <a:solidFill>
                <a:srgbClr val="7030A0"/>
              </a:solidFill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457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gumentum" pitchFamily="34" charset="0"/>
                <a:cs typeface="Argumentum" pitchFamily="34" charset="0"/>
              </a:rPr>
              <a:t>Since August 2012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Argumentum" pitchFamily="34" charset="0"/>
              <a:cs typeface="Argument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3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gumentum" pitchFamily="34" charset="0"/>
                <a:cs typeface="Argumentum" pitchFamily="34" charset="0"/>
              </a:rPr>
              <a:t>Average Days to Complete</a:t>
            </a:r>
            <a:endParaRPr lang="en-US" dirty="0"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97</a:t>
            </a:r>
            <a:endParaRPr lang="en-US" sz="20000" b="1" dirty="0">
              <a:solidFill>
                <a:srgbClr val="7030A0"/>
              </a:solidFill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457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gumentum" pitchFamily="34" charset="0"/>
                <a:cs typeface="Argumentum" pitchFamily="34" charset="0"/>
              </a:rPr>
              <a:t>Since August 2012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Argumentum" pitchFamily="34" charset="0"/>
              <a:cs typeface="Argument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8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i="1" dirty="0" smtClean="0"/>
              <a:t>Dubuque Community School District</a:t>
            </a:r>
            <a:br>
              <a:rPr lang="en-US" sz="2600" i="1" dirty="0" smtClean="0"/>
            </a:br>
            <a:r>
              <a:rPr lang="en-US" sz="3200" b="1" dirty="0" smtClean="0"/>
              <a:t>Student Drop-outs / District-wide</a:t>
            </a:r>
            <a:endParaRPr lang="en-US" sz="3200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04805"/>
              </p:ext>
            </p:extLst>
          </p:nvPr>
        </p:nvGraphicFramePr>
        <p:xfrm>
          <a:off x="1752599" y="1600200"/>
          <a:ext cx="5715002" cy="4190999"/>
        </p:xfrm>
        <a:graphic>
          <a:graphicData uri="http://schemas.openxmlformats.org/drawingml/2006/table">
            <a:tbl>
              <a:tblPr/>
              <a:tblGrid>
                <a:gridCol w="2400134"/>
                <a:gridCol w="1044812"/>
                <a:gridCol w="1074185"/>
                <a:gridCol w="1195871"/>
              </a:tblGrid>
              <a:tr h="447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52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2007-2008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508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2008-2009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5347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2009-2010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5347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2010-2011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52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2011-2012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4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2012-2013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8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 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31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gumentum" pitchFamily="34" charset="0"/>
                <a:cs typeface="Argumentum" pitchFamily="34" charset="0"/>
              </a:rPr>
              <a:t>Project HOPE</a:t>
            </a:r>
            <a:endParaRPr lang="en-US" b="1" dirty="0"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numCol="1">
            <a:normAutofit fontScale="92500" lnSpcReduction="1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Community Foundation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City of Dubuque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Northeast Iowa Community College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Dubuque Community Schools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Eastern Iowa Intergovernmental Agency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Dubuque Works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Iowa Works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Circles Initiative</a:t>
            </a:r>
          </a:p>
          <a:p>
            <a:pPr algn="ctr">
              <a:buNone/>
            </a:pPr>
            <a:endParaRPr lang="en-US" sz="4000" b="1" dirty="0">
              <a:solidFill>
                <a:srgbClr val="7030A0"/>
              </a:solidFill>
              <a:latin typeface="Argumentum" pitchFamily="34" charset="0"/>
              <a:cs typeface="Argumentum" pitchFamily="34" charset="0"/>
            </a:endParaRPr>
          </a:p>
        </p:txBody>
      </p:sp>
      <p:pic>
        <p:nvPicPr>
          <p:cNvPr id="5" name="Picture 4" descr="Project HOP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5334000"/>
            <a:ext cx="1347383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0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:\Communications\Graphics\Photos\CFGD Photos\2014\3-28-2014 Re-Engage Dubuque Photo Shoot\Edits\Re-engage Dubuque_20140328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06" y="0"/>
            <a:ext cx="916860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166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364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>
              <a:latin typeface="Argumentum" pitchFamily="34" charset="0"/>
              <a:cs typeface="Argumentum" pitchFamily="34" charset="0"/>
            </a:endParaRPr>
          </a:p>
          <a:p>
            <a:pPr algn="ctr">
              <a:buNone/>
            </a:pPr>
            <a:r>
              <a:rPr lang="en-US" sz="6600" dirty="0" smtClean="0">
                <a:latin typeface="Argumentum" pitchFamily="34" charset="0"/>
                <a:cs typeface="Argumentum" pitchFamily="34" charset="0"/>
              </a:rPr>
              <a:t>Re-engage Dubuque</a:t>
            </a:r>
          </a:p>
          <a:p>
            <a:pPr algn="ctr">
              <a:buNone/>
            </a:pPr>
            <a:r>
              <a:rPr lang="en-US" sz="6600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YEAR 1 </a:t>
            </a:r>
            <a:r>
              <a:rPr lang="en-US" sz="6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PROGRESS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4196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prstClr val="black"/>
                </a:solidFill>
                <a:latin typeface="Calibri"/>
              </a:rPr>
              <a:t>Eric Dregne</a:t>
            </a:r>
          </a:p>
          <a:p>
            <a:pPr algn="ctr" defTabSz="914400"/>
            <a:r>
              <a:rPr lang="en-US" sz="2800" b="1" dirty="0">
                <a:solidFill>
                  <a:prstClr val="black"/>
                </a:solidFill>
                <a:latin typeface="Calibri"/>
              </a:rPr>
              <a:t>Vice President of Strategic Initiatives</a:t>
            </a:r>
          </a:p>
          <a:p>
            <a:pPr algn="ctr" defTabSz="914400"/>
            <a:r>
              <a:rPr lang="en-US" sz="2800" b="1" dirty="0">
                <a:solidFill>
                  <a:prstClr val="black"/>
                </a:solidFill>
                <a:latin typeface="Calibri"/>
              </a:rPr>
              <a:t>Community Foundation of Greater Dubuque</a:t>
            </a:r>
          </a:p>
          <a:p>
            <a:pPr algn="ctr" defTabSz="914400"/>
            <a:r>
              <a:rPr lang="en-US" sz="2800" b="1" dirty="0">
                <a:solidFill>
                  <a:prstClr val="black"/>
                </a:solidFill>
                <a:latin typeface="Calibri"/>
                <a:hlinkClick r:id="rId3"/>
              </a:rPr>
              <a:t>eric@dbqfoundation.org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800" b="1" dirty="0">
                <a:solidFill>
                  <a:prstClr val="black"/>
                </a:solidFill>
                <a:latin typeface="Calibri"/>
              </a:rPr>
              <a:t>www.dbqfoundation.org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89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905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Closing Remarks</a:t>
            </a:r>
            <a:endParaRPr lang="en-US" sz="6000" dirty="0"/>
          </a:p>
        </p:txBody>
      </p:sp>
      <p:pic>
        <p:nvPicPr>
          <p:cNvPr id="11" name="Picture 2" descr="S:\Communications\Templates\AYPF Logo - April 2012\AYPF_logoF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328" y="5410200"/>
            <a:ext cx="2431474" cy="990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71600" y="22860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Verdana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Verdana"/>
              </a:rPr>
              <a:t> 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Verdana"/>
              </a:rPr>
              <a:t> 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Verdana"/>
              </a:rPr>
              <a:t> 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@</a:t>
            </a:r>
            <a:r>
              <a:rPr lang="en-US" sz="1600" dirty="0" err="1">
                <a:solidFill>
                  <a:prstClr val="black"/>
                </a:solidFill>
                <a:latin typeface="Cambria" pitchFamily="18" charset="0"/>
              </a:rPr>
              <a:t>AYPF_Tweets</a:t>
            </a:r>
            <a:endParaRPr lang="en-US" sz="1600" dirty="0">
              <a:solidFill>
                <a:prstClr val="black"/>
              </a:solidFill>
              <a:latin typeface="Cambria" pitchFamily="18" charset="0"/>
            </a:endParaRPr>
          </a:p>
          <a:p>
            <a:pPr defTabSz="914400"/>
            <a:r>
              <a:rPr lang="en-US" sz="1600" dirty="0">
                <a:solidFill>
                  <a:prstClr val="black"/>
                </a:solidFill>
                <a:latin typeface="Cambria" pitchFamily="18" charset="0"/>
                <a:cs typeface="Microsoft Sans Serif" pitchFamily="34" charset="0"/>
              </a:rPr>
              <a:t>#</a:t>
            </a:r>
            <a:r>
              <a:rPr lang="en-US" sz="1600" dirty="0" err="1">
                <a:solidFill>
                  <a:prstClr val="black"/>
                </a:solidFill>
                <a:latin typeface="Cambria" pitchFamily="18" charset="0"/>
                <a:cs typeface="Microsoft Sans Serif" pitchFamily="34" charset="0"/>
              </a:rPr>
              <a:t>aypfevents</a:t>
            </a:r>
            <a:endParaRPr lang="en-US" sz="1600" dirty="0">
              <a:solidFill>
                <a:prstClr val="black"/>
              </a:solidFill>
              <a:latin typeface="Cambria" pitchFamily="18" charset="0"/>
              <a:cs typeface="Microsoft Sans Serif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715000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LC IYEF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638800"/>
            <a:ext cx="1867854" cy="757238"/>
          </a:xfrm>
          <a:prstGeom prst="rect">
            <a:avLst/>
          </a:prstGeom>
        </p:spPr>
      </p:pic>
      <p:pic>
        <p:nvPicPr>
          <p:cNvPr id="15" name="Picture 14" descr="ytfg 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5715000"/>
            <a:ext cx="1507624" cy="66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2667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Verdana"/>
              </a:rPr>
              <a:t>Allie Kimmel, Office of Representative </a:t>
            </a:r>
            <a:r>
              <a:rPr lang="en-US">
                <a:solidFill>
                  <a:prstClr val="black"/>
                </a:solidFill>
                <a:latin typeface="Verdana"/>
              </a:rPr>
              <a:t>Jared Polis</a:t>
            </a:r>
            <a:endParaRPr lang="en-US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49084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9050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Questions?</a:t>
            </a:r>
            <a:endParaRPr lang="en-US" sz="9600" dirty="0"/>
          </a:p>
        </p:txBody>
      </p:sp>
      <p:pic>
        <p:nvPicPr>
          <p:cNvPr id="11" name="Picture 2" descr="S:\Communications\Templates\AYPF Logo - April 2012\AYPF_logoF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328" y="5410200"/>
            <a:ext cx="2431474" cy="990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71600" y="22860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Verdana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Verdana"/>
              </a:rPr>
              <a:t> 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Verdana"/>
              </a:rPr>
              <a:t> 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Verdana"/>
              </a:rPr>
              <a:t> 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@</a:t>
            </a:r>
            <a:r>
              <a:rPr lang="en-US" sz="1600" dirty="0" err="1">
                <a:solidFill>
                  <a:prstClr val="black"/>
                </a:solidFill>
                <a:latin typeface="Cambria" pitchFamily="18" charset="0"/>
              </a:rPr>
              <a:t>AYPF_Tweets</a:t>
            </a:r>
            <a:endParaRPr lang="en-US" sz="1600" dirty="0">
              <a:solidFill>
                <a:prstClr val="black"/>
              </a:solidFill>
              <a:latin typeface="Cambria" pitchFamily="18" charset="0"/>
            </a:endParaRPr>
          </a:p>
          <a:p>
            <a:pPr defTabSz="914400"/>
            <a:r>
              <a:rPr lang="en-US" sz="1600" dirty="0">
                <a:solidFill>
                  <a:prstClr val="black"/>
                </a:solidFill>
                <a:latin typeface="Cambria" pitchFamily="18" charset="0"/>
                <a:cs typeface="Microsoft Sans Serif" pitchFamily="34" charset="0"/>
              </a:rPr>
              <a:t>#</a:t>
            </a:r>
            <a:r>
              <a:rPr lang="en-US" sz="1600" dirty="0" err="1">
                <a:solidFill>
                  <a:prstClr val="black"/>
                </a:solidFill>
                <a:latin typeface="Cambria" pitchFamily="18" charset="0"/>
                <a:cs typeface="Microsoft Sans Serif" pitchFamily="34" charset="0"/>
              </a:rPr>
              <a:t>aypfevents</a:t>
            </a:r>
            <a:endParaRPr lang="en-US" sz="1600" dirty="0">
              <a:solidFill>
                <a:prstClr val="black"/>
              </a:solidFill>
              <a:latin typeface="Cambria" pitchFamily="18" charset="0"/>
              <a:cs typeface="Microsoft Sans Serif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715000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LC IYEF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638800"/>
            <a:ext cx="1867854" cy="757238"/>
          </a:xfrm>
          <a:prstGeom prst="rect">
            <a:avLst/>
          </a:prstGeom>
        </p:spPr>
      </p:pic>
      <p:pic>
        <p:nvPicPr>
          <p:cNvPr id="15" name="Picture 14" descr="ytfg 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5715000"/>
            <a:ext cx="1507624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821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gumentum" pitchFamily="34" charset="0"/>
                <a:cs typeface="Argumentum" pitchFamily="34" charset="0"/>
              </a:rPr>
              <a:t>Project HOPE</a:t>
            </a:r>
            <a:endParaRPr lang="en-US" b="1" dirty="0"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numCol="1">
            <a:normAutofit fontScale="92500" lnSpcReduction="1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Community Foundation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City of Dubuque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Northeast Iowa Community College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Dubuque Community Schools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Eastern Iowa Intergovernmental Agency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Dubuque Works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Iowa Works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Circles Initiative</a:t>
            </a:r>
          </a:p>
          <a:p>
            <a:pPr algn="ctr">
              <a:buNone/>
            </a:pPr>
            <a:endParaRPr lang="en-US" sz="4000" b="1" dirty="0">
              <a:solidFill>
                <a:srgbClr val="7030A0"/>
              </a:solidFill>
              <a:latin typeface="Argumentum" pitchFamily="34" charset="0"/>
              <a:cs typeface="Argumentum" pitchFamily="34" charset="0"/>
            </a:endParaRPr>
          </a:p>
        </p:txBody>
      </p:sp>
      <p:pic>
        <p:nvPicPr>
          <p:cNvPr id="5" name="Picture 4" descr="Project HOP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5334000"/>
            <a:ext cx="1347383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3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i="1" dirty="0" smtClean="0"/>
              <a:t>Dubuque Community School District</a:t>
            </a:r>
            <a:br>
              <a:rPr lang="en-US" sz="2600" i="1" dirty="0" smtClean="0"/>
            </a:br>
            <a:r>
              <a:rPr lang="en-US" sz="3200" b="1" dirty="0" smtClean="0"/>
              <a:t>Student Drop-outs / District-wide</a:t>
            </a:r>
            <a:endParaRPr lang="en-US" sz="3200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874268"/>
              </p:ext>
            </p:extLst>
          </p:nvPr>
        </p:nvGraphicFramePr>
        <p:xfrm>
          <a:off x="1676399" y="1676402"/>
          <a:ext cx="5715002" cy="4267198"/>
        </p:xfrm>
        <a:graphic>
          <a:graphicData uri="http://schemas.openxmlformats.org/drawingml/2006/table">
            <a:tbl>
              <a:tblPr/>
              <a:tblGrid>
                <a:gridCol w="2400134"/>
                <a:gridCol w="1044813"/>
                <a:gridCol w="1074185"/>
                <a:gridCol w="1195870"/>
              </a:tblGrid>
              <a:tr h="455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530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2007-2008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517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2008-2009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5444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2009-2010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5444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2010-2011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530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2011-2012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544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2012-2013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598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4343400"/>
            <a:ext cx="5791200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 defTabSz="914400"/>
            <a:r>
              <a:rPr lang="en-US" sz="2000" dirty="0">
                <a:solidFill>
                  <a:prstClr val="white"/>
                </a:solidFill>
                <a:latin typeface="Calibri"/>
              </a:rPr>
              <a:t>average of 141 per year   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876800"/>
            <a:ext cx="5791200" cy="3810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65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gumentum" pitchFamily="34" charset="0"/>
                <a:cs typeface="Argumentum" pitchFamily="34" charset="0"/>
              </a:rPr>
              <a:t>Tax burden per student</a:t>
            </a:r>
            <a:endParaRPr lang="en-US" b="1" dirty="0"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895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75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$13,900</a:t>
            </a:r>
            <a:endParaRPr lang="en-US" sz="17500" b="1" dirty="0">
              <a:solidFill>
                <a:srgbClr val="7030A0"/>
              </a:solidFill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gumentum" pitchFamily="34" charset="0"/>
                <a:cs typeface="Argumentum" pitchFamily="34" charset="0"/>
              </a:rPr>
              <a:t>Study by labor economists called The Economic Value of Opportunity Youth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572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gumentum" pitchFamily="34" charset="0"/>
                <a:cs typeface="Argumentum" pitchFamily="34" charset="0"/>
              </a:rPr>
              <a:t>Immediate annual taxpayer burden, 2011 dollars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Argumentum" pitchFamily="34" charset="0"/>
              <a:cs typeface="Argument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2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gumentum" pitchFamily="34" charset="0"/>
                <a:cs typeface="Argumentum" pitchFamily="34" charset="0"/>
              </a:rPr>
              <a:t>Missed earning potential</a:t>
            </a:r>
            <a:endParaRPr lang="en-US" b="1" dirty="0"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$7,000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572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gumentum" pitchFamily="34" charset="0"/>
                <a:cs typeface="Argumentum" pitchFamily="34" charset="0"/>
              </a:rPr>
              <a:t>Annually vs. worker with Diploma or GED, 2011 dollars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gumentum" pitchFamily="34" charset="0"/>
                <a:cs typeface="Argumentum" pitchFamily="34" charset="0"/>
              </a:rPr>
              <a:t>Study by labor economists called The Economic Value of Opportunity Youth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Argumentum" pitchFamily="34" charset="0"/>
              <a:cs typeface="Argument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7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why?</a:t>
            </a:r>
            <a:endParaRPr lang="en-US" sz="20000" b="1" dirty="0">
              <a:solidFill>
                <a:srgbClr val="7030A0"/>
              </a:solidFill>
              <a:latin typeface="Argumentum" pitchFamily="34" charset="0"/>
              <a:cs typeface="Argument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1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gumentum" pitchFamily="34" charset="0"/>
                <a:cs typeface="Argumentum" pitchFamily="34" charset="0"/>
              </a:rPr>
              <a:t>Students Contacted</a:t>
            </a:r>
            <a:endParaRPr lang="en-US" b="1" dirty="0"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 smtClean="0">
                <a:solidFill>
                  <a:srgbClr val="7030A0"/>
                </a:solidFill>
                <a:latin typeface="Argumentum" pitchFamily="34" charset="0"/>
                <a:cs typeface="Argumentum" pitchFamily="34" charset="0"/>
              </a:rPr>
              <a:t>206</a:t>
            </a:r>
            <a:endParaRPr lang="en-US" sz="20000" b="1" dirty="0">
              <a:solidFill>
                <a:srgbClr val="7030A0"/>
              </a:solidFill>
              <a:latin typeface="Argumentum" pitchFamily="34" charset="0"/>
              <a:cs typeface="Argument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457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gumentum" pitchFamily="34" charset="0"/>
                <a:cs typeface="Argumentum" pitchFamily="34" charset="0"/>
              </a:rPr>
              <a:t>Since August 2012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Argumentum" pitchFamily="34" charset="0"/>
              <a:cs typeface="Argument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2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gumentum" pitchFamily="34" charset="0"/>
                <a:cs typeface="Argumentum" pitchFamily="34" charset="0"/>
              </a:rPr>
              <a:t>Why they left</a:t>
            </a:r>
            <a:endParaRPr lang="en-US" b="1" dirty="0">
              <a:latin typeface="Argumentum" pitchFamily="34" charset="0"/>
              <a:cs typeface="Argumentum" pitchFamily="34" charset="0"/>
            </a:endParaRPr>
          </a:p>
        </p:txBody>
      </p:sp>
      <p:pic>
        <p:nvPicPr>
          <p:cNvPr id="5" name="Picture 4" descr="Why They Leave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524000"/>
            <a:ext cx="5731990" cy="50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:\Communications\Graphics\Photos\CFGD Photos\2014\3-28-2014 Re-Engage Dubuque Photo Shoot\Edits\Re-engage Dubuque_201403280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0682" y="0"/>
            <a:ext cx="1031468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50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YPF Template 5.201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Macintosh PowerPoint</Application>
  <PresentationFormat>On-screen Show (4:3)</PresentationFormat>
  <Paragraphs>176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1_AYPF Template 5.2012</vt:lpstr>
      <vt:lpstr>PowerPoint Presentation</vt:lpstr>
      <vt:lpstr>Project HOPE</vt:lpstr>
      <vt:lpstr>Dubuque Community School District Student Drop-outs / District-wide</vt:lpstr>
      <vt:lpstr>Tax burden per student</vt:lpstr>
      <vt:lpstr>Missed earning potential</vt:lpstr>
      <vt:lpstr>PowerPoint Presentation</vt:lpstr>
      <vt:lpstr>Students Contacted</vt:lpstr>
      <vt:lpstr>Why they left</vt:lpstr>
      <vt:lpstr>PowerPoint Presentation</vt:lpstr>
      <vt:lpstr>87% Re-engaged</vt:lpstr>
      <vt:lpstr>37% Completed Diploma or GED</vt:lpstr>
      <vt:lpstr>Average Days to Complete</vt:lpstr>
      <vt:lpstr>Dubuque Community School District Student Drop-outs / District-wide</vt:lpstr>
      <vt:lpstr>Project HOPE</vt:lpstr>
      <vt:lpstr>PowerPoint Presentation</vt:lpstr>
      <vt:lpstr>PowerPoint Presentation</vt:lpstr>
      <vt:lpstr>Closing Remarks</vt:lpstr>
      <vt:lpstr>Questions?</vt:lpstr>
    </vt:vector>
  </TitlesOfParts>
  <Company>American Youth Policy Forum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Knowles</dc:creator>
  <cp:lastModifiedBy>George Knowles</cp:lastModifiedBy>
  <cp:revision>1</cp:revision>
  <dcterms:created xsi:type="dcterms:W3CDTF">2014-04-04T18:41:40Z</dcterms:created>
  <dcterms:modified xsi:type="dcterms:W3CDTF">2014-04-04T18:41:59Z</dcterms:modified>
</cp:coreProperties>
</file>