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21"/>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23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tanieshawoods:Strategic%20Data%20Project:April%2023,%202014:BUF%20H.S.%20Graduation,%20Dropout,%20and%20Matriculation.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tanieshawoods:Strategic%20Data%20Project:April%2023,%202014:BUF%20H.S.%20Graduation,%20Dropout,%20and%20Matricul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554869287029956"/>
          <c:y val="0.0356347438752784"/>
          <c:w val="0.939732452798239"/>
          <c:h val="0.914595514090805"/>
        </c:manualLayout>
      </c:layout>
      <c:barChart>
        <c:barDir val="col"/>
        <c:grouping val="clustered"/>
        <c:varyColors val="0"/>
        <c:ser>
          <c:idx val="0"/>
          <c:order val="0"/>
          <c:tx>
            <c:strRef>
              <c:f>'BUF H.S. Grad and Dropout'!$B$1</c:f>
              <c:strCache>
                <c:ptCount val="1"/>
                <c:pt idx="0">
                  <c:v>4-year Graduation Rate</c:v>
                </c:pt>
              </c:strCache>
            </c:strRef>
          </c:tx>
          <c:invertIfNegative val="0"/>
          <c:dLbls>
            <c:showLegendKey val="0"/>
            <c:showVal val="1"/>
            <c:showCatName val="0"/>
            <c:showSerName val="0"/>
            <c:showPercent val="0"/>
            <c:showBubbleSize val="0"/>
            <c:showLeaderLines val="0"/>
          </c:dLbls>
          <c:cat>
            <c:strRef>
              <c:f>'BUF H.S. Grad and Dropout'!$A$2:$A$4</c:f>
              <c:strCache>
                <c:ptCount val="3"/>
                <c:pt idx="0">
                  <c:v>2009-10</c:v>
                </c:pt>
                <c:pt idx="1">
                  <c:v>2010-11</c:v>
                </c:pt>
                <c:pt idx="2">
                  <c:v>2011-12</c:v>
                </c:pt>
              </c:strCache>
            </c:strRef>
          </c:cat>
          <c:val>
            <c:numRef>
              <c:f>'BUF H.S. Grad and Dropout'!$B$2:$B$4</c:f>
              <c:numCache>
                <c:formatCode>0%</c:formatCode>
                <c:ptCount val="3"/>
                <c:pt idx="0">
                  <c:v>0.5</c:v>
                </c:pt>
                <c:pt idx="1">
                  <c:v>0.55</c:v>
                </c:pt>
                <c:pt idx="2">
                  <c:v>0.48</c:v>
                </c:pt>
              </c:numCache>
            </c:numRef>
          </c:val>
        </c:ser>
        <c:ser>
          <c:idx val="1"/>
          <c:order val="1"/>
          <c:tx>
            <c:strRef>
              <c:f>'BUF H.S. Grad and Dropout'!$C$1</c:f>
              <c:strCache>
                <c:ptCount val="1"/>
                <c:pt idx="0">
                  <c:v>Drop-out Rate</c:v>
                </c:pt>
              </c:strCache>
            </c:strRef>
          </c:tx>
          <c:invertIfNegative val="0"/>
          <c:dLbls>
            <c:showLegendKey val="0"/>
            <c:showVal val="1"/>
            <c:showCatName val="0"/>
            <c:showSerName val="0"/>
            <c:showPercent val="0"/>
            <c:showBubbleSize val="0"/>
            <c:showLeaderLines val="0"/>
          </c:dLbls>
          <c:cat>
            <c:strRef>
              <c:f>'BUF H.S. Grad and Dropout'!$A$2:$A$4</c:f>
              <c:strCache>
                <c:ptCount val="3"/>
                <c:pt idx="0">
                  <c:v>2009-10</c:v>
                </c:pt>
                <c:pt idx="1">
                  <c:v>2010-11</c:v>
                </c:pt>
                <c:pt idx="2">
                  <c:v>2011-12</c:v>
                </c:pt>
              </c:strCache>
            </c:strRef>
          </c:cat>
          <c:val>
            <c:numRef>
              <c:f>'BUF H.S. Grad and Dropout'!$C$2:$C$4</c:f>
              <c:numCache>
                <c:formatCode>0%</c:formatCode>
                <c:ptCount val="3"/>
                <c:pt idx="0">
                  <c:v>0.32</c:v>
                </c:pt>
                <c:pt idx="1">
                  <c:v>0.27</c:v>
                </c:pt>
                <c:pt idx="2">
                  <c:v>0.29</c:v>
                </c:pt>
              </c:numCache>
            </c:numRef>
          </c:val>
        </c:ser>
        <c:dLbls>
          <c:showLegendKey val="0"/>
          <c:showVal val="0"/>
          <c:showCatName val="0"/>
          <c:showSerName val="0"/>
          <c:showPercent val="0"/>
          <c:showBubbleSize val="0"/>
        </c:dLbls>
        <c:gapWidth val="150"/>
        <c:axId val="2146214680"/>
        <c:axId val="2146217656"/>
      </c:barChart>
      <c:catAx>
        <c:axId val="2146214680"/>
        <c:scaling>
          <c:orientation val="minMax"/>
        </c:scaling>
        <c:delete val="0"/>
        <c:axPos val="b"/>
        <c:majorTickMark val="out"/>
        <c:minorTickMark val="none"/>
        <c:tickLblPos val="nextTo"/>
        <c:crossAx val="2146217656"/>
        <c:crosses val="autoZero"/>
        <c:auto val="1"/>
        <c:lblAlgn val="ctr"/>
        <c:lblOffset val="100"/>
        <c:noMultiLvlLbl val="0"/>
      </c:catAx>
      <c:valAx>
        <c:axId val="2146217656"/>
        <c:scaling>
          <c:orientation val="minMax"/>
          <c:max val="1.0"/>
        </c:scaling>
        <c:delete val="0"/>
        <c:axPos val="l"/>
        <c:majorGridlines/>
        <c:numFmt formatCode="0%" sourceLinked="1"/>
        <c:majorTickMark val="out"/>
        <c:minorTickMark val="none"/>
        <c:tickLblPos val="nextTo"/>
        <c:crossAx val="2146214680"/>
        <c:crosses val="autoZero"/>
        <c:crossBetween val="between"/>
      </c:valAx>
    </c:plotArea>
    <c:legend>
      <c:legendPos val="r"/>
      <c:layout>
        <c:manualLayout>
          <c:xMode val="edge"/>
          <c:yMode val="edge"/>
          <c:x val="0.782373119201683"/>
          <c:y val="0.077933338688353"/>
          <c:w val="0.188020581585718"/>
          <c:h val="0.110741662994136"/>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84304451698205"/>
          <c:y val="0.027234441146051"/>
          <c:w val="0.653613461940621"/>
          <c:h val="0.895565139314889"/>
        </c:manualLayout>
      </c:layout>
      <c:barChart>
        <c:barDir val="col"/>
        <c:grouping val="clustered"/>
        <c:varyColors val="0"/>
        <c:ser>
          <c:idx val="0"/>
          <c:order val="0"/>
          <c:tx>
            <c:strRef>
              <c:f>'BUF Regents and Advanced Regent'!$B$1</c:f>
              <c:strCache>
                <c:ptCount val="1"/>
                <c:pt idx="0">
                  <c:v>All Students</c:v>
                </c:pt>
              </c:strCache>
            </c:strRef>
          </c:tx>
          <c:invertIfNegative val="0"/>
          <c:dLbls>
            <c:showLegendKey val="0"/>
            <c:showVal val="1"/>
            <c:showCatName val="0"/>
            <c:showSerName val="0"/>
            <c:showPercent val="0"/>
            <c:showBubbleSize val="0"/>
            <c:showLeaderLines val="0"/>
          </c:dLbls>
          <c:cat>
            <c:strRef>
              <c:f>'BUF Regents and Advanced Regent'!$A$2:$A$4</c:f>
              <c:strCache>
                <c:ptCount val="3"/>
                <c:pt idx="0">
                  <c:v>2009-10</c:v>
                </c:pt>
                <c:pt idx="1">
                  <c:v>2010-11</c:v>
                </c:pt>
                <c:pt idx="2">
                  <c:v>2011-12</c:v>
                </c:pt>
              </c:strCache>
            </c:strRef>
          </c:cat>
          <c:val>
            <c:numRef>
              <c:f>'BUF Regents and Advanced Regent'!$B$2:$B$4</c:f>
              <c:numCache>
                <c:formatCode>0%</c:formatCode>
                <c:ptCount val="3"/>
                <c:pt idx="0">
                  <c:v>0.33</c:v>
                </c:pt>
                <c:pt idx="1">
                  <c:v>0.44</c:v>
                </c:pt>
                <c:pt idx="2">
                  <c:v>0.43</c:v>
                </c:pt>
              </c:numCache>
            </c:numRef>
          </c:val>
        </c:ser>
        <c:ser>
          <c:idx val="1"/>
          <c:order val="1"/>
          <c:tx>
            <c:strRef>
              <c:f>'BUF Regents and Advanced Regent'!$C$1</c:f>
              <c:strCache>
                <c:ptCount val="1"/>
                <c:pt idx="0">
                  <c:v>Students of Color</c:v>
                </c:pt>
              </c:strCache>
            </c:strRef>
          </c:tx>
          <c:invertIfNegative val="0"/>
          <c:dLbls>
            <c:showLegendKey val="0"/>
            <c:showVal val="1"/>
            <c:showCatName val="0"/>
            <c:showSerName val="0"/>
            <c:showPercent val="0"/>
            <c:showBubbleSize val="0"/>
            <c:showLeaderLines val="0"/>
          </c:dLbls>
          <c:cat>
            <c:strRef>
              <c:f>'BUF Regents and Advanced Regent'!$A$2:$A$4</c:f>
              <c:strCache>
                <c:ptCount val="3"/>
                <c:pt idx="0">
                  <c:v>2009-10</c:v>
                </c:pt>
                <c:pt idx="1">
                  <c:v>2010-11</c:v>
                </c:pt>
                <c:pt idx="2">
                  <c:v>2011-12</c:v>
                </c:pt>
              </c:strCache>
            </c:strRef>
          </c:cat>
          <c:val>
            <c:numRef>
              <c:f>'BUF Regents and Advanced Regent'!$C$2:$C$4</c:f>
              <c:numCache>
                <c:formatCode>0%</c:formatCode>
                <c:ptCount val="3"/>
                <c:pt idx="0">
                  <c:v>0.21</c:v>
                </c:pt>
                <c:pt idx="1">
                  <c:v>0.29</c:v>
                </c:pt>
                <c:pt idx="2">
                  <c:v>0.3</c:v>
                </c:pt>
              </c:numCache>
            </c:numRef>
          </c:val>
        </c:ser>
        <c:ser>
          <c:idx val="2"/>
          <c:order val="2"/>
          <c:tx>
            <c:strRef>
              <c:f>'BUF Regents and Advanced Regent'!$D$1</c:f>
              <c:strCache>
                <c:ptCount val="1"/>
                <c:pt idx="0">
                  <c:v>Econoically Disadvantaged Students</c:v>
                </c:pt>
              </c:strCache>
            </c:strRef>
          </c:tx>
          <c:invertIfNegative val="0"/>
          <c:dLbls>
            <c:showLegendKey val="0"/>
            <c:showVal val="1"/>
            <c:showCatName val="0"/>
            <c:showSerName val="0"/>
            <c:showPercent val="0"/>
            <c:showBubbleSize val="0"/>
            <c:showLeaderLines val="0"/>
          </c:dLbls>
          <c:cat>
            <c:strRef>
              <c:f>'BUF Regents and Advanced Regent'!$A$2:$A$4</c:f>
              <c:strCache>
                <c:ptCount val="3"/>
                <c:pt idx="0">
                  <c:v>2009-10</c:v>
                </c:pt>
                <c:pt idx="1">
                  <c:v>2010-11</c:v>
                </c:pt>
                <c:pt idx="2">
                  <c:v>2011-12</c:v>
                </c:pt>
              </c:strCache>
            </c:strRef>
          </c:cat>
          <c:val>
            <c:numRef>
              <c:f>'BUF Regents and Advanced Regent'!$D$2:$D$4</c:f>
              <c:numCache>
                <c:formatCode>0%</c:formatCode>
                <c:ptCount val="3"/>
                <c:pt idx="0">
                  <c:v>0.23</c:v>
                </c:pt>
                <c:pt idx="1">
                  <c:v>0.3</c:v>
                </c:pt>
                <c:pt idx="2">
                  <c:v>0.33</c:v>
                </c:pt>
              </c:numCache>
            </c:numRef>
          </c:val>
        </c:ser>
        <c:dLbls>
          <c:showLegendKey val="0"/>
          <c:showVal val="0"/>
          <c:showCatName val="0"/>
          <c:showSerName val="0"/>
          <c:showPercent val="0"/>
          <c:showBubbleSize val="0"/>
        </c:dLbls>
        <c:gapWidth val="150"/>
        <c:axId val="2146280504"/>
        <c:axId val="2146283560"/>
      </c:barChart>
      <c:catAx>
        <c:axId val="2146280504"/>
        <c:scaling>
          <c:orientation val="minMax"/>
        </c:scaling>
        <c:delete val="0"/>
        <c:axPos val="b"/>
        <c:majorTickMark val="out"/>
        <c:minorTickMark val="none"/>
        <c:tickLblPos val="nextTo"/>
        <c:crossAx val="2146283560"/>
        <c:crosses val="autoZero"/>
        <c:auto val="1"/>
        <c:lblAlgn val="ctr"/>
        <c:lblOffset val="100"/>
        <c:noMultiLvlLbl val="0"/>
      </c:catAx>
      <c:valAx>
        <c:axId val="2146283560"/>
        <c:scaling>
          <c:orientation val="minMax"/>
          <c:max val="1.0"/>
        </c:scaling>
        <c:delete val="0"/>
        <c:axPos val="l"/>
        <c:majorGridlines/>
        <c:numFmt formatCode="0%" sourceLinked="1"/>
        <c:majorTickMark val="out"/>
        <c:minorTickMark val="none"/>
        <c:tickLblPos val="nextTo"/>
        <c:crossAx val="2146280504"/>
        <c:crosses val="autoZero"/>
        <c:crossBetween val="between"/>
      </c:valAx>
    </c:plotArea>
    <c:legend>
      <c:legendPos val="tr"/>
      <c:layout>
        <c:manualLayout>
          <c:xMode val="edge"/>
          <c:yMode val="edge"/>
          <c:x val="0.75952284928516"/>
          <c:y val="0.196087976251567"/>
          <c:w val="0.0167117458063884"/>
          <c:h val="0.245787400232415"/>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628568185193096"/>
          <c:y val="0.0347129578993425"/>
          <c:w val="0.848814458277754"/>
          <c:h val="0.8976058151248"/>
        </c:manualLayout>
      </c:layout>
      <c:barChart>
        <c:barDir val="col"/>
        <c:grouping val="clustered"/>
        <c:varyColors val="0"/>
        <c:ser>
          <c:idx val="0"/>
          <c:order val="0"/>
          <c:tx>
            <c:strRef>
              <c:f>'IHE Matriculation'!$B$1</c:f>
              <c:strCache>
                <c:ptCount val="1"/>
                <c:pt idx="0">
                  <c:v>2-year Institutions</c:v>
                </c:pt>
              </c:strCache>
            </c:strRef>
          </c:tx>
          <c:invertIfNegative val="0"/>
          <c:dLbls>
            <c:showLegendKey val="0"/>
            <c:showVal val="1"/>
            <c:showCatName val="0"/>
            <c:showSerName val="0"/>
            <c:showPercent val="0"/>
            <c:showBubbleSize val="0"/>
            <c:showLeaderLines val="0"/>
          </c:dLbls>
          <c:cat>
            <c:numRef>
              <c:f>'IHE Matriculation'!$A$2:$A$8</c:f>
              <c:numCache>
                <c:formatCode>General</c:formatCode>
                <c:ptCount val="7"/>
                <c:pt idx="0">
                  <c:v>2007.0</c:v>
                </c:pt>
                <c:pt idx="1">
                  <c:v>2008.0</c:v>
                </c:pt>
                <c:pt idx="2">
                  <c:v>2009.0</c:v>
                </c:pt>
                <c:pt idx="3">
                  <c:v>2010.0</c:v>
                </c:pt>
                <c:pt idx="4">
                  <c:v>2011.0</c:v>
                </c:pt>
                <c:pt idx="5">
                  <c:v>2012.0</c:v>
                </c:pt>
                <c:pt idx="6">
                  <c:v>2013.0</c:v>
                </c:pt>
              </c:numCache>
            </c:numRef>
          </c:cat>
          <c:val>
            <c:numRef>
              <c:f>'IHE Matriculation'!$B$2:$B$8</c:f>
              <c:numCache>
                <c:formatCode>0%</c:formatCode>
                <c:ptCount val="7"/>
                <c:pt idx="0">
                  <c:v>0.21</c:v>
                </c:pt>
                <c:pt idx="1">
                  <c:v>0.25</c:v>
                </c:pt>
                <c:pt idx="2">
                  <c:v>0.27</c:v>
                </c:pt>
                <c:pt idx="3">
                  <c:v>0.25</c:v>
                </c:pt>
                <c:pt idx="4">
                  <c:v>0.28</c:v>
                </c:pt>
                <c:pt idx="5">
                  <c:v>0.25</c:v>
                </c:pt>
                <c:pt idx="6">
                  <c:v>0.31</c:v>
                </c:pt>
              </c:numCache>
            </c:numRef>
          </c:val>
        </c:ser>
        <c:ser>
          <c:idx val="1"/>
          <c:order val="1"/>
          <c:tx>
            <c:strRef>
              <c:f>'IHE Matriculation'!$C$1</c:f>
              <c:strCache>
                <c:ptCount val="1"/>
                <c:pt idx="0">
                  <c:v>4-year Institutions </c:v>
                </c:pt>
              </c:strCache>
            </c:strRef>
          </c:tx>
          <c:invertIfNegative val="0"/>
          <c:dLbls>
            <c:showLegendKey val="0"/>
            <c:showVal val="1"/>
            <c:showCatName val="0"/>
            <c:showSerName val="0"/>
            <c:showPercent val="0"/>
            <c:showBubbleSize val="0"/>
            <c:showLeaderLines val="0"/>
          </c:dLbls>
          <c:cat>
            <c:numRef>
              <c:f>'IHE Matriculation'!$A$2:$A$8</c:f>
              <c:numCache>
                <c:formatCode>General</c:formatCode>
                <c:ptCount val="7"/>
                <c:pt idx="0">
                  <c:v>2007.0</c:v>
                </c:pt>
                <c:pt idx="1">
                  <c:v>2008.0</c:v>
                </c:pt>
                <c:pt idx="2">
                  <c:v>2009.0</c:v>
                </c:pt>
                <c:pt idx="3">
                  <c:v>2010.0</c:v>
                </c:pt>
                <c:pt idx="4">
                  <c:v>2011.0</c:v>
                </c:pt>
                <c:pt idx="5">
                  <c:v>2012.0</c:v>
                </c:pt>
                <c:pt idx="6">
                  <c:v>2013.0</c:v>
                </c:pt>
              </c:numCache>
            </c:numRef>
          </c:cat>
          <c:val>
            <c:numRef>
              <c:f>'IHE Matriculation'!$C$2:$C$8</c:f>
              <c:numCache>
                <c:formatCode>0%</c:formatCode>
                <c:ptCount val="7"/>
                <c:pt idx="0">
                  <c:v>0.38</c:v>
                </c:pt>
                <c:pt idx="1">
                  <c:v>0.35</c:v>
                </c:pt>
                <c:pt idx="2">
                  <c:v>0.33</c:v>
                </c:pt>
                <c:pt idx="3">
                  <c:v>0.3</c:v>
                </c:pt>
                <c:pt idx="4">
                  <c:v>0.34</c:v>
                </c:pt>
                <c:pt idx="5">
                  <c:v>0.32</c:v>
                </c:pt>
                <c:pt idx="6">
                  <c:v>0.35</c:v>
                </c:pt>
              </c:numCache>
            </c:numRef>
          </c:val>
        </c:ser>
        <c:dLbls>
          <c:showLegendKey val="0"/>
          <c:showVal val="0"/>
          <c:showCatName val="0"/>
          <c:showSerName val="0"/>
          <c:showPercent val="0"/>
          <c:showBubbleSize val="0"/>
        </c:dLbls>
        <c:gapWidth val="150"/>
        <c:axId val="2142592952"/>
        <c:axId val="2128003256"/>
      </c:barChart>
      <c:catAx>
        <c:axId val="2142592952"/>
        <c:scaling>
          <c:orientation val="minMax"/>
        </c:scaling>
        <c:delete val="0"/>
        <c:axPos val="b"/>
        <c:numFmt formatCode="General" sourceLinked="1"/>
        <c:majorTickMark val="out"/>
        <c:minorTickMark val="none"/>
        <c:tickLblPos val="nextTo"/>
        <c:crossAx val="2128003256"/>
        <c:crosses val="autoZero"/>
        <c:auto val="1"/>
        <c:lblAlgn val="ctr"/>
        <c:lblOffset val="100"/>
        <c:noMultiLvlLbl val="0"/>
      </c:catAx>
      <c:valAx>
        <c:axId val="2128003256"/>
        <c:scaling>
          <c:orientation val="minMax"/>
          <c:max val="1.0"/>
        </c:scaling>
        <c:delete val="0"/>
        <c:axPos val="l"/>
        <c:majorGridlines/>
        <c:numFmt formatCode="0%" sourceLinked="1"/>
        <c:majorTickMark val="out"/>
        <c:minorTickMark val="none"/>
        <c:tickLblPos val="nextTo"/>
        <c:crossAx val="2142592952"/>
        <c:crosses val="autoZero"/>
        <c:crossBetween val="between"/>
      </c:valAx>
    </c:plotArea>
    <c:legend>
      <c:legendPos val="r"/>
      <c:layout>
        <c:manualLayout>
          <c:xMode val="edge"/>
          <c:yMode val="edge"/>
          <c:x val="0.751705111895546"/>
          <c:y val="0.217188107437341"/>
          <c:w val="0.199755360768583"/>
          <c:h val="0.202346734366013"/>
        </c:manualLayou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7771D-C829-824E-966C-D74D3C30BB85}"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B8344411-3794-1742-83E2-5FB65D218892}">
      <dgm:prSet phldrT="[Text]"/>
      <dgm:spPr>
        <a:solidFill>
          <a:schemeClr val="accent3"/>
        </a:solidFill>
      </dgm:spPr>
      <dgm:t>
        <a:bodyPr/>
        <a:lstStyle/>
        <a:p>
          <a:r>
            <a:rPr lang="en-US" b="1" dirty="0" smtClean="0"/>
            <a:t>MONITORING AND INTERVENTION SYSTEM</a:t>
          </a:r>
        </a:p>
        <a:p>
          <a:r>
            <a:rPr lang="en-US" dirty="0" smtClean="0"/>
            <a:t>*Research Based Indicators that track to post secondary readiness</a:t>
          </a:r>
        </a:p>
        <a:p>
          <a:r>
            <a:rPr lang="en-US" dirty="0" smtClean="0"/>
            <a:t>*AIR developed algorithms</a:t>
          </a:r>
        </a:p>
        <a:p>
          <a:r>
            <a:rPr lang="en-US" dirty="0" smtClean="0"/>
            <a:t>*Technology based interactive system</a:t>
          </a:r>
          <a:endParaRPr lang="en-US" dirty="0"/>
        </a:p>
      </dgm:t>
    </dgm:pt>
    <dgm:pt modelId="{82836754-0DF4-B744-8061-EF5E3575726E}" type="parTrans" cxnId="{660B5D59-0B77-B145-9D66-BCD8BD0C784F}">
      <dgm:prSet/>
      <dgm:spPr/>
      <dgm:t>
        <a:bodyPr/>
        <a:lstStyle/>
        <a:p>
          <a:endParaRPr lang="en-US"/>
        </a:p>
      </dgm:t>
    </dgm:pt>
    <dgm:pt modelId="{6F07A33A-DD06-3542-B42A-AC54612047E2}" type="sibTrans" cxnId="{660B5D59-0B77-B145-9D66-BCD8BD0C784F}">
      <dgm:prSet/>
      <dgm:spPr/>
      <dgm:t>
        <a:bodyPr/>
        <a:lstStyle/>
        <a:p>
          <a:endParaRPr lang="en-US"/>
        </a:p>
      </dgm:t>
    </dgm:pt>
    <dgm:pt modelId="{064B2BBA-BD17-6B4C-8E80-8455AD8CDDB7}">
      <dgm:prSet phldrT="[Text]"/>
      <dgm:spPr>
        <a:solidFill>
          <a:schemeClr val="accent3"/>
        </a:solidFill>
      </dgm:spPr>
      <dgm:t>
        <a:bodyPr/>
        <a:lstStyle/>
        <a:p>
          <a:r>
            <a:rPr lang="en-US" b="1" dirty="0" smtClean="0"/>
            <a:t>School</a:t>
          </a:r>
          <a:r>
            <a:rPr lang="en-US" dirty="0" smtClean="0"/>
            <a:t> </a:t>
          </a:r>
          <a:r>
            <a:rPr lang="en-US" b="1" dirty="0" smtClean="0"/>
            <a:t>District</a:t>
          </a:r>
          <a:r>
            <a:rPr lang="en-US" dirty="0" smtClean="0"/>
            <a:t> </a:t>
          </a:r>
          <a:r>
            <a:rPr lang="en-US" b="1" dirty="0" smtClean="0"/>
            <a:t>data</a:t>
          </a:r>
        </a:p>
        <a:p>
          <a:r>
            <a:rPr lang="en-US" dirty="0" smtClean="0"/>
            <a:t>Attendance, grades, discipline, test scores </a:t>
          </a:r>
          <a:endParaRPr lang="en-US" dirty="0"/>
        </a:p>
      </dgm:t>
    </dgm:pt>
    <dgm:pt modelId="{6FB167C3-3B77-644E-992A-57A52C39A7A9}" type="parTrans" cxnId="{804652FD-4D5C-9D49-8454-CCFF20135783}">
      <dgm:prSet/>
      <dgm:spPr>
        <a:solidFill>
          <a:schemeClr val="accent1"/>
        </a:solidFill>
      </dgm:spPr>
      <dgm:t>
        <a:bodyPr/>
        <a:lstStyle/>
        <a:p>
          <a:endParaRPr lang="en-US"/>
        </a:p>
      </dgm:t>
    </dgm:pt>
    <dgm:pt modelId="{B6A6F2A5-23EB-6E43-AF86-16FF6CB92935}" type="sibTrans" cxnId="{804652FD-4D5C-9D49-8454-CCFF20135783}">
      <dgm:prSet/>
      <dgm:spPr/>
      <dgm:t>
        <a:bodyPr/>
        <a:lstStyle/>
        <a:p>
          <a:endParaRPr lang="en-US"/>
        </a:p>
      </dgm:t>
    </dgm:pt>
    <dgm:pt modelId="{482120F0-1BEC-A945-B0F8-D8213B912D23}">
      <dgm:prSet phldrT="[Text]"/>
      <dgm:spPr>
        <a:solidFill>
          <a:schemeClr val="accent3"/>
        </a:solidFill>
      </dgm:spPr>
      <dgm:t>
        <a:bodyPr/>
        <a:lstStyle/>
        <a:p>
          <a:r>
            <a:rPr lang="en-US" b="1" dirty="0" smtClean="0"/>
            <a:t>Parent surveys</a:t>
          </a:r>
          <a:endParaRPr lang="en-US" b="1" dirty="0"/>
        </a:p>
      </dgm:t>
    </dgm:pt>
    <dgm:pt modelId="{9BA64E6B-26B2-9442-A89D-C9D9F18A69FA}" type="parTrans" cxnId="{BA6BB669-EA3D-CD4E-8269-3E192AE15143}">
      <dgm:prSet/>
      <dgm:spPr>
        <a:solidFill>
          <a:schemeClr val="accent1"/>
        </a:solidFill>
      </dgm:spPr>
      <dgm:t>
        <a:bodyPr/>
        <a:lstStyle/>
        <a:p>
          <a:endParaRPr lang="en-US"/>
        </a:p>
      </dgm:t>
    </dgm:pt>
    <dgm:pt modelId="{3BB85F04-6272-834D-8D47-6350EE3A8D12}" type="sibTrans" cxnId="{BA6BB669-EA3D-CD4E-8269-3E192AE15143}">
      <dgm:prSet/>
      <dgm:spPr/>
      <dgm:t>
        <a:bodyPr/>
        <a:lstStyle/>
        <a:p>
          <a:endParaRPr lang="en-US"/>
        </a:p>
      </dgm:t>
    </dgm:pt>
    <dgm:pt modelId="{3F404873-614F-3F41-8C54-DCDFFA3043FC}">
      <dgm:prSet phldrT="[Text]"/>
      <dgm:spPr>
        <a:solidFill>
          <a:schemeClr val="accent3"/>
        </a:solidFill>
      </dgm:spPr>
      <dgm:t>
        <a:bodyPr/>
        <a:lstStyle/>
        <a:p>
          <a:r>
            <a:rPr lang="en-US" b="1" dirty="0" smtClean="0"/>
            <a:t>Teachers surveys</a:t>
          </a:r>
        </a:p>
      </dgm:t>
    </dgm:pt>
    <dgm:pt modelId="{BBC31DA2-AF54-2A4E-88EC-9AE2C1C81867}" type="parTrans" cxnId="{00497CBA-F1BF-654F-9E6E-D4351533DAD8}">
      <dgm:prSet/>
      <dgm:spPr>
        <a:solidFill>
          <a:schemeClr val="accent1"/>
        </a:solidFill>
      </dgm:spPr>
      <dgm:t>
        <a:bodyPr/>
        <a:lstStyle/>
        <a:p>
          <a:endParaRPr lang="en-US"/>
        </a:p>
      </dgm:t>
    </dgm:pt>
    <dgm:pt modelId="{10C19503-BDED-E141-AC0D-3B604E76DBF7}" type="sibTrans" cxnId="{00497CBA-F1BF-654F-9E6E-D4351533DAD8}">
      <dgm:prSet/>
      <dgm:spPr/>
      <dgm:t>
        <a:bodyPr/>
        <a:lstStyle/>
        <a:p>
          <a:endParaRPr lang="en-US"/>
        </a:p>
      </dgm:t>
    </dgm:pt>
    <dgm:pt modelId="{CC49FA6D-753D-BE4F-9AA2-BEB1730FA3AC}">
      <dgm:prSet/>
      <dgm:spPr>
        <a:solidFill>
          <a:schemeClr val="accent3"/>
        </a:solidFill>
      </dgm:spPr>
      <dgm:t>
        <a:bodyPr/>
        <a:lstStyle/>
        <a:p>
          <a:r>
            <a:rPr lang="en-US" b="1" dirty="0" smtClean="0"/>
            <a:t>Student surveys</a:t>
          </a:r>
          <a:endParaRPr lang="en-US" b="1" dirty="0"/>
        </a:p>
      </dgm:t>
    </dgm:pt>
    <dgm:pt modelId="{BB2B51EF-A045-3C44-B38C-76238918D990}" type="parTrans" cxnId="{4B58FF3C-DBCA-E54F-8C1F-EACF4CD6A139}">
      <dgm:prSet/>
      <dgm:spPr>
        <a:solidFill>
          <a:schemeClr val="accent1"/>
        </a:solidFill>
      </dgm:spPr>
      <dgm:t>
        <a:bodyPr/>
        <a:lstStyle/>
        <a:p>
          <a:endParaRPr lang="en-US"/>
        </a:p>
      </dgm:t>
    </dgm:pt>
    <dgm:pt modelId="{0B75C16A-619A-B84E-AD92-7373EB3E85C8}" type="sibTrans" cxnId="{4B58FF3C-DBCA-E54F-8C1F-EACF4CD6A139}">
      <dgm:prSet/>
      <dgm:spPr/>
      <dgm:t>
        <a:bodyPr/>
        <a:lstStyle/>
        <a:p>
          <a:endParaRPr lang="en-US"/>
        </a:p>
      </dgm:t>
    </dgm:pt>
    <dgm:pt modelId="{9D4BF1D3-7A9C-3040-83D0-2B1E3E2C3C37}">
      <dgm:prSet/>
      <dgm:spPr>
        <a:solidFill>
          <a:schemeClr val="accent3"/>
        </a:solidFill>
      </dgm:spPr>
      <dgm:t>
        <a:bodyPr/>
        <a:lstStyle/>
        <a:p>
          <a:r>
            <a:rPr lang="en-US" b="1" dirty="0" smtClean="0"/>
            <a:t>Other</a:t>
          </a:r>
          <a:r>
            <a:rPr lang="en-US" dirty="0" smtClean="0"/>
            <a:t> </a:t>
          </a:r>
          <a:r>
            <a:rPr lang="en-US" b="1" dirty="0" smtClean="0"/>
            <a:t>Provider</a:t>
          </a:r>
          <a:r>
            <a:rPr lang="en-US" dirty="0" smtClean="0"/>
            <a:t> </a:t>
          </a:r>
          <a:r>
            <a:rPr lang="en-US" b="1" dirty="0" smtClean="0"/>
            <a:t>input</a:t>
          </a:r>
          <a:endParaRPr lang="en-US" b="1" dirty="0"/>
        </a:p>
      </dgm:t>
    </dgm:pt>
    <dgm:pt modelId="{1B145A83-E908-7244-9F49-26B37FD6EAC1}" type="parTrans" cxnId="{16CFFB6D-70FA-BD4E-83B5-9C22A46CEFCE}">
      <dgm:prSet/>
      <dgm:spPr>
        <a:solidFill>
          <a:schemeClr val="accent1"/>
        </a:solidFill>
      </dgm:spPr>
      <dgm:t>
        <a:bodyPr/>
        <a:lstStyle/>
        <a:p>
          <a:endParaRPr lang="en-US"/>
        </a:p>
      </dgm:t>
    </dgm:pt>
    <dgm:pt modelId="{1CC73715-70CE-1845-AD43-B24AF20D0B53}" type="sibTrans" cxnId="{16CFFB6D-70FA-BD4E-83B5-9C22A46CEFCE}">
      <dgm:prSet/>
      <dgm:spPr/>
      <dgm:t>
        <a:bodyPr/>
        <a:lstStyle/>
        <a:p>
          <a:endParaRPr lang="en-US"/>
        </a:p>
      </dgm:t>
    </dgm:pt>
    <dgm:pt modelId="{13A5C4D7-B842-E249-BC3F-C31D9FEB41E7}" type="pres">
      <dgm:prSet presAssocID="{86E7771D-C829-824E-966C-D74D3C30BB85}" presName="cycle" presStyleCnt="0">
        <dgm:presLayoutVars>
          <dgm:chMax val="1"/>
          <dgm:dir/>
          <dgm:animLvl val="ctr"/>
          <dgm:resizeHandles val="exact"/>
        </dgm:presLayoutVars>
      </dgm:prSet>
      <dgm:spPr/>
      <dgm:t>
        <a:bodyPr/>
        <a:lstStyle/>
        <a:p>
          <a:endParaRPr lang="en-US"/>
        </a:p>
      </dgm:t>
    </dgm:pt>
    <dgm:pt modelId="{ADD230BA-959E-664F-A8B7-002AEA4BDA88}" type="pres">
      <dgm:prSet presAssocID="{B8344411-3794-1742-83E2-5FB65D218892}" presName="centerShape" presStyleLbl="node0" presStyleIdx="0" presStyleCnt="1" custScaleX="171677" custScaleY="161990" custLinFactNeighborX="1191" custLinFactNeighborY="-2778"/>
      <dgm:spPr/>
      <dgm:t>
        <a:bodyPr/>
        <a:lstStyle/>
        <a:p>
          <a:endParaRPr lang="en-US"/>
        </a:p>
      </dgm:t>
    </dgm:pt>
    <dgm:pt modelId="{6D087D25-F2B7-8242-ADBE-ADFBC40E5062}" type="pres">
      <dgm:prSet presAssocID="{6FB167C3-3B77-644E-992A-57A52C39A7A9}" presName="parTrans" presStyleLbl="bgSibTrans2D1" presStyleIdx="0" presStyleCnt="5" custScaleX="110991" custLinFactNeighborX="7823" custLinFactNeighborY="26123"/>
      <dgm:spPr/>
      <dgm:t>
        <a:bodyPr/>
        <a:lstStyle/>
        <a:p>
          <a:endParaRPr lang="en-US"/>
        </a:p>
      </dgm:t>
    </dgm:pt>
    <dgm:pt modelId="{C21E6D99-20F5-4A4B-8299-9DADB0DA2F64}" type="pres">
      <dgm:prSet presAssocID="{064B2BBA-BD17-6B4C-8E80-8455AD8CDDB7}" presName="node" presStyleLbl="node1" presStyleIdx="0" presStyleCnt="5" custRadScaleRad="108910" custRadScaleInc="-3212">
        <dgm:presLayoutVars>
          <dgm:bulletEnabled val="1"/>
        </dgm:presLayoutVars>
      </dgm:prSet>
      <dgm:spPr/>
      <dgm:t>
        <a:bodyPr/>
        <a:lstStyle/>
        <a:p>
          <a:endParaRPr lang="en-US"/>
        </a:p>
      </dgm:t>
    </dgm:pt>
    <dgm:pt modelId="{B30D1E97-CCF5-344A-8090-F6929C9A01BB}" type="pres">
      <dgm:prSet presAssocID="{9BA64E6B-26B2-9442-A89D-C9D9F18A69FA}" presName="parTrans" presStyleLbl="bgSibTrans2D1" presStyleIdx="1" presStyleCnt="5" custScaleX="110746"/>
      <dgm:spPr/>
      <dgm:t>
        <a:bodyPr/>
        <a:lstStyle/>
        <a:p>
          <a:endParaRPr lang="en-US"/>
        </a:p>
      </dgm:t>
    </dgm:pt>
    <dgm:pt modelId="{A4692AD5-2754-064F-B9B0-94538227347B}" type="pres">
      <dgm:prSet presAssocID="{482120F0-1BEC-A945-B0F8-D8213B912D23}" presName="node" presStyleLbl="node1" presStyleIdx="1" presStyleCnt="5" custScaleX="97497" custScaleY="80686" custRadScaleRad="122195" custRadScaleInc="-29671">
        <dgm:presLayoutVars>
          <dgm:bulletEnabled val="1"/>
        </dgm:presLayoutVars>
      </dgm:prSet>
      <dgm:spPr/>
      <dgm:t>
        <a:bodyPr/>
        <a:lstStyle/>
        <a:p>
          <a:endParaRPr lang="en-US"/>
        </a:p>
      </dgm:t>
    </dgm:pt>
    <dgm:pt modelId="{4D5465D9-C522-5542-8232-2E62CD139AA3}" type="pres">
      <dgm:prSet presAssocID="{BBC31DA2-AF54-2A4E-88EC-9AE2C1C81867}" presName="parTrans" presStyleLbl="bgSibTrans2D1" presStyleIdx="2" presStyleCnt="5" custScaleX="115495"/>
      <dgm:spPr/>
      <dgm:t>
        <a:bodyPr/>
        <a:lstStyle/>
        <a:p>
          <a:endParaRPr lang="en-US"/>
        </a:p>
      </dgm:t>
    </dgm:pt>
    <dgm:pt modelId="{DF4D5E06-F2C8-E04A-90FF-9708AC41F619}" type="pres">
      <dgm:prSet presAssocID="{3F404873-614F-3F41-8C54-DCDFFA3043FC}" presName="node" presStyleLbl="node1" presStyleIdx="2" presStyleCnt="5" custScaleX="96129" custScaleY="75189" custRadScaleRad="95426" custRadScaleInc="-36">
        <dgm:presLayoutVars>
          <dgm:bulletEnabled val="1"/>
        </dgm:presLayoutVars>
      </dgm:prSet>
      <dgm:spPr/>
      <dgm:t>
        <a:bodyPr/>
        <a:lstStyle/>
        <a:p>
          <a:endParaRPr lang="en-US"/>
        </a:p>
      </dgm:t>
    </dgm:pt>
    <dgm:pt modelId="{338F3353-0667-444D-AF7A-6974F59178E6}" type="pres">
      <dgm:prSet presAssocID="{BB2B51EF-A045-3C44-B38C-76238918D990}" presName="parTrans" presStyleLbl="bgSibTrans2D1" presStyleIdx="3" presStyleCnt="5" custScaleX="113326"/>
      <dgm:spPr/>
      <dgm:t>
        <a:bodyPr/>
        <a:lstStyle/>
        <a:p>
          <a:endParaRPr lang="en-US"/>
        </a:p>
      </dgm:t>
    </dgm:pt>
    <dgm:pt modelId="{C6442759-65EE-F546-B087-F121F18DCB58}" type="pres">
      <dgm:prSet presAssocID="{CC49FA6D-753D-BE4F-9AA2-BEB1730FA3AC}" presName="node" presStyleLbl="node1" presStyleIdx="3" presStyleCnt="5" custScaleX="105477" custScaleY="82099" custRadScaleRad="130680" custRadScaleInc="10216">
        <dgm:presLayoutVars>
          <dgm:bulletEnabled val="1"/>
        </dgm:presLayoutVars>
      </dgm:prSet>
      <dgm:spPr/>
      <dgm:t>
        <a:bodyPr/>
        <a:lstStyle/>
        <a:p>
          <a:endParaRPr lang="en-US"/>
        </a:p>
      </dgm:t>
    </dgm:pt>
    <dgm:pt modelId="{73AB5457-B3F2-8146-9E0E-3547473A807A}" type="pres">
      <dgm:prSet presAssocID="{1B145A83-E908-7244-9F49-26B37FD6EAC1}" presName="parTrans" presStyleLbl="bgSibTrans2D1" presStyleIdx="4" presStyleCnt="5" custScaleX="111696"/>
      <dgm:spPr/>
      <dgm:t>
        <a:bodyPr/>
        <a:lstStyle/>
        <a:p>
          <a:endParaRPr lang="en-US"/>
        </a:p>
      </dgm:t>
    </dgm:pt>
    <dgm:pt modelId="{5DC41387-C2B8-0145-95E9-FACEC5F2F2C0}" type="pres">
      <dgm:prSet presAssocID="{9D4BF1D3-7A9C-3040-83D0-2B1E3E2C3C37}" presName="node" presStyleLbl="node1" presStyleIdx="4" presStyleCnt="5" custScaleX="72951" custScaleY="78009" custRadScaleRad="109426" custRadScaleInc="-1543">
        <dgm:presLayoutVars>
          <dgm:bulletEnabled val="1"/>
        </dgm:presLayoutVars>
      </dgm:prSet>
      <dgm:spPr/>
      <dgm:t>
        <a:bodyPr/>
        <a:lstStyle/>
        <a:p>
          <a:endParaRPr lang="en-US"/>
        </a:p>
      </dgm:t>
    </dgm:pt>
  </dgm:ptLst>
  <dgm:cxnLst>
    <dgm:cxn modelId="{C2BDCFDD-7825-C14E-82F2-8D6037FA2365}" type="presOf" srcId="{482120F0-1BEC-A945-B0F8-D8213B912D23}" destId="{A4692AD5-2754-064F-B9B0-94538227347B}" srcOrd="0" destOrd="0" presId="urn:microsoft.com/office/officeart/2005/8/layout/radial4"/>
    <dgm:cxn modelId="{16CFFB6D-70FA-BD4E-83B5-9C22A46CEFCE}" srcId="{B8344411-3794-1742-83E2-5FB65D218892}" destId="{9D4BF1D3-7A9C-3040-83D0-2B1E3E2C3C37}" srcOrd="4" destOrd="0" parTransId="{1B145A83-E908-7244-9F49-26B37FD6EAC1}" sibTransId="{1CC73715-70CE-1845-AD43-B24AF20D0B53}"/>
    <dgm:cxn modelId="{924A2255-7D6E-634B-8B3A-4DABB2B8A856}" type="presOf" srcId="{BBC31DA2-AF54-2A4E-88EC-9AE2C1C81867}" destId="{4D5465D9-C522-5542-8232-2E62CD139AA3}" srcOrd="0" destOrd="0" presId="urn:microsoft.com/office/officeart/2005/8/layout/radial4"/>
    <dgm:cxn modelId="{BF7211D3-710F-DB4A-AF36-39F92FAED842}" type="presOf" srcId="{B8344411-3794-1742-83E2-5FB65D218892}" destId="{ADD230BA-959E-664F-A8B7-002AEA4BDA88}" srcOrd="0" destOrd="0" presId="urn:microsoft.com/office/officeart/2005/8/layout/radial4"/>
    <dgm:cxn modelId="{30CA4F02-24E1-FE4A-8D7E-0C42CA6B440B}" type="presOf" srcId="{9BA64E6B-26B2-9442-A89D-C9D9F18A69FA}" destId="{B30D1E97-CCF5-344A-8090-F6929C9A01BB}" srcOrd="0" destOrd="0" presId="urn:microsoft.com/office/officeart/2005/8/layout/radial4"/>
    <dgm:cxn modelId="{C96B699A-1453-D94D-B5FB-AB24E0413FFA}" type="presOf" srcId="{BB2B51EF-A045-3C44-B38C-76238918D990}" destId="{338F3353-0667-444D-AF7A-6974F59178E6}" srcOrd="0" destOrd="0" presId="urn:microsoft.com/office/officeart/2005/8/layout/radial4"/>
    <dgm:cxn modelId="{BA6BB669-EA3D-CD4E-8269-3E192AE15143}" srcId="{B8344411-3794-1742-83E2-5FB65D218892}" destId="{482120F0-1BEC-A945-B0F8-D8213B912D23}" srcOrd="1" destOrd="0" parTransId="{9BA64E6B-26B2-9442-A89D-C9D9F18A69FA}" sibTransId="{3BB85F04-6272-834D-8D47-6350EE3A8D12}"/>
    <dgm:cxn modelId="{00497CBA-F1BF-654F-9E6E-D4351533DAD8}" srcId="{B8344411-3794-1742-83E2-5FB65D218892}" destId="{3F404873-614F-3F41-8C54-DCDFFA3043FC}" srcOrd="2" destOrd="0" parTransId="{BBC31DA2-AF54-2A4E-88EC-9AE2C1C81867}" sibTransId="{10C19503-BDED-E141-AC0D-3B604E76DBF7}"/>
    <dgm:cxn modelId="{473D05B2-43BF-2A42-AB57-1441CA64D83F}" type="presOf" srcId="{6FB167C3-3B77-644E-992A-57A52C39A7A9}" destId="{6D087D25-F2B7-8242-ADBE-ADFBC40E5062}" srcOrd="0" destOrd="0" presId="urn:microsoft.com/office/officeart/2005/8/layout/radial4"/>
    <dgm:cxn modelId="{C362293E-D402-4B48-8B87-BD658C4F9BFB}" type="presOf" srcId="{9D4BF1D3-7A9C-3040-83D0-2B1E3E2C3C37}" destId="{5DC41387-C2B8-0145-95E9-FACEC5F2F2C0}" srcOrd="0" destOrd="0" presId="urn:microsoft.com/office/officeart/2005/8/layout/radial4"/>
    <dgm:cxn modelId="{2665D90B-63F4-DE45-BEBA-B49EFAC6ACB3}" type="presOf" srcId="{3F404873-614F-3F41-8C54-DCDFFA3043FC}" destId="{DF4D5E06-F2C8-E04A-90FF-9708AC41F619}" srcOrd="0" destOrd="0" presId="urn:microsoft.com/office/officeart/2005/8/layout/radial4"/>
    <dgm:cxn modelId="{9C5BEF5E-9CD5-6745-855C-DE74ADEA351F}" type="presOf" srcId="{CC49FA6D-753D-BE4F-9AA2-BEB1730FA3AC}" destId="{C6442759-65EE-F546-B087-F121F18DCB58}" srcOrd="0" destOrd="0" presId="urn:microsoft.com/office/officeart/2005/8/layout/radial4"/>
    <dgm:cxn modelId="{B0E1DA6C-3893-5445-B750-9C60C738693B}" type="presOf" srcId="{86E7771D-C829-824E-966C-D74D3C30BB85}" destId="{13A5C4D7-B842-E249-BC3F-C31D9FEB41E7}" srcOrd="0" destOrd="0" presId="urn:microsoft.com/office/officeart/2005/8/layout/radial4"/>
    <dgm:cxn modelId="{804652FD-4D5C-9D49-8454-CCFF20135783}" srcId="{B8344411-3794-1742-83E2-5FB65D218892}" destId="{064B2BBA-BD17-6B4C-8E80-8455AD8CDDB7}" srcOrd="0" destOrd="0" parTransId="{6FB167C3-3B77-644E-992A-57A52C39A7A9}" sibTransId="{B6A6F2A5-23EB-6E43-AF86-16FF6CB92935}"/>
    <dgm:cxn modelId="{4B58FF3C-DBCA-E54F-8C1F-EACF4CD6A139}" srcId="{B8344411-3794-1742-83E2-5FB65D218892}" destId="{CC49FA6D-753D-BE4F-9AA2-BEB1730FA3AC}" srcOrd="3" destOrd="0" parTransId="{BB2B51EF-A045-3C44-B38C-76238918D990}" sibTransId="{0B75C16A-619A-B84E-AD92-7373EB3E85C8}"/>
    <dgm:cxn modelId="{660B5D59-0B77-B145-9D66-BCD8BD0C784F}" srcId="{86E7771D-C829-824E-966C-D74D3C30BB85}" destId="{B8344411-3794-1742-83E2-5FB65D218892}" srcOrd="0" destOrd="0" parTransId="{82836754-0DF4-B744-8061-EF5E3575726E}" sibTransId="{6F07A33A-DD06-3542-B42A-AC54612047E2}"/>
    <dgm:cxn modelId="{255DBB4C-A52A-D844-8FF0-C5A3DB8077D8}" type="presOf" srcId="{064B2BBA-BD17-6B4C-8E80-8455AD8CDDB7}" destId="{C21E6D99-20F5-4A4B-8299-9DADB0DA2F64}" srcOrd="0" destOrd="0" presId="urn:microsoft.com/office/officeart/2005/8/layout/radial4"/>
    <dgm:cxn modelId="{D0E9241D-A6AA-4445-BE0B-D5B4FE4579F4}" type="presOf" srcId="{1B145A83-E908-7244-9F49-26B37FD6EAC1}" destId="{73AB5457-B3F2-8146-9E0E-3547473A807A}" srcOrd="0" destOrd="0" presId="urn:microsoft.com/office/officeart/2005/8/layout/radial4"/>
    <dgm:cxn modelId="{F426FA2F-8CE5-BC4F-AEA7-1F4B7741E791}" type="presParOf" srcId="{13A5C4D7-B842-E249-BC3F-C31D9FEB41E7}" destId="{ADD230BA-959E-664F-A8B7-002AEA4BDA88}" srcOrd="0" destOrd="0" presId="urn:microsoft.com/office/officeart/2005/8/layout/radial4"/>
    <dgm:cxn modelId="{A1424767-7B21-C54A-9DAC-8A29DC35CF5A}" type="presParOf" srcId="{13A5C4D7-B842-E249-BC3F-C31D9FEB41E7}" destId="{6D087D25-F2B7-8242-ADBE-ADFBC40E5062}" srcOrd="1" destOrd="0" presId="urn:microsoft.com/office/officeart/2005/8/layout/radial4"/>
    <dgm:cxn modelId="{F41AD00E-C72E-6749-ADAF-87A6C2D58F20}" type="presParOf" srcId="{13A5C4D7-B842-E249-BC3F-C31D9FEB41E7}" destId="{C21E6D99-20F5-4A4B-8299-9DADB0DA2F64}" srcOrd="2" destOrd="0" presId="urn:microsoft.com/office/officeart/2005/8/layout/radial4"/>
    <dgm:cxn modelId="{7FE5A6BA-AFE9-2348-9B47-062083621F2B}" type="presParOf" srcId="{13A5C4D7-B842-E249-BC3F-C31D9FEB41E7}" destId="{B30D1E97-CCF5-344A-8090-F6929C9A01BB}" srcOrd="3" destOrd="0" presId="urn:microsoft.com/office/officeart/2005/8/layout/radial4"/>
    <dgm:cxn modelId="{DCE848AB-0EF6-4E42-8DB7-B3C78BF506CD}" type="presParOf" srcId="{13A5C4D7-B842-E249-BC3F-C31D9FEB41E7}" destId="{A4692AD5-2754-064F-B9B0-94538227347B}" srcOrd="4" destOrd="0" presId="urn:microsoft.com/office/officeart/2005/8/layout/radial4"/>
    <dgm:cxn modelId="{C3B4CDBE-5E40-CC4D-896C-5B8E281B2379}" type="presParOf" srcId="{13A5C4D7-B842-E249-BC3F-C31D9FEB41E7}" destId="{4D5465D9-C522-5542-8232-2E62CD139AA3}" srcOrd="5" destOrd="0" presId="urn:microsoft.com/office/officeart/2005/8/layout/radial4"/>
    <dgm:cxn modelId="{5CF8FD5D-1408-8F4B-92AC-EEBD76C69AB4}" type="presParOf" srcId="{13A5C4D7-B842-E249-BC3F-C31D9FEB41E7}" destId="{DF4D5E06-F2C8-E04A-90FF-9708AC41F619}" srcOrd="6" destOrd="0" presId="urn:microsoft.com/office/officeart/2005/8/layout/radial4"/>
    <dgm:cxn modelId="{AAD1F1FB-E550-AB4A-A240-CAA4CF5DEDAC}" type="presParOf" srcId="{13A5C4D7-B842-E249-BC3F-C31D9FEB41E7}" destId="{338F3353-0667-444D-AF7A-6974F59178E6}" srcOrd="7" destOrd="0" presId="urn:microsoft.com/office/officeart/2005/8/layout/radial4"/>
    <dgm:cxn modelId="{16B7E2A5-C8E9-EF4E-AC3A-CB4F33665C83}" type="presParOf" srcId="{13A5C4D7-B842-E249-BC3F-C31D9FEB41E7}" destId="{C6442759-65EE-F546-B087-F121F18DCB58}" srcOrd="8" destOrd="0" presId="urn:microsoft.com/office/officeart/2005/8/layout/radial4"/>
    <dgm:cxn modelId="{E40E7ED6-F6B9-284B-BB57-FA752A061494}" type="presParOf" srcId="{13A5C4D7-B842-E249-BC3F-C31D9FEB41E7}" destId="{73AB5457-B3F2-8146-9E0E-3547473A807A}" srcOrd="9" destOrd="0" presId="urn:microsoft.com/office/officeart/2005/8/layout/radial4"/>
    <dgm:cxn modelId="{85A6E946-66A9-074E-BA9C-BA698E7A5005}" type="presParOf" srcId="{13A5C4D7-B842-E249-BC3F-C31D9FEB41E7}" destId="{5DC41387-C2B8-0145-95E9-FACEC5F2F2C0}"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8C87C4-A582-6045-95D8-559F67E3DCE3}"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6013E96C-9EC6-924A-B27F-736F00CB09FA}">
      <dgm:prSet phldrT="[Text]"/>
      <dgm:spPr>
        <a:solidFill>
          <a:schemeClr val="accent3"/>
        </a:solidFill>
      </dgm:spPr>
      <dgm:t>
        <a:bodyPr/>
        <a:lstStyle/>
        <a:p>
          <a:r>
            <a:rPr lang="en-US" b="1" dirty="0" smtClean="0"/>
            <a:t>MONITORING AND INTERVENTION SYSTEM</a:t>
          </a:r>
        </a:p>
        <a:p>
          <a:r>
            <a:rPr lang="en-US" dirty="0" smtClean="0"/>
            <a:t>*Research Based Indicators that track to post secondary readiness</a:t>
          </a:r>
        </a:p>
        <a:p>
          <a:r>
            <a:rPr lang="en-US" dirty="0" smtClean="0"/>
            <a:t>*AIR developed algorithms</a:t>
          </a:r>
        </a:p>
        <a:p>
          <a:r>
            <a:rPr lang="en-US" dirty="0" smtClean="0"/>
            <a:t>*Technology based interactive system</a:t>
          </a:r>
          <a:endParaRPr lang="en-US" dirty="0"/>
        </a:p>
      </dgm:t>
    </dgm:pt>
    <dgm:pt modelId="{76AF313D-5685-B347-8E33-D79A9D276974}" type="parTrans" cxnId="{A9F49BBE-9F7F-9C40-A35C-B4886D6C0192}">
      <dgm:prSet/>
      <dgm:spPr/>
      <dgm:t>
        <a:bodyPr/>
        <a:lstStyle/>
        <a:p>
          <a:endParaRPr lang="en-US"/>
        </a:p>
      </dgm:t>
    </dgm:pt>
    <dgm:pt modelId="{92B1411A-9C08-004C-9B75-F9111307B991}" type="sibTrans" cxnId="{A9F49BBE-9F7F-9C40-A35C-B4886D6C0192}">
      <dgm:prSet/>
      <dgm:spPr/>
      <dgm:t>
        <a:bodyPr/>
        <a:lstStyle/>
        <a:p>
          <a:endParaRPr lang="en-US"/>
        </a:p>
      </dgm:t>
    </dgm:pt>
    <dgm:pt modelId="{10B70EB7-4AA3-1A49-AA0B-CB9F110B4A37}">
      <dgm:prSet phldrT="[Text]"/>
      <dgm:spPr>
        <a:solidFill>
          <a:schemeClr val="accent3"/>
        </a:solidFill>
      </dgm:spPr>
      <dgm:t>
        <a:bodyPr/>
        <a:lstStyle/>
        <a:p>
          <a:r>
            <a:rPr lang="en-US" b="1" dirty="0" smtClean="0"/>
            <a:t>Individual Student Growth Plans </a:t>
          </a:r>
          <a:r>
            <a:rPr lang="en-US" dirty="0" smtClean="0"/>
            <a:t>including interventions</a:t>
          </a:r>
          <a:endParaRPr lang="en-US" dirty="0"/>
        </a:p>
      </dgm:t>
    </dgm:pt>
    <dgm:pt modelId="{9F6B69E1-27DC-634C-B016-C57B746049C8}" type="parTrans" cxnId="{C114629E-4A41-7248-9C21-1B6FB95162BA}">
      <dgm:prSet/>
      <dgm:spPr/>
      <dgm:t>
        <a:bodyPr/>
        <a:lstStyle/>
        <a:p>
          <a:endParaRPr lang="en-US"/>
        </a:p>
      </dgm:t>
    </dgm:pt>
    <dgm:pt modelId="{ECC71654-56A3-B24B-896B-920A4B9D670B}" type="sibTrans" cxnId="{C114629E-4A41-7248-9C21-1B6FB95162BA}">
      <dgm:prSet/>
      <dgm:spPr/>
      <dgm:t>
        <a:bodyPr/>
        <a:lstStyle/>
        <a:p>
          <a:endParaRPr lang="en-US"/>
        </a:p>
      </dgm:t>
    </dgm:pt>
    <dgm:pt modelId="{BD84C963-F76A-FB48-A58E-3226438AF371}">
      <dgm:prSet phldrT="[Text]"/>
      <dgm:spPr>
        <a:solidFill>
          <a:schemeClr val="accent3"/>
        </a:solidFill>
      </dgm:spPr>
      <dgm:t>
        <a:bodyPr/>
        <a:lstStyle/>
        <a:p>
          <a:r>
            <a:rPr lang="en-US" b="1" dirty="0" smtClean="0"/>
            <a:t>Reports on the overall effectiveness </a:t>
          </a:r>
          <a:r>
            <a:rPr lang="en-US" b="0" dirty="0" smtClean="0"/>
            <a:t>of the provider and of the  specific interventions provided</a:t>
          </a:r>
          <a:endParaRPr lang="en-US" b="0" dirty="0"/>
        </a:p>
      </dgm:t>
    </dgm:pt>
    <dgm:pt modelId="{7923646F-1220-F944-A12E-4980F42BB74F}" type="parTrans" cxnId="{94D0A806-79BC-C044-AAFF-0A6401BCA536}">
      <dgm:prSet/>
      <dgm:spPr/>
      <dgm:t>
        <a:bodyPr/>
        <a:lstStyle/>
        <a:p>
          <a:endParaRPr lang="en-US"/>
        </a:p>
      </dgm:t>
    </dgm:pt>
    <dgm:pt modelId="{74A59A91-C00E-BD43-8A3E-768E03188A2B}" type="sibTrans" cxnId="{94D0A806-79BC-C044-AAFF-0A6401BCA536}">
      <dgm:prSet/>
      <dgm:spPr/>
      <dgm:t>
        <a:bodyPr/>
        <a:lstStyle/>
        <a:p>
          <a:endParaRPr lang="en-US"/>
        </a:p>
      </dgm:t>
    </dgm:pt>
    <dgm:pt modelId="{2084583D-053A-0144-8BFF-E91BEC680638}">
      <dgm:prSet custT="1"/>
      <dgm:spPr>
        <a:solidFill>
          <a:schemeClr val="accent3"/>
        </a:solidFill>
      </dgm:spPr>
      <dgm:t>
        <a:bodyPr/>
        <a:lstStyle/>
        <a:p>
          <a:r>
            <a:rPr lang="en-US" sz="1800" b="1" dirty="0" smtClean="0"/>
            <a:t>Aggregate reports </a:t>
          </a:r>
          <a:r>
            <a:rPr lang="en-US" sz="1800" dirty="0" smtClean="0"/>
            <a:t>that support planning at the class, grade, school, district, and community level</a:t>
          </a:r>
          <a:endParaRPr lang="en-US" sz="1800" dirty="0"/>
        </a:p>
      </dgm:t>
    </dgm:pt>
    <dgm:pt modelId="{DF72A386-356B-1444-8ED8-EF108F12F322}" type="parTrans" cxnId="{4576B1E0-9FE7-7746-B5FA-CF13AD121A36}">
      <dgm:prSet/>
      <dgm:spPr/>
      <dgm:t>
        <a:bodyPr/>
        <a:lstStyle/>
        <a:p>
          <a:endParaRPr lang="en-US"/>
        </a:p>
      </dgm:t>
    </dgm:pt>
    <dgm:pt modelId="{C47877D0-E82A-4943-B9E3-8AF28CAF55D5}" type="sibTrans" cxnId="{4576B1E0-9FE7-7746-B5FA-CF13AD121A36}">
      <dgm:prSet/>
      <dgm:spPr/>
      <dgm:t>
        <a:bodyPr/>
        <a:lstStyle/>
        <a:p>
          <a:endParaRPr lang="en-US"/>
        </a:p>
      </dgm:t>
    </dgm:pt>
    <dgm:pt modelId="{8C3BE55A-D5B0-BC4B-A1AB-6D9FD9CFC0DC}" type="pres">
      <dgm:prSet presAssocID="{AD8C87C4-A582-6045-95D8-559F67E3DCE3}" presName="cycle" presStyleCnt="0">
        <dgm:presLayoutVars>
          <dgm:chMax val="1"/>
          <dgm:dir val="rev"/>
          <dgm:animLvl val="ctr"/>
          <dgm:resizeHandles val="exact"/>
        </dgm:presLayoutVars>
      </dgm:prSet>
      <dgm:spPr/>
      <dgm:t>
        <a:bodyPr/>
        <a:lstStyle/>
        <a:p>
          <a:endParaRPr lang="en-US"/>
        </a:p>
      </dgm:t>
    </dgm:pt>
    <dgm:pt modelId="{611D0D47-7A1C-824D-B8A4-57879FB4D905}" type="pres">
      <dgm:prSet presAssocID="{6013E96C-9EC6-924A-B27F-736F00CB09FA}" presName="centerShape" presStyleLbl="node0" presStyleIdx="0" presStyleCnt="1" custScaleX="150467" custScaleY="147559" custLinFactNeighborX="-1438" custLinFactNeighborY="-29974"/>
      <dgm:spPr/>
      <dgm:t>
        <a:bodyPr/>
        <a:lstStyle/>
        <a:p>
          <a:endParaRPr lang="en-US"/>
        </a:p>
      </dgm:t>
    </dgm:pt>
    <dgm:pt modelId="{46FA180B-9243-F04F-8EAC-593E18F481E4}" type="pres">
      <dgm:prSet presAssocID="{9F6B69E1-27DC-634C-B016-C57B746049C8}" presName="parTrans" presStyleLbl="bgSibTrans2D1" presStyleIdx="0" presStyleCnt="3" custAng="13439230" custFlipVert="0" custFlipHor="1" custScaleX="30721" custScaleY="118192" custLinFactX="100000" custLinFactY="126177" custLinFactNeighborX="182206" custLinFactNeighborY="200000"/>
      <dgm:spPr/>
      <dgm:t>
        <a:bodyPr/>
        <a:lstStyle/>
        <a:p>
          <a:endParaRPr lang="en-US"/>
        </a:p>
      </dgm:t>
    </dgm:pt>
    <dgm:pt modelId="{2355F273-2C5F-334A-99C8-B841D7DEF9B7}" type="pres">
      <dgm:prSet presAssocID="{10B70EB7-4AA3-1A49-AA0B-CB9F110B4A37}" presName="node" presStyleLbl="node1" presStyleIdx="0" presStyleCnt="3" custScaleX="73878" custScaleY="81621" custRadScaleRad="119945" custRadScaleInc="7868">
        <dgm:presLayoutVars>
          <dgm:bulletEnabled val="1"/>
        </dgm:presLayoutVars>
      </dgm:prSet>
      <dgm:spPr/>
      <dgm:t>
        <a:bodyPr/>
        <a:lstStyle/>
        <a:p>
          <a:endParaRPr lang="en-US"/>
        </a:p>
      </dgm:t>
    </dgm:pt>
    <dgm:pt modelId="{51017E4A-5611-4543-91A3-ECCEF116E0A5}" type="pres">
      <dgm:prSet presAssocID="{7923646F-1220-F944-A12E-4980F42BB74F}" presName="parTrans" presStyleLbl="bgSibTrans2D1" presStyleIdx="1" presStyleCnt="3" custAng="10228777" custFlipVert="0" custFlipHor="0" custScaleX="21226" custScaleY="51062" custLinFactX="-74250" custLinFactY="200000" custLinFactNeighborX="-100000" custLinFactNeighborY="247050"/>
      <dgm:spPr/>
      <dgm:t>
        <a:bodyPr/>
        <a:lstStyle/>
        <a:p>
          <a:endParaRPr lang="en-US"/>
        </a:p>
      </dgm:t>
    </dgm:pt>
    <dgm:pt modelId="{ECA3FFDC-4D95-B641-B06B-E475157A154C}" type="pres">
      <dgm:prSet presAssocID="{BD84C963-F76A-FB48-A58E-3226438AF371}" presName="node" presStyleLbl="node1" presStyleIdx="1" presStyleCnt="3" custScaleX="167817" custScaleY="65354" custRadScaleRad="30326" custRadScaleInc="-283041">
        <dgm:presLayoutVars>
          <dgm:bulletEnabled val="1"/>
        </dgm:presLayoutVars>
      </dgm:prSet>
      <dgm:spPr/>
      <dgm:t>
        <a:bodyPr/>
        <a:lstStyle/>
        <a:p>
          <a:endParaRPr lang="en-US"/>
        </a:p>
      </dgm:t>
    </dgm:pt>
    <dgm:pt modelId="{B38CAC7F-FD7F-5848-B024-59F73F624D0D}" type="pres">
      <dgm:prSet presAssocID="{DF72A386-356B-1444-8ED8-EF108F12F322}" presName="parTrans" presStyleLbl="bgSibTrans2D1" presStyleIdx="2" presStyleCnt="3" custAng="10919540" custFlipVert="0" custFlipHor="0" custScaleX="13496" custScaleY="18631" custLinFactY="100000" custLinFactNeighborX="-59280" custLinFactNeighborY="160942"/>
      <dgm:spPr/>
      <dgm:t>
        <a:bodyPr/>
        <a:lstStyle/>
        <a:p>
          <a:endParaRPr lang="en-US"/>
        </a:p>
      </dgm:t>
    </dgm:pt>
    <dgm:pt modelId="{0E27B2A1-042C-9C48-A376-43670B967D44}" type="pres">
      <dgm:prSet presAssocID="{2084583D-053A-0144-8BFF-E91BEC680638}" presName="node" presStyleLbl="node1" presStyleIdx="2" presStyleCnt="3" custScaleX="85897" custScaleY="89009" custRadScaleRad="125294" custRadScaleInc="-13990">
        <dgm:presLayoutVars>
          <dgm:bulletEnabled val="1"/>
        </dgm:presLayoutVars>
      </dgm:prSet>
      <dgm:spPr/>
      <dgm:t>
        <a:bodyPr/>
        <a:lstStyle/>
        <a:p>
          <a:endParaRPr lang="en-US"/>
        </a:p>
      </dgm:t>
    </dgm:pt>
  </dgm:ptLst>
  <dgm:cxnLst>
    <dgm:cxn modelId="{E69E3429-A0CB-CF4E-96CA-9609F818554F}" type="presOf" srcId="{DF72A386-356B-1444-8ED8-EF108F12F322}" destId="{B38CAC7F-FD7F-5848-B024-59F73F624D0D}" srcOrd="0" destOrd="0" presId="urn:microsoft.com/office/officeart/2005/8/layout/radial4"/>
    <dgm:cxn modelId="{C5985B79-3A3C-D04A-94A3-A3B3DEC0DBB9}" type="presOf" srcId="{BD84C963-F76A-FB48-A58E-3226438AF371}" destId="{ECA3FFDC-4D95-B641-B06B-E475157A154C}" srcOrd="0" destOrd="0" presId="urn:microsoft.com/office/officeart/2005/8/layout/radial4"/>
    <dgm:cxn modelId="{5B30E037-0CAE-8E49-8845-A8D69BFAB333}" type="presOf" srcId="{2084583D-053A-0144-8BFF-E91BEC680638}" destId="{0E27B2A1-042C-9C48-A376-43670B967D44}" srcOrd="0" destOrd="0" presId="urn:microsoft.com/office/officeart/2005/8/layout/radial4"/>
    <dgm:cxn modelId="{4576B1E0-9FE7-7746-B5FA-CF13AD121A36}" srcId="{6013E96C-9EC6-924A-B27F-736F00CB09FA}" destId="{2084583D-053A-0144-8BFF-E91BEC680638}" srcOrd="2" destOrd="0" parTransId="{DF72A386-356B-1444-8ED8-EF108F12F322}" sibTransId="{C47877D0-E82A-4943-B9E3-8AF28CAF55D5}"/>
    <dgm:cxn modelId="{280045AA-0FFE-1F45-81D7-49E0A0D18029}" type="presOf" srcId="{AD8C87C4-A582-6045-95D8-559F67E3DCE3}" destId="{8C3BE55A-D5B0-BC4B-A1AB-6D9FD9CFC0DC}" srcOrd="0" destOrd="0" presId="urn:microsoft.com/office/officeart/2005/8/layout/radial4"/>
    <dgm:cxn modelId="{94D0A806-79BC-C044-AAFF-0A6401BCA536}" srcId="{6013E96C-9EC6-924A-B27F-736F00CB09FA}" destId="{BD84C963-F76A-FB48-A58E-3226438AF371}" srcOrd="1" destOrd="0" parTransId="{7923646F-1220-F944-A12E-4980F42BB74F}" sibTransId="{74A59A91-C00E-BD43-8A3E-768E03188A2B}"/>
    <dgm:cxn modelId="{B5E81ECB-58E1-6C4F-8D51-B98F3404F9AF}" type="presOf" srcId="{7923646F-1220-F944-A12E-4980F42BB74F}" destId="{51017E4A-5611-4543-91A3-ECCEF116E0A5}" srcOrd="0" destOrd="0" presId="urn:microsoft.com/office/officeart/2005/8/layout/radial4"/>
    <dgm:cxn modelId="{7A8060E2-8D15-A147-B85D-C41C33EA2B7B}" type="presOf" srcId="{6013E96C-9EC6-924A-B27F-736F00CB09FA}" destId="{611D0D47-7A1C-824D-B8A4-57879FB4D905}" srcOrd="0" destOrd="0" presId="urn:microsoft.com/office/officeart/2005/8/layout/radial4"/>
    <dgm:cxn modelId="{A9F49BBE-9F7F-9C40-A35C-B4886D6C0192}" srcId="{AD8C87C4-A582-6045-95D8-559F67E3DCE3}" destId="{6013E96C-9EC6-924A-B27F-736F00CB09FA}" srcOrd="0" destOrd="0" parTransId="{76AF313D-5685-B347-8E33-D79A9D276974}" sibTransId="{92B1411A-9C08-004C-9B75-F9111307B991}"/>
    <dgm:cxn modelId="{DD75DB45-6299-D34A-8210-F349D9A6EAF5}" type="presOf" srcId="{9F6B69E1-27DC-634C-B016-C57B746049C8}" destId="{46FA180B-9243-F04F-8EAC-593E18F481E4}" srcOrd="0" destOrd="0" presId="urn:microsoft.com/office/officeart/2005/8/layout/radial4"/>
    <dgm:cxn modelId="{C114629E-4A41-7248-9C21-1B6FB95162BA}" srcId="{6013E96C-9EC6-924A-B27F-736F00CB09FA}" destId="{10B70EB7-4AA3-1A49-AA0B-CB9F110B4A37}" srcOrd="0" destOrd="0" parTransId="{9F6B69E1-27DC-634C-B016-C57B746049C8}" sibTransId="{ECC71654-56A3-B24B-896B-920A4B9D670B}"/>
    <dgm:cxn modelId="{BE5BEA51-4E43-6D4D-AD30-80861AF76016}" type="presOf" srcId="{10B70EB7-4AA3-1A49-AA0B-CB9F110B4A37}" destId="{2355F273-2C5F-334A-99C8-B841D7DEF9B7}" srcOrd="0" destOrd="0" presId="urn:microsoft.com/office/officeart/2005/8/layout/radial4"/>
    <dgm:cxn modelId="{068D5DC1-5738-C041-8778-A54051847036}" type="presParOf" srcId="{8C3BE55A-D5B0-BC4B-A1AB-6D9FD9CFC0DC}" destId="{611D0D47-7A1C-824D-B8A4-57879FB4D905}" srcOrd="0" destOrd="0" presId="urn:microsoft.com/office/officeart/2005/8/layout/radial4"/>
    <dgm:cxn modelId="{734BE045-530B-F045-877D-1E494923AC64}" type="presParOf" srcId="{8C3BE55A-D5B0-BC4B-A1AB-6D9FD9CFC0DC}" destId="{46FA180B-9243-F04F-8EAC-593E18F481E4}" srcOrd="1" destOrd="0" presId="urn:microsoft.com/office/officeart/2005/8/layout/radial4"/>
    <dgm:cxn modelId="{AF59DF34-E755-9A47-9EF8-AAA9F048F99D}" type="presParOf" srcId="{8C3BE55A-D5B0-BC4B-A1AB-6D9FD9CFC0DC}" destId="{2355F273-2C5F-334A-99C8-B841D7DEF9B7}" srcOrd="2" destOrd="0" presId="urn:microsoft.com/office/officeart/2005/8/layout/radial4"/>
    <dgm:cxn modelId="{6A5F97A4-AD7C-B348-BDF3-05E7D931E9A8}" type="presParOf" srcId="{8C3BE55A-D5B0-BC4B-A1AB-6D9FD9CFC0DC}" destId="{51017E4A-5611-4543-91A3-ECCEF116E0A5}" srcOrd="3" destOrd="0" presId="urn:microsoft.com/office/officeart/2005/8/layout/radial4"/>
    <dgm:cxn modelId="{355CA896-A694-8B43-8014-45B1CAD0F491}" type="presParOf" srcId="{8C3BE55A-D5B0-BC4B-A1AB-6D9FD9CFC0DC}" destId="{ECA3FFDC-4D95-B641-B06B-E475157A154C}" srcOrd="4" destOrd="0" presId="urn:microsoft.com/office/officeart/2005/8/layout/radial4"/>
    <dgm:cxn modelId="{D215CA59-CEF5-844D-93A3-F65956F37B21}" type="presParOf" srcId="{8C3BE55A-D5B0-BC4B-A1AB-6D9FD9CFC0DC}" destId="{B38CAC7F-FD7F-5848-B024-59F73F624D0D}" srcOrd="5" destOrd="0" presId="urn:microsoft.com/office/officeart/2005/8/layout/radial4"/>
    <dgm:cxn modelId="{6DB688D8-A6AC-DE43-A5A3-1D4AC8EC088C}" type="presParOf" srcId="{8C3BE55A-D5B0-BC4B-A1AB-6D9FD9CFC0DC}" destId="{0E27B2A1-042C-9C48-A376-43670B967D44}"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230BA-959E-664F-A8B7-002AEA4BDA88}">
      <dsp:nvSpPr>
        <dsp:cNvPr id="0" name=""/>
        <dsp:cNvSpPr/>
      </dsp:nvSpPr>
      <dsp:spPr>
        <a:xfrm>
          <a:off x="2684140" y="1610115"/>
          <a:ext cx="3662513" cy="3455853"/>
        </a:xfrm>
        <a:prstGeom prst="ellipse">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MONITORING AND INTERVENTION SYSTEM</a:t>
          </a:r>
        </a:p>
        <a:p>
          <a:pPr lvl="0" algn="ctr" defTabSz="800100">
            <a:lnSpc>
              <a:spcPct val="90000"/>
            </a:lnSpc>
            <a:spcBef>
              <a:spcPct val="0"/>
            </a:spcBef>
            <a:spcAft>
              <a:spcPct val="35000"/>
            </a:spcAft>
          </a:pPr>
          <a:r>
            <a:rPr lang="en-US" sz="1800" kern="1200" dirty="0" smtClean="0"/>
            <a:t>*Research Based Indicators that track to post secondary readiness</a:t>
          </a:r>
        </a:p>
        <a:p>
          <a:pPr lvl="0" algn="ctr" defTabSz="800100">
            <a:lnSpc>
              <a:spcPct val="90000"/>
            </a:lnSpc>
            <a:spcBef>
              <a:spcPct val="0"/>
            </a:spcBef>
            <a:spcAft>
              <a:spcPct val="35000"/>
            </a:spcAft>
          </a:pPr>
          <a:r>
            <a:rPr lang="en-US" sz="1800" kern="1200" dirty="0" smtClean="0"/>
            <a:t>*AIR developed algorithms</a:t>
          </a:r>
        </a:p>
        <a:p>
          <a:pPr lvl="0" algn="ctr" defTabSz="800100">
            <a:lnSpc>
              <a:spcPct val="90000"/>
            </a:lnSpc>
            <a:spcBef>
              <a:spcPct val="0"/>
            </a:spcBef>
            <a:spcAft>
              <a:spcPct val="35000"/>
            </a:spcAft>
          </a:pPr>
          <a:r>
            <a:rPr lang="en-US" sz="1800" kern="1200" dirty="0" smtClean="0"/>
            <a:t>*Technology based interactive system</a:t>
          </a:r>
          <a:endParaRPr lang="en-US" sz="1800" kern="1200" dirty="0"/>
        </a:p>
      </dsp:txBody>
      <dsp:txXfrm>
        <a:off x="3220503" y="2116213"/>
        <a:ext cx="2589787" cy="2443657"/>
      </dsp:txXfrm>
    </dsp:sp>
    <dsp:sp modelId="{6D087D25-F2B7-8242-ADBE-ADFBC40E5062}">
      <dsp:nvSpPr>
        <dsp:cNvPr id="0" name=""/>
        <dsp:cNvSpPr/>
      </dsp:nvSpPr>
      <dsp:spPr>
        <a:xfrm rot="10560828">
          <a:off x="1064725" y="3381117"/>
          <a:ext cx="1744356" cy="608011"/>
        </a:xfrm>
        <a:prstGeom prst="leftArrow">
          <a:avLst>
            <a:gd name="adj1" fmla="val 600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1E6D99-20F5-4A4B-8299-9DADB0DA2F64}">
      <dsp:nvSpPr>
        <dsp:cNvPr id="0" name=""/>
        <dsp:cNvSpPr/>
      </dsp:nvSpPr>
      <dsp:spPr>
        <a:xfrm>
          <a:off x="16694" y="2770236"/>
          <a:ext cx="2026705" cy="1621364"/>
        </a:xfrm>
        <a:prstGeom prst="roundRect">
          <a:avLst>
            <a:gd name="adj" fmla="val 1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b="1" kern="1200" dirty="0" smtClean="0"/>
            <a:t>School</a:t>
          </a:r>
          <a:r>
            <a:rPr lang="en-US" sz="1900" kern="1200" dirty="0" smtClean="0"/>
            <a:t> </a:t>
          </a:r>
          <a:r>
            <a:rPr lang="en-US" sz="1900" b="1" kern="1200" dirty="0" smtClean="0"/>
            <a:t>District</a:t>
          </a:r>
          <a:r>
            <a:rPr lang="en-US" sz="1900" kern="1200" dirty="0" smtClean="0"/>
            <a:t> </a:t>
          </a:r>
          <a:r>
            <a:rPr lang="en-US" sz="1900" b="1" kern="1200" dirty="0" smtClean="0"/>
            <a:t>data</a:t>
          </a:r>
        </a:p>
        <a:p>
          <a:pPr lvl="0" algn="ctr" defTabSz="844550">
            <a:lnSpc>
              <a:spcPct val="90000"/>
            </a:lnSpc>
            <a:spcBef>
              <a:spcPct val="0"/>
            </a:spcBef>
            <a:spcAft>
              <a:spcPct val="35000"/>
            </a:spcAft>
          </a:pPr>
          <a:r>
            <a:rPr lang="en-US" sz="1900" kern="1200" dirty="0" smtClean="0"/>
            <a:t>Attendance, grades, discipline, test scores </a:t>
          </a:r>
          <a:endParaRPr lang="en-US" sz="1900" kern="1200" dirty="0"/>
        </a:p>
      </dsp:txBody>
      <dsp:txXfrm>
        <a:off x="64182" y="2817724"/>
        <a:ext cx="1931729" cy="1526388"/>
      </dsp:txXfrm>
    </dsp:sp>
    <dsp:sp modelId="{B30D1E97-CCF5-344A-8090-F6929C9A01BB}">
      <dsp:nvSpPr>
        <dsp:cNvPr id="0" name=""/>
        <dsp:cNvSpPr/>
      </dsp:nvSpPr>
      <dsp:spPr>
        <a:xfrm rot="12690755">
          <a:off x="1039294" y="1542680"/>
          <a:ext cx="2087258" cy="608011"/>
        </a:xfrm>
        <a:prstGeom prst="leftArrow">
          <a:avLst>
            <a:gd name="adj1" fmla="val 600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692AD5-2754-064F-B9B0-94538227347B}">
      <dsp:nvSpPr>
        <dsp:cNvPr id="0" name=""/>
        <dsp:cNvSpPr/>
      </dsp:nvSpPr>
      <dsp:spPr>
        <a:xfrm>
          <a:off x="291546" y="700019"/>
          <a:ext cx="1975977" cy="1308214"/>
        </a:xfrm>
        <a:prstGeom prst="roundRect">
          <a:avLst>
            <a:gd name="adj" fmla="val 1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b="1" kern="1200" dirty="0" smtClean="0"/>
            <a:t>Parent surveys</a:t>
          </a:r>
          <a:endParaRPr lang="en-US" sz="1900" b="1" kern="1200" dirty="0"/>
        </a:p>
      </dsp:txBody>
      <dsp:txXfrm>
        <a:off x="329862" y="738335"/>
        <a:ext cx="1899345" cy="1231582"/>
      </dsp:txXfrm>
    </dsp:sp>
    <dsp:sp modelId="{4D5465D9-C522-5542-8232-2E62CD139AA3}">
      <dsp:nvSpPr>
        <dsp:cNvPr id="0" name=""/>
        <dsp:cNvSpPr/>
      </dsp:nvSpPr>
      <dsp:spPr>
        <a:xfrm rot="16108079">
          <a:off x="3860091" y="732920"/>
          <a:ext cx="1187524" cy="608011"/>
        </a:xfrm>
        <a:prstGeom prst="leftArrow">
          <a:avLst>
            <a:gd name="adj1" fmla="val 600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F4D5E06-F2C8-E04A-90FF-9708AC41F619}">
      <dsp:nvSpPr>
        <dsp:cNvPr id="0" name=""/>
        <dsp:cNvSpPr/>
      </dsp:nvSpPr>
      <dsp:spPr>
        <a:xfrm>
          <a:off x="3465982" y="-86535"/>
          <a:ext cx="1948251" cy="1219087"/>
        </a:xfrm>
        <a:prstGeom prst="roundRect">
          <a:avLst>
            <a:gd name="adj" fmla="val 1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b="1" kern="1200" dirty="0" smtClean="0"/>
            <a:t>Teachers surveys</a:t>
          </a:r>
        </a:p>
      </dsp:txBody>
      <dsp:txXfrm>
        <a:off x="3501688" y="-50829"/>
        <a:ext cx="1876839" cy="1147675"/>
      </dsp:txXfrm>
    </dsp:sp>
    <dsp:sp modelId="{338F3353-0667-444D-AF7A-6974F59178E6}">
      <dsp:nvSpPr>
        <dsp:cNvPr id="0" name=""/>
        <dsp:cNvSpPr/>
      </dsp:nvSpPr>
      <dsp:spPr>
        <a:xfrm rot="19192027">
          <a:off x="5598531" y="1156134"/>
          <a:ext cx="2288703" cy="608011"/>
        </a:xfrm>
        <a:prstGeom prst="leftArrow">
          <a:avLst>
            <a:gd name="adj1" fmla="val 600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6442759-65EE-F546-B087-F121F18DCB58}">
      <dsp:nvSpPr>
        <dsp:cNvPr id="0" name=""/>
        <dsp:cNvSpPr/>
      </dsp:nvSpPr>
      <dsp:spPr>
        <a:xfrm>
          <a:off x="6446063" y="143706"/>
          <a:ext cx="2137708" cy="1331124"/>
        </a:xfrm>
        <a:prstGeom prst="roundRect">
          <a:avLst>
            <a:gd name="adj" fmla="val 1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b="1" kern="1200" dirty="0" smtClean="0"/>
            <a:t>Student surveys</a:t>
          </a:r>
          <a:endParaRPr lang="en-US" sz="1900" b="1" kern="1200" dirty="0"/>
        </a:p>
      </dsp:txBody>
      <dsp:txXfrm>
        <a:off x="6485050" y="182693"/>
        <a:ext cx="2059734" cy="1253150"/>
      </dsp:txXfrm>
    </dsp:sp>
    <dsp:sp modelId="{73AB5457-B3F2-8146-9E0E-3547473A807A}">
      <dsp:nvSpPr>
        <dsp:cNvPr id="0" name=""/>
        <dsp:cNvSpPr/>
      </dsp:nvSpPr>
      <dsp:spPr>
        <a:xfrm rot="144285">
          <a:off x="6343732" y="3144611"/>
          <a:ext cx="1609380" cy="608011"/>
        </a:xfrm>
        <a:prstGeom prst="leftArrow">
          <a:avLst>
            <a:gd name="adj1" fmla="val 600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DC41387-C2B8-0145-95E9-FACEC5F2F2C0}">
      <dsp:nvSpPr>
        <dsp:cNvPr id="0" name=""/>
        <dsp:cNvSpPr/>
      </dsp:nvSpPr>
      <dsp:spPr>
        <a:xfrm>
          <a:off x="7128965" y="2846440"/>
          <a:ext cx="1478502" cy="1264810"/>
        </a:xfrm>
        <a:prstGeom prst="roundRect">
          <a:avLst>
            <a:gd name="adj" fmla="val 1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b="1" kern="1200" dirty="0" smtClean="0"/>
            <a:t>Other</a:t>
          </a:r>
          <a:r>
            <a:rPr lang="en-US" sz="1900" kern="1200" dirty="0" smtClean="0"/>
            <a:t> </a:t>
          </a:r>
          <a:r>
            <a:rPr lang="en-US" sz="1900" b="1" kern="1200" dirty="0" smtClean="0"/>
            <a:t>Provider</a:t>
          </a:r>
          <a:r>
            <a:rPr lang="en-US" sz="1900" kern="1200" dirty="0" smtClean="0"/>
            <a:t> </a:t>
          </a:r>
          <a:r>
            <a:rPr lang="en-US" sz="1900" b="1" kern="1200" dirty="0" smtClean="0"/>
            <a:t>input</a:t>
          </a:r>
          <a:endParaRPr lang="en-US" sz="1900" b="1" kern="1200" dirty="0"/>
        </a:p>
      </dsp:txBody>
      <dsp:txXfrm>
        <a:off x="7166010" y="2883485"/>
        <a:ext cx="1404412" cy="1190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D0D47-7A1C-824D-B8A4-57879FB4D905}">
      <dsp:nvSpPr>
        <dsp:cNvPr id="0" name=""/>
        <dsp:cNvSpPr/>
      </dsp:nvSpPr>
      <dsp:spPr>
        <a:xfrm>
          <a:off x="2644301" y="0"/>
          <a:ext cx="3652935" cy="3582337"/>
        </a:xfrm>
        <a:prstGeom prst="ellipse">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MONITORING AND INTERVENTION SYSTEM</a:t>
          </a:r>
        </a:p>
        <a:p>
          <a:pPr lvl="0" algn="ctr" defTabSz="800100">
            <a:lnSpc>
              <a:spcPct val="90000"/>
            </a:lnSpc>
            <a:spcBef>
              <a:spcPct val="0"/>
            </a:spcBef>
            <a:spcAft>
              <a:spcPct val="35000"/>
            </a:spcAft>
          </a:pPr>
          <a:r>
            <a:rPr lang="en-US" sz="1800" kern="1200" dirty="0" smtClean="0"/>
            <a:t>*Research Based Indicators that track to post secondary readiness</a:t>
          </a:r>
        </a:p>
        <a:p>
          <a:pPr lvl="0" algn="ctr" defTabSz="800100">
            <a:lnSpc>
              <a:spcPct val="90000"/>
            </a:lnSpc>
            <a:spcBef>
              <a:spcPct val="0"/>
            </a:spcBef>
            <a:spcAft>
              <a:spcPct val="35000"/>
            </a:spcAft>
          </a:pPr>
          <a:r>
            <a:rPr lang="en-US" sz="1800" kern="1200" dirty="0" smtClean="0"/>
            <a:t>*AIR developed algorithms</a:t>
          </a:r>
        </a:p>
        <a:p>
          <a:pPr lvl="0" algn="ctr" defTabSz="800100">
            <a:lnSpc>
              <a:spcPct val="90000"/>
            </a:lnSpc>
            <a:spcBef>
              <a:spcPct val="0"/>
            </a:spcBef>
            <a:spcAft>
              <a:spcPct val="35000"/>
            </a:spcAft>
          </a:pPr>
          <a:r>
            <a:rPr lang="en-US" sz="1800" kern="1200" dirty="0" smtClean="0"/>
            <a:t>*Technology based interactive system</a:t>
          </a:r>
          <a:endParaRPr lang="en-US" sz="1800" kern="1200" dirty="0"/>
        </a:p>
      </dsp:txBody>
      <dsp:txXfrm>
        <a:off x="3179261" y="524621"/>
        <a:ext cx="2583015" cy="2533095"/>
      </dsp:txXfrm>
    </dsp:sp>
    <dsp:sp modelId="{46FA180B-9243-F04F-8EAC-593E18F481E4}">
      <dsp:nvSpPr>
        <dsp:cNvPr id="0" name=""/>
        <dsp:cNvSpPr/>
      </dsp:nvSpPr>
      <dsp:spPr>
        <a:xfrm rot="8177910" flipH="1">
          <a:off x="8749870" y="3625625"/>
          <a:ext cx="483459" cy="817774"/>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55F273-2C5F-334A-99C8-B841D7DEF9B7}">
      <dsp:nvSpPr>
        <dsp:cNvPr id="0" name=""/>
        <dsp:cNvSpPr/>
      </dsp:nvSpPr>
      <dsp:spPr>
        <a:xfrm>
          <a:off x="7110552" y="1020774"/>
          <a:ext cx="1703881" cy="1505969"/>
        </a:xfrm>
        <a:prstGeom prst="roundRect">
          <a:avLst>
            <a:gd name="adj" fmla="val 1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b="1" kern="1200" dirty="0" smtClean="0"/>
            <a:t>Individual Student Growth Plans </a:t>
          </a:r>
          <a:r>
            <a:rPr lang="en-US" sz="1900" kern="1200" dirty="0" smtClean="0"/>
            <a:t>including interventions</a:t>
          </a:r>
          <a:endParaRPr lang="en-US" sz="1900" kern="1200" dirty="0"/>
        </a:p>
      </dsp:txBody>
      <dsp:txXfrm>
        <a:off x="7154660" y="1064882"/>
        <a:ext cx="1615665" cy="1417753"/>
      </dsp:txXfrm>
    </dsp:sp>
    <dsp:sp modelId="{51017E4A-5611-4543-91A3-ECCEF116E0A5}">
      <dsp:nvSpPr>
        <dsp:cNvPr id="0" name=""/>
        <dsp:cNvSpPr/>
      </dsp:nvSpPr>
      <dsp:spPr>
        <a:xfrm rot="15723753">
          <a:off x="2386437" y="5246458"/>
          <a:ext cx="231709" cy="353299"/>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CA3FFDC-4D95-B641-B06B-E475157A154C}">
      <dsp:nvSpPr>
        <dsp:cNvPr id="0" name=""/>
        <dsp:cNvSpPr/>
      </dsp:nvSpPr>
      <dsp:spPr>
        <a:xfrm>
          <a:off x="2454160" y="4133487"/>
          <a:ext cx="3870439" cy="1205831"/>
        </a:xfrm>
        <a:prstGeom prst="roundRect">
          <a:avLst>
            <a:gd name="adj" fmla="val 1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b="1" kern="1200" dirty="0" smtClean="0"/>
            <a:t>Reports on the overall effectiveness </a:t>
          </a:r>
          <a:r>
            <a:rPr lang="en-US" sz="1900" b="0" kern="1200" dirty="0" smtClean="0"/>
            <a:t>of the provider and of the  specific interventions provided</a:t>
          </a:r>
          <a:endParaRPr lang="en-US" sz="1900" b="0" kern="1200" dirty="0"/>
        </a:p>
      </dsp:txBody>
      <dsp:txXfrm>
        <a:off x="2489478" y="4168805"/>
        <a:ext cx="3799803" cy="1135195"/>
      </dsp:txXfrm>
    </dsp:sp>
    <dsp:sp modelId="{B38CAC7F-FD7F-5848-B024-59F73F624D0D}">
      <dsp:nvSpPr>
        <dsp:cNvPr id="0" name=""/>
        <dsp:cNvSpPr/>
      </dsp:nvSpPr>
      <dsp:spPr>
        <a:xfrm rot="21595379">
          <a:off x="739193" y="3629675"/>
          <a:ext cx="211211" cy="128908"/>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E27B2A1-042C-9C48-A376-43670B967D44}">
      <dsp:nvSpPr>
        <dsp:cNvPr id="0" name=""/>
        <dsp:cNvSpPr/>
      </dsp:nvSpPr>
      <dsp:spPr>
        <a:xfrm>
          <a:off x="0" y="1095776"/>
          <a:ext cx="1981081" cy="1642283"/>
        </a:xfrm>
        <a:prstGeom prst="roundRect">
          <a:avLst>
            <a:gd name="adj" fmla="val 1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t>Aggregate reports </a:t>
          </a:r>
          <a:r>
            <a:rPr lang="en-US" sz="1800" kern="1200" dirty="0" smtClean="0"/>
            <a:t>that support planning at the class, grade, school, district, and community level</a:t>
          </a:r>
          <a:endParaRPr lang="en-US" sz="1800" kern="1200" dirty="0"/>
        </a:p>
      </dsp:txBody>
      <dsp:txXfrm>
        <a:off x="48101" y="1143877"/>
        <a:ext cx="1884879" cy="154608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B5F40E-331D-4449-94FE-832DC1F74F50}" type="datetimeFigureOut">
              <a:rPr lang="en-US" smtClean="0"/>
              <a:t>4/28/14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6BE97-A64C-6345-B49C-24AB3ECB7AA7}" type="slidenum">
              <a:rPr lang="en-US" smtClean="0"/>
              <a:t>‹#›</a:t>
            </a:fld>
            <a:endParaRPr lang="en-US"/>
          </a:p>
        </p:txBody>
      </p:sp>
    </p:spTree>
    <p:extLst>
      <p:ext uri="{BB962C8B-B14F-4D97-AF65-F5344CB8AC3E}">
        <p14:creationId xmlns:p14="http://schemas.microsoft.com/office/powerpoint/2010/main" val="4033371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b="1" smtClean="0">
                <a:ea typeface="ＭＳ Ｐゴシック" pitchFamily="34" charset="-128"/>
              </a:rPr>
              <a:t>Evidence for focusing on these 4 factors: </a:t>
            </a:r>
          </a:p>
          <a:p>
            <a:pPr>
              <a:buFontTx/>
              <a:buChar char="•"/>
            </a:pPr>
            <a:r>
              <a:rPr lang="en-US" altLang="en-US" b="1" smtClean="0">
                <a:ea typeface="ＭＳ Ｐゴシック" pitchFamily="34" charset="-128"/>
              </a:rPr>
              <a:t>Academic Readiness</a:t>
            </a:r>
            <a:r>
              <a:rPr lang="en-US" altLang="en-US" smtClean="0">
                <a:ea typeface="ＭＳ Ｐゴシック" pitchFamily="34" charset="-128"/>
              </a:rPr>
              <a:t>:  Low-income students less likely to be enrolled in stimulating and academically advanced classes taught by most skilled teachers, and have more limited access than to middle-income students to high-quality tutoring, engaging </a:t>
            </a:r>
            <a:r>
              <a:rPr lang="en-US" altLang="en-US" smtClean="0">
                <a:solidFill>
                  <a:srgbClr val="FF0000"/>
                </a:solidFill>
                <a:ea typeface="ＭＳ Ｐゴシック" pitchFamily="34" charset="-128"/>
              </a:rPr>
              <a:t>preschool</a:t>
            </a:r>
            <a:r>
              <a:rPr lang="en-US" altLang="en-US" smtClean="0">
                <a:ea typeface="ＭＳ Ｐゴシック" pitchFamily="34" charset="-128"/>
              </a:rPr>
              <a:t>, extra-curricular, afterschool, and summer education. </a:t>
            </a:r>
          </a:p>
          <a:p>
            <a:pPr>
              <a:buFontTx/>
              <a:buChar char="•"/>
            </a:pPr>
            <a:r>
              <a:rPr lang="en-US" altLang="en-US" b="1" smtClean="0">
                <a:ea typeface="ＭＳ Ｐゴシック" pitchFamily="34" charset="-128"/>
              </a:rPr>
              <a:t>Social and Emotional Readiness</a:t>
            </a:r>
            <a:r>
              <a:rPr lang="en-US" altLang="en-US" smtClean="0">
                <a:ea typeface="ＭＳ Ｐゴシック" pitchFamily="34" charset="-128"/>
              </a:rPr>
              <a:t>: Low-income students are more likely than middle-income students to suffer from depression, anxiety, and social or emotional problems given the chronic stressors that they face and the lower likelihood for them and their families to receive support services due to lack of financial resources and/or information about access. </a:t>
            </a:r>
          </a:p>
          <a:p>
            <a:pPr>
              <a:buFontTx/>
              <a:buChar char="•"/>
            </a:pPr>
            <a:r>
              <a:rPr lang="en-US" altLang="en-US" b="1" smtClean="0">
                <a:ea typeface="ＭＳ Ｐゴシック" pitchFamily="34" charset="-128"/>
              </a:rPr>
              <a:t>Health and Well-Being</a:t>
            </a:r>
            <a:r>
              <a:rPr lang="en-US" altLang="en-US" smtClean="0">
                <a:ea typeface="ＭＳ Ｐゴシック" pitchFamily="34" charset="-128"/>
              </a:rPr>
              <a:t>: Low-income students are more likely than middle-income students to have illnesses due to environmental stresses, but are less likely to receive support services.</a:t>
            </a:r>
          </a:p>
          <a:p>
            <a:pPr>
              <a:buFontTx/>
              <a:buChar char="•"/>
            </a:pPr>
            <a:r>
              <a:rPr lang="en-US" altLang="en-US" b="1" smtClean="0">
                <a:ea typeface="ＭＳ Ｐゴシック" pitchFamily="34" charset="-128"/>
              </a:rPr>
              <a:t>Financial Resources</a:t>
            </a:r>
            <a:r>
              <a:rPr lang="en-US" altLang="en-US" smtClean="0">
                <a:ea typeface="ＭＳ Ｐゴシック" pitchFamily="34" charset="-128"/>
              </a:rPr>
              <a:t>: Low-income students and their families experience challenges affording postsecondary education because of limited financial resources </a:t>
            </a:r>
          </a:p>
          <a:p>
            <a:endParaRPr lang="en-US" altLang="en-US" smtClean="0">
              <a:ea typeface="ＭＳ Ｐゴシック" pitchFamily="34" charset="-128"/>
            </a:endParaRPr>
          </a:p>
          <a:p>
            <a:r>
              <a:rPr lang="en-US" altLang="en-US" smtClean="0">
                <a:ea typeface="ＭＳ Ｐゴシック" pitchFamily="34" charset="-128"/>
              </a:rPr>
              <a:t>Authors of literature review: Kendziora, Osher, &amp; Schmitt-Carey, 2007</a:t>
            </a:r>
          </a:p>
          <a:p>
            <a:endParaRPr lang="en-US" altLang="en-US" smtClean="0">
              <a:ea typeface="ＭＳ Ｐゴシック" pitchFamily="34" charset="-128"/>
            </a:endParaRPr>
          </a:p>
          <a:p>
            <a:pPr>
              <a:buFontTx/>
              <a:buChar char="•"/>
            </a:pPr>
            <a:endParaRPr lang="en-US" altLang="en-US" smtClean="0">
              <a:ea typeface="ＭＳ Ｐゴシック" pitchFamily="34" charset="-128"/>
            </a:endParaRPr>
          </a:p>
          <a:p>
            <a:endParaRPr lang="en-US" altLang="en-US" smtClean="0">
              <a:ea typeface="ＭＳ Ｐゴシック" pitchFamily="34"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8E5A9485-DD6F-42B6-BF21-5723BB530038}" type="slidenum">
              <a:rPr lang="en-US" altLang="en-US">
                <a:solidFill>
                  <a:prstClr val="black"/>
                </a:solidFill>
                <a:latin typeface="Calibri"/>
              </a:rPr>
              <a:pPr/>
              <a:t>2</a:t>
            </a:fld>
            <a:endParaRPr lang="en-US" altLang="en-US">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168244" lvl="1" indent="-168244">
              <a:buFontTx/>
              <a:buChar char="•"/>
            </a:pPr>
            <a:r>
              <a:rPr lang="en-US" altLang="en-US" dirty="0" smtClean="0">
                <a:solidFill>
                  <a:srgbClr val="000000"/>
                </a:solidFill>
                <a:ea typeface="ＭＳ Ｐゴシック" pitchFamily="34" charset="-128"/>
              </a:rPr>
              <a:t>RESPONSE RATES:  </a:t>
            </a:r>
          </a:p>
          <a:p>
            <a:pPr marL="168244" lvl="1" indent="-168244">
              <a:buFontTx/>
              <a:buChar char="•"/>
            </a:pPr>
            <a:r>
              <a:rPr lang="en-US" altLang="en-US" dirty="0" smtClean="0">
                <a:solidFill>
                  <a:srgbClr val="000000"/>
                </a:solidFill>
                <a:ea typeface="ＭＳ Ｐゴシック" pitchFamily="34" charset="-128"/>
              </a:rPr>
              <a:t>Incentivize parents/families to complete the survey.  Is there a monetary incentive?  </a:t>
            </a:r>
          </a:p>
          <a:p>
            <a:pPr marL="168244" lvl="1" indent="-168244">
              <a:buFontTx/>
              <a:buChar char="•"/>
            </a:pPr>
            <a:r>
              <a:rPr lang="en-US" altLang="en-US" dirty="0" smtClean="0">
                <a:solidFill>
                  <a:srgbClr val="000000"/>
                </a:solidFill>
                <a:ea typeface="ＭＳ Ｐゴシック" pitchFamily="34" charset="-128"/>
              </a:rPr>
              <a:t>Last year paper copies were available later than the electronic survey and some families missed filling out the survey because of that.</a:t>
            </a:r>
          </a:p>
          <a:p>
            <a:pPr marL="168244" lvl="1" indent="-168244">
              <a:buFontTx/>
              <a:buChar char="•"/>
            </a:pPr>
            <a:r>
              <a:rPr lang="en-US" altLang="en-US" dirty="0" smtClean="0">
                <a:solidFill>
                  <a:srgbClr val="000000"/>
                </a:solidFill>
                <a:ea typeface="ＭＳ Ｐゴシック" pitchFamily="34" charset="-128"/>
              </a:rPr>
              <a:t>In the Fall 2014, paper copies of the survey will be more widely available.  </a:t>
            </a:r>
          </a:p>
          <a:p>
            <a:pPr marL="168244" lvl="1" indent="-168244">
              <a:buFontTx/>
              <a:buChar char="•"/>
            </a:pPr>
            <a:r>
              <a:rPr lang="en-US" altLang="en-US" dirty="0" smtClean="0">
                <a:solidFill>
                  <a:srgbClr val="000000"/>
                </a:solidFill>
                <a:ea typeface="ＭＳ Ｐゴシック" pitchFamily="34" charset="-128"/>
              </a:rPr>
              <a:t>Revised the survey questions based on focus groups. Focus groups consisted of school-based and administrative staff.    </a:t>
            </a:r>
            <a:endParaRPr lang="en-US" altLang="en-US" dirty="0" smtClean="0">
              <a:ea typeface="ＭＳ Ｐゴシック" pitchFamily="34" charset="-128"/>
            </a:endParaRPr>
          </a:p>
          <a:p>
            <a:pPr marL="168244" lvl="1" indent="-168244">
              <a:buFontTx/>
              <a:buChar char="•"/>
            </a:pPr>
            <a:r>
              <a:rPr lang="en-US" altLang="en-US" dirty="0" smtClean="0">
                <a:solidFill>
                  <a:srgbClr val="000000"/>
                </a:solidFill>
                <a:ea typeface="ＭＳ Ｐゴシック" pitchFamily="34" charset="-128"/>
              </a:rPr>
              <a:t>Revise the survey – the content remained the same, but some of the questions were asked in a more family-friendly way.</a:t>
            </a:r>
          </a:p>
          <a:p>
            <a:pPr marL="616894" lvl="2" indent="-168244">
              <a:buFontTx/>
              <a:buChar char="•"/>
            </a:pPr>
            <a:endParaRPr lang="en-US" altLang="en-US" dirty="0" smtClean="0">
              <a:solidFill>
                <a:srgbClr val="000000"/>
              </a:solidFill>
              <a:ea typeface="ＭＳ Ｐゴシック" pitchFamily="34" charset="-128"/>
            </a:endParaRPr>
          </a:p>
          <a:p>
            <a:pPr marL="168244" lvl="1" indent="-168244">
              <a:buFontTx/>
              <a:buChar char="•"/>
            </a:pPr>
            <a:r>
              <a:rPr lang="en-US" altLang="en-US" dirty="0" smtClean="0">
                <a:solidFill>
                  <a:srgbClr val="000000"/>
                </a:solidFill>
                <a:ea typeface="ＭＳ Ｐゴシック" pitchFamily="34" charset="-128"/>
              </a:rPr>
              <a:t>TECHNOLOGY: </a:t>
            </a:r>
          </a:p>
          <a:p>
            <a:pPr marL="168244" lvl="1" indent="-168244">
              <a:buFontTx/>
              <a:buChar char="•"/>
            </a:pPr>
            <a:r>
              <a:rPr lang="en-US" altLang="en-US" dirty="0" smtClean="0">
                <a:ea typeface="ＭＳ Ｐゴシック" pitchFamily="34" charset="-128"/>
              </a:rPr>
              <a:t>The surveys are published in the 6 major languages of the BPS school district: Arabic, Burmese, Karen (Tibetan), Napoli, Spanish, Somali </a:t>
            </a:r>
            <a:endParaRPr lang="en-US" altLang="en-US" dirty="0" smtClean="0">
              <a:solidFill>
                <a:srgbClr val="000000"/>
              </a:solidFill>
              <a:ea typeface="ＭＳ Ｐゴシック" pitchFamily="34" charset="-128"/>
            </a:endParaRPr>
          </a:p>
          <a:p>
            <a:pPr marL="168244" lvl="1" indent="-168244">
              <a:buFontTx/>
              <a:buChar char="•"/>
            </a:pPr>
            <a:r>
              <a:rPr lang="en-US" altLang="en-US" dirty="0" smtClean="0">
                <a:solidFill>
                  <a:srgbClr val="000000"/>
                </a:solidFill>
                <a:ea typeface="ＭＳ Ｐゴシック" pitchFamily="34" charset="-128"/>
              </a:rPr>
              <a:t>Karen and Burmese use symbols that don’t show up on the web.  Currently working with programmers to try to address this.  The paper copies of the surveys are fine. </a:t>
            </a:r>
          </a:p>
          <a:p>
            <a:pPr marL="168244" lvl="1" indent="-168244">
              <a:buFontTx/>
              <a:buChar char="•"/>
            </a:pPr>
            <a:endParaRPr lang="en-US" altLang="en-US" dirty="0" smtClean="0">
              <a:solidFill>
                <a:srgbClr val="000000"/>
              </a:solidFill>
              <a:ea typeface="ＭＳ Ｐゴシック" pitchFamily="34" charset="-128"/>
            </a:endParaRPr>
          </a:p>
          <a:p>
            <a:pPr marL="168244" lvl="1" indent="-168244">
              <a:buFontTx/>
              <a:buChar char="•"/>
            </a:pPr>
            <a:r>
              <a:rPr lang="en-US" altLang="en-US" dirty="0" smtClean="0">
                <a:solidFill>
                  <a:srgbClr val="000000"/>
                </a:solidFill>
                <a:ea typeface="ＭＳ Ｐゴシック" pitchFamily="34" charset="-128"/>
              </a:rPr>
              <a:t>TIMING OF SURVEY ADMINISTRATION:</a:t>
            </a:r>
          </a:p>
          <a:p>
            <a:pPr marL="168244" lvl="1" indent="-168244">
              <a:buFontTx/>
              <a:buChar char="•"/>
            </a:pPr>
            <a:r>
              <a:rPr lang="en-US" altLang="en-US" dirty="0" smtClean="0">
                <a:solidFill>
                  <a:srgbClr val="000000"/>
                </a:solidFill>
                <a:ea typeface="ＭＳ Ｐゴシック" pitchFamily="34" charset="-128"/>
              </a:rPr>
              <a:t>When is it appropriate to administer the survey? At the beginning of the year, teachers do not know students well, but the sooner the data are collected the sooner students in need can be identified for services. </a:t>
            </a:r>
          </a:p>
          <a:p>
            <a:pPr marL="168244" lvl="1" indent="-168244">
              <a:buFontTx/>
              <a:buChar char="•"/>
            </a:pPr>
            <a:endParaRPr lang="en-US" altLang="en-US" dirty="0" smtClean="0">
              <a:solidFill>
                <a:srgbClr val="000000"/>
              </a:solidFill>
              <a:ea typeface="ＭＳ Ｐゴシック" pitchFamily="34" charset="-128"/>
            </a:endParaRPr>
          </a:p>
          <a:p>
            <a:pPr marL="168244" lvl="1" indent="-168244">
              <a:buFontTx/>
              <a:buChar char="•"/>
            </a:pPr>
            <a:r>
              <a:rPr lang="en-US" altLang="en-US" dirty="0" smtClean="0">
                <a:solidFill>
                  <a:srgbClr val="000000"/>
                </a:solidFill>
                <a:ea typeface="ＭＳ Ｐゴシック" pitchFamily="34" charset="-128"/>
              </a:rPr>
              <a:t>SHARED UNDERSTANDING OF THE SMIS:</a:t>
            </a:r>
          </a:p>
          <a:p>
            <a:pPr marL="616894" lvl="2" indent="-168244">
              <a:buFontTx/>
              <a:buChar char="•"/>
            </a:pPr>
            <a:r>
              <a:rPr lang="en-US" altLang="en-US" dirty="0" smtClean="0">
                <a:solidFill>
                  <a:srgbClr val="000000"/>
                </a:solidFill>
                <a:ea typeface="ＭＳ Ｐゴシック" pitchFamily="34" charset="-128"/>
              </a:rPr>
              <a:t>BPS approached us about using SMIS as part of their teacher and principal evaluation system.  School Districts have requirements that they needs to meet and we have to work together to clearly articulate the indented purpose of early warning systems and maintain the integrity of these systems after they are implemented.  </a:t>
            </a:r>
          </a:p>
          <a:p>
            <a:pPr marL="168244" lvl="1" indent="-168244"/>
            <a:r>
              <a:rPr lang="en-US" altLang="en-US" dirty="0" smtClean="0">
                <a:ea typeface="ＭＳ Ｐゴシック" pitchFamily="34" charset="-128"/>
              </a:rPr>
              <a:t>   </a:t>
            </a:r>
          </a:p>
          <a:p>
            <a:pPr marL="168244" lvl="1" indent="-168244">
              <a:buFontTx/>
              <a:buChar char="•"/>
            </a:pPr>
            <a:endParaRPr lang="en-US" altLang="en-US" dirty="0" smtClean="0">
              <a:solidFill>
                <a:srgbClr val="000000"/>
              </a:solidFill>
              <a:ea typeface="ＭＳ Ｐゴシック" pitchFamily="34" charset="-128"/>
            </a:endParaRPr>
          </a:p>
          <a:p>
            <a:endParaRPr lang="en-US" altLang="en-US" dirty="0" smtClean="0">
              <a:ea typeface="ＭＳ Ｐゴシック" pitchFamily="34" charset="-128"/>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E3A465DB-7BF5-49B5-AAA5-8F533CEFB7C3}" type="slidenum">
              <a:rPr lang="en-US" altLang="en-US">
                <a:solidFill>
                  <a:prstClr val="black"/>
                </a:solidFill>
                <a:latin typeface="Calibri"/>
              </a:rPr>
              <a:pPr/>
              <a:t>13</a:t>
            </a:fld>
            <a:endParaRPr lang="en-US" altLang="en-US">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29274839-5AC1-4633-B31A-D70404B10A1B}" type="slidenum">
              <a:rPr lang="en-US" altLang="en-US">
                <a:solidFill>
                  <a:prstClr val="black"/>
                </a:solidFill>
                <a:latin typeface="Calibri"/>
              </a:rPr>
              <a:pPr/>
              <a:t>14</a:t>
            </a:fld>
            <a:endParaRPr lang="en-US" altLang="en-US">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B19DF1F7-DFB5-4A01-80DE-9CFC1E2B0759}" type="slidenum">
              <a:rPr lang="en-US" altLang="en-US">
                <a:solidFill>
                  <a:prstClr val="black"/>
                </a:solidFill>
                <a:latin typeface="Calibri"/>
              </a:rPr>
              <a:pPr/>
              <a:t>15</a:t>
            </a:fld>
            <a:endParaRPr lang="en-US" altLang="en-US">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168244" indent="-168244">
              <a:buFontTx/>
              <a:buChar char="•"/>
            </a:pPr>
            <a:r>
              <a:rPr lang="en-US" altLang="en-US" dirty="0" smtClean="0">
                <a:ea typeface="ＭＳ Ｐゴシック" pitchFamily="34" charset="-128"/>
              </a:rPr>
              <a:t>There was a 9 percentage point increase in the matriculation rate from Fall 2012 to Fall 2013.</a:t>
            </a:r>
          </a:p>
          <a:p>
            <a:pPr marL="616894" lvl="1" indent="-168244">
              <a:buFontTx/>
              <a:buChar char="•"/>
            </a:pPr>
            <a:r>
              <a:rPr lang="en-US" altLang="en-US" dirty="0" smtClean="0">
                <a:ea typeface="ＭＳ Ｐゴシック" pitchFamily="34" charset="-128"/>
              </a:rPr>
              <a:t>Mainly driven by an increase in 2-year matriculation rates (6 percentage points)</a:t>
            </a:r>
          </a:p>
          <a:p>
            <a:pPr marL="616894" lvl="1" indent="-168244">
              <a:buFontTx/>
              <a:buChar char="•"/>
            </a:pPr>
            <a:r>
              <a:rPr lang="en-US" altLang="en-US" dirty="0" smtClean="0">
                <a:ea typeface="ＭＳ Ｐゴシック" pitchFamily="34" charset="-128"/>
              </a:rPr>
              <a:t>There was also an increase in 4-year matriculation rates (3 percentage points)</a:t>
            </a:r>
          </a:p>
          <a:p>
            <a:pPr marL="168244" indent="-168244">
              <a:buFontTx/>
              <a:buChar char="•"/>
            </a:pPr>
            <a:r>
              <a:rPr lang="en-US" altLang="en-US" dirty="0" smtClean="0">
                <a:ea typeface="ＭＳ Ｐゴシック" pitchFamily="34" charset="-128"/>
              </a:rPr>
              <a:t>This is the first time in at least 7 years that the overall matriculation rate has been 66%. </a:t>
            </a:r>
          </a:p>
          <a:p>
            <a:pPr marL="168244" indent="-168244">
              <a:buFontTx/>
              <a:buChar char="•"/>
            </a:pPr>
            <a:endParaRPr lang="en-US" altLang="en-US" dirty="0" smtClean="0">
              <a:ea typeface="ＭＳ Ｐゴシック" pitchFamily="34"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4141313C-0144-428F-AD2F-6E132CE70469}" type="slidenum">
              <a:rPr lang="en-US" altLang="en-US">
                <a:solidFill>
                  <a:prstClr val="black"/>
                </a:solidFill>
                <a:latin typeface="Calibri"/>
              </a:rPr>
              <a:pPr/>
              <a:t>16</a:t>
            </a:fld>
            <a:endParaRPr lang="en-US" altLang="en-US">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I would like to introduce our experts: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latin typeface="+mn-lt"/>
                <a:ea typeface="+mn-ea"/>
                <a:cs typeface="+mn-cs"/>
              </a:rPr>
              <a:t>Nina Sonenberg is a Communications Officer at The Wallace Foundation. Nina has extensive experience in the nonprofit communications sector and joined Wallace to help </a:t>
            </a:r>
            <a:r>
              <a:rPr lang="en-US" sz="1000" b="0" i="0" kern="1200" dirty="0" smtClean="0">
                <a:solidFill>
                  <a:schemeClr val="tx1"/>
                </a:solidFill>
                <a:latin typeface="+mn-lt"/>
                <a:ea typeface="+mn-ea"/>
                <a:cs typeface="+mn-cs"/>
              </a:rPr>
              <a:t>sharpen</a:t>
            </a:r>
            <a:endParaRPr lang="en-US" sz="1000" dirty="0"/>
          </a:p>
        </p:txBody>
      </p:sp>
      <p:sp>
        <p:nvSpPr>
          <p:cNvPr id="4" name="Slide Number Placeholder 3"/>
          <p:cNvSpPr>
            <a:spLocks noGrp="1"/>
          </p:cNvSpPr>
          <p:nvPr>
            <p:ph type="sldNum" sz="quarter" idx="10"/>
          </p:nvPr>
        </p:nvSpPr>
        <p:spPr/>
        <p:txBody>
          <a:bodyPr/>
          <a:lstStyle/>
          <a:p>
            <a:fld id="{0FCC2B68-1698-48CF-9FD4-3953AC07F823}" type="slidenum">
              <a:rPr lang="en-US" smtClean="0">
                <a:solidFill>
                  <a:prstClr val="black"/>
                </a:solidFill>
                <a:latin typeface="Calibri"/>
              </a:rPr>
              <a:pPr/>
              <a:t>18</a:t>
            </a:fld>
            <a:endParaRPr lang="en-US" dirty="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5579" y="8688049"/>
            <a:ext cx="2972421" cy="455951"/>
          </a:xfrm>
          <a:prstGeom prst="rect">
            <a:avLst/>
          </a:prstGeom>
          <a:noFill/>
          <a:ln w="9525">
            <a:noFill/>
            <a:miter lim="800000"/>
            <a:headEnd/>
            <a:tailEnd/>
          </a:ln>
        </p:spPr>
        <p:txBody>
          <a:bodyPr lIns="89496" tIns="44747" rIns="89496" bIns="44747" anchor="b"/>
          <a:lstStyle/>
          <a:p>
            <a:pPr algn="r" defTabSz="911322" fontAlgn="base">
              <a:spcBef>
                <a:spcPct val="0"/>
              </a:spcBef>
              <a:spcAft>
                <a:spcPct val="0"/>
              </a:spcAft>
            </a:pPr>
            <a:fld id="{1B2988C0-B189-4314-8A59-406C4A88127F}" type="slidenum">
              <a:rPr lang="en-US" altLang="en-US" sz="1200">
                <a:solidFill>
                  <a:srgbClr val="000000"/>
                </a:solidFill>
                <a:latin typeface="Times New Roman" pitchFamily="18" charset="0"/>
                <a:ea typeface="ＭＳ Ｐゴシック" pitchFamily="34" charset="-128"/>
                <a:cs typeface="Arial" pitchFamily="34" charset="0"/>
              </a:rPr>
              <a:pPr algn="r" defTabSz="911322" fontAlgn="base">
                <a:spcBef>
                  <a:spcPct val="0"/>
                </a:spcBef>
                <a:spcAft>
                  <a:spcPct val="0"/>
                </a:spcAft>
              </a:pPr>
              <a:t>3</a:t>
            </a:fld>
            <a:endParaRPr lang="en-US" altLang="en-US" sz="1200" dirty="0">
              <a:solidFill>
                <a:srgbClr val="000000"/>
              </a:solidFill>
              <a:latin typeface="Times New Roman" pitchFamily="18" charset="0"/>
              <a:ea typeface="ＭＳ Ｐゴシック" pitchFamily="34" charset="-128"/>
              <a:cs typeface="Arial" pitchFamily="34" charset="0"/>
            </a:endParaRPr>
          </a:p>
        </p:txBody>
      </p:sp>
      <p:sp>
        <p:nvSpPr>
          <p:cNvPr id="327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marL="219652" indent="-219652">
              <a:buFontTx/>
              <a:buAutoNum type="arabicParenR"/>
            </a:pPr>
            <a:r>
              <a:rPr lang="en-US" altLang="en-US" dirty="0" smtClean="0">
                <a:ea typeface="ＭＳ Ｐゴシック" pitchFamily="34" charset="-128"/>
              </a:rPr>
              <a:t>Student Monitoring</a:t>
            </a:r>
          </a:p>
          <a:p>
            <a:pPr marL="219652" indent="-219652">
              <a:buFontTx/>
              <a:buAutoNum type="arabicParenR"/>
            </a:pPr>
            <a:r>
              <a:rPr lang="en-US" altLang="en-US" dirty="0" smtClean="0">
                <a:ea typeface="ＭＳ Ｐゴシック" pitchFamily="34" charset="-128"/>
              </a:rPr>
              <a:t>Extended Day/Year</a:t>
            </a:r>
          </a:p>
          <a:p>
            <a:pPr marL="219652" indent="-219652">
              <a:buFontTx/>
              <a:buAutoNum type="arabicParenR"/>
            </a:pPr>
            <a:r>
              <a:rPr lang="en-US" altLang="en-US" dirty="0" smtClean="0">
                <a:ea typeface="ＭＳ Ｐゴシック" pitchFamily="34" charset="-128"/>
              </a:rPr>
              <a:t>Tutoring</a:t>
            </a:r>
          </a:p>
          <a:p>
            <a:pPr marL="219652" indent="-219652">
              <a:buFontTx/>
              <a:buAutoNum type="arabicParenR"/>
            </a:pPr>
            <a:r>
              <a:rPr lang="en-US" altLang="en-US" dirty="0" smtClean="0">
                <a:ea typeface="ＭＳ Ｐゴシック" pitchFamily="34" charset="-128"/>
              </a:rPr>
              <a:t>No/Low Cost Health Care</a:t>
            </a:r>
          </a:p>
          <a:p>
            <a:pPr marL="219652" indent="-219652">
              <a:buFontTx/>
              <a:buAutoNum type="arabicParenR"/>
            </a:pPr>
            <a:r>
              <a:rPr lang="en-US" altLang="en-US" dirty="0" smtClean="0">
                <a:ea typeface="ＭＳ Ｐゴシック" pitchFamily="34" charset="-128"/>
              </a:rPr>
              <a:t>Family Counseling Supports</a:t>
            </a:r>
          </a:p>
          <a:p>
            <a:pPr marL="219652" indent="-219652">
              <a:buFontTx/>
              <a:buAutoNum type="arabicParenR"/>
            </a:pPr>
            <a:r>
              <a:rPr lang="en-US" altLang="en-US" dirty="0" smtClean="0">
                <a:ea typeface="ＭＳ Ｐゴシック" pitchFamily="34" charset="-128"/>
              </a:rPr>
              <a:t>Free Legal Services</a:t>
            </a:r>
          </a:p>
          <a:p>
            <a:pPr marL="219652" indent="-219652">
              <a:buFontTx/>
              <a:buAutoNum type="arabicParenR"/>
            </a:pPr>
            <a:r>
              <a:rPr lang="en-US" altLang="en-US" dirty="0" smtClean="0">
                <a:ea typeface="ＭＳ Ｐゴシック" pitchFamily="34" charset="-128"/>
              </a:rPr>
              <a:t>Review and Support for Core Instructional Program – aligned to common core standards</a:t>
            </a:r>
          </a:p>
          <a:p>
            <a:pPr marL="219652" indent="-219652">
              <a:buFontTx/>
              <a:buAutoNum type="arabicParenR"/>
            </a:pPr>
            <a:r>
              <a:rPr lang="en-US" altLang="en-US" dirty="0" smtClean="0">
                <a:ea typeface="ＭＳ Ｐゴシック" pitchFamily="34" charset="-128"/>
              </a:rPr>
              <a:t>College Application and Financial Support</a:t>
            </a:r>
          </a:p>
          <a:p>
            <a:pPr marL="219652" indent="-219652">
              <a:buFontTx/>
              <a:buAutoNum type="arabicParenR"/>
            </a:pPr>
            <a:r>
              <a:rPr lang="en-US" altLang="en-US" dirty="0" smtClean="0">
                <a:ea typeface="ＭＳ Ｐゴシック" pitchFamily="34" charset="-128"/>
              </a:rPr>
              <a:t>A) Say Yes Higher Ed Compact B) Say Yes Grants and Scholarships (local endowment)</a:t>
            </a:r>
          </a:p>
          <a:p>
            <a:pPr marL="219652" indent="-219652">
              <a:buFontTx/>
              <a:buAutoNum type="arabicParenR"/>
            </a:pPr>
            <a:r>
              <a:rPr lang="en-US" altLang="en-US" dirty="0" smtClean="0">
                <a:ea typeface="ＭＳ Ｐゴシック" pitchFamily="34" charset="-128"/>
              </a:rPr>
              <a:t> Internships</a:t>
            </a:r>
          </a:p>
          <a:p>
            <a:pPr marL="219652" indent="-219652">
              <a:buFontTx/>
              <a:buAutoNum type="arabicParenR"/>
            </a:pPr>
            <a:r>
              <a:rPr lang="en-US" altLang="en-US" dirty="0" smtClean="0">
                <a:ea typeface="ＭＳ Ｐゴシック" pitchFamily="34" charset="-128"/>
              </a:rPr>
              <a:t> Post-College Alumni Network</a:t>
            </a:r>
          </a:p>
          <a:p>
            <a:pPr marL="219652" indent="-219652"/>
            <a:endParaRPr lang="en-US" altLang="en-US" dirty="0" smtClean="0">
              <a:ea typeface="ＭＳ Ｐゴシック" pitchFamily="34" charset="-128"/>
            </a:endParaRPr>
          </a:p>
          <a:p>
            <a:pPr marL="219652" indent="-219652"/>
            <a:r>
              <a:rPr lang="en-US" altLang="en-US" dirty="0" smtClean="0">
                <a:ea typeface="ＭＳ Ｐゴシック" pitchFamily="34" charset="-128"/>
              </a:rPr>
              <a:t>*Link educational and economic development pipelines within a city!</a:t>
            </a:r>
          </a:p>
          <a:p>
            <a:pPr marL="219652" indent="-219652"/>
            <a:r>
              <a:rPr lang="en-US" altLang="en-US" dirty="0" smtClean="0">
                <a:ea typeface="ＭＳ Ｐゴシック" pitchFamily="34" charset="-128"/>
              </a:rPr>
              <a:t>*Build pipelines for productive citizenship vs. prison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marL="168244" indent="-168244">
              <a:buFontTx/>
              <a:buChar char="•"/>
            </a:pPr>
            <a:r>
              <a:rPr lang="en-US" altLang="en-US" dirty="0" smtClean="0">
                <a:ea typeface="ＭＳ Ｐゴシック" pitchFamily="34" charset="-128"/>
              </a:rPr>
              <a:t>There is a paper/pencil version and an electronic version.</a:t>
            </a:r>
          </a:p>
          <a:p>
            <a:pPr marL="168244" indent="-168244">
              <a:buFontTx/>
              <a:buChar char="•"/>
            </a:pPr>
            <a:r>
              <a:rPr lang="en-US" altLang="en-US" dirty="0" smtClean="0">
                <a:ea typeface="ＭＳ Ｐゴシック" pitchFamily="34" charset="-128"/>
              </a:rPr>
              <a:t>Teachers and students complete the electronic version in school.  Students complete the survey during computer lab or electives.  </a:t>
            </a:r>
          </a:p>
          <a:p>
            <a:pPr marL="168244" indent="-168244">
              <a:buFontTx/>
              <a:buChar char="•"/>
            </a:pPr>
            <a:r>
              <a:rPr lang="en-US" altLang="en-US" dirty="0" smtClean="0">
                <a:ea typeface="ＭＳ Ｐゴシック" pitchFamily="34" charset="-128"/>
              </a:rPr>
              <a:t>The surveys are published in the 6 major languages of the BPS school district: Arabic, Burmese, Karen (Tibetan), Napoli, Spanish, Somali </a:t>
            </a:r>
          </a:p>
          <a:p>
            <a:pPr marL="168244" indent="-168244">
              <a:buFontTx/>
              <a:buChar char="•"/>
            </a:pPr>
            <a:r>
              <a:rPr lang="en-US" altLang="en-US" dirty="0" smtClean="0">
                <a:ea typeface="ＭＳ Ｐゴシック" pitchFamily="34" charset="-128"/>
              </a:rPr>
              <a:t>Depending on the age of the student there are different version of surveys that they complete and that their families complete.  K – 2 do not answer questions about their health (e.g., Does the way you feel keep you from doing your best in school; do you have problems sleeping?)</a:t>
            </a:r>
          </a:p>
          <a:p>
            <a:pPr marL="168244" indent="-168244">
              <a:buFontTx/>
              <a:buChar char="•"/>
            </a:pPr>
            <a:r>
              <a:rPr lang="en-US" altLang="en-US" dirty="0" smtClean="0">
                <a:ea typeface="ＭＳ Ｐゴシック" pitchFamily="34" charset="-128"/>
              </a:rPr>
              <a:t>  </a:t>
            </a:r>
          </a:p>
          <a:p>
            <a:pPr marL="168244" indent="-168244">
              <a:buFontTx/>
              <a:buChar char="•"/>
            </a:pPr>
            <a:endParaRPr lang="en-US" altLang="en-US" dirty="0" smtClean="0">
              <a:ea typeface="ＭＳ Ｐゴシック" pitchFamily="34"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2F4FBD08-8184-4DCD-B661-E6541988F4A7}" type="slidenum">
              <a:rPr lang="en-US" altLang="en-US">
                <a:solidFill>
                  <a:prstClr val="black"/>
                </a:solidFill>
                <a:latin typeface="Calibri"/>
              </a:rPr>
              <a:pPr/>
              <a:t>4</a:t>
            </a:fld>
            <a:endParaRPr lang="en-US" alt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8FCE626B-1666-49F4-9EB6-236676C73872}" type="slidenum">
              <a:rPr lang="en-US" altLang="en-US">
                <a:solidFill>
                  <a:prstClr val="black"/>
                </a:solidFill>
                <a:latin typeface="Calibri"/>
              </a:rPr>
              <a:pPr/>
              <a:t>5</a:t>
            </a:fld>
            <a:endParaRPr lang="en-US" alt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0B27CBE6-1BDB-4BF5-B4DA-5345EEF1D1BF}" type="slidenum">
              <a:rPr lang="en-US" altLang="en-US">
                <a:solidFill>
                  <a:prstClr val="black"/>
                </a:solidFill>
                <a:latin typeface="Calibri"/>
              </a:rPr>
              <a:pPr/>
              <a:t>7</a:t>
            </a:fld>
            <a:endParaRPr lang="en-US" alt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096F0619-5D47-4BB6-B8BD-5B64BA8AAB24}" type="slidenum">
              <a:rPr lang="en-US" altLang="en-US">
                <a:solidFill>
                  <a:prstClr val="black"/>
                </a:solidFill>
                <a:latin typeface="Calibri"/>
              </a:rPr>
              <a:pPr/>
              <a:t>8</a:t>
            </a:fld>
            <a:endParaRPr lang="en-US" alt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ea typeface="ＭＳ Ｐゴシック" pitchFamily="34" charset="-128"/>
              </a:rPr>
              <a:t>-Believe in and implement a community schools model</a:t>
            </a:r>
          </a:p>
          <a:p>
            <a:r>
              <a:rPr lang="en-US" altLang="en-US" smtClean="0">
                <a:ea typeface="ＭＳ Ｐゴシック" pitchFamily="34" charset="-128"/>
              </a:rPr>
              <a:t>-Full-time staff embedded in schools to manage student monitoring and comprehensive intervention system within each public school</a:t>
            </a:r>
          </a:p>
          <a:p>
            <a:r>
              <a:rPr lang="en-US" altLang="en-US" smtClean="0">
                <a:ea typeface="ＭＳ Ｐゴシック" pitchFamily="34" charset="-128"/>
              </a:rPr>
              <a:t>-Supported by city leadership team (Executive Director, Scholarship Director, Program Director/R&amp;D, and Communications/Mobilization)</a:t>
            </a:r>
          </a:p>
          <a:p>
            <a:r>
              <a:rPr lang="en-US" altLang="en-US" smtClean="0">
                <a:ea typeface="ＭＳ Ｐゴシック" pitchFamily="34" charset="-128"/>
              </a:rPr>
              <a:t>-Funded by County (68%) and City (32% Match)</a:t>
            </a:r>
          </a:p>
          <a:p>
            <a:r>
              <a:rPr lang="en-US" altLang="en-US" smtClean="0">
                <a:ea typeface="ＭＳ Ｐゴシック" pitchFamily="34" charset="-128"/>
              </a:rPr>
              <a:t>-Federal and State policy largely ignores these key issues!</a:t>
            </a:r>
          </a:p>
          <a:p>
            <a:endParaRPr lang="en-US" altLang="en-US" smtClean="0">
              <a:ea typeface="ＭＳ Ｐゴシック" pitchFamily="34" charset="-128"/>
            </a:endParaRPr>
          </a:p>
          <a:p>
            <a:r>
              <a:rPr lang="en-US" altLang="en-US" smtClean="0">
                <a:ea typeface="ＭＳ Ｐゴシック" pitchFamily="34" charset="-128"/>
              </a:rPr>
              <a:t>Professional Development for the Site Facilitators, SSTs, and Administrators:</a:t>
            </a:r>
          </a:p>
          <a:p>
            <a:pPr>
              <a:buFontTx/>
              <a:buChar char="-"/>
            </a:pPr>
            <a:r>
              <a:rPr lang="en-US" altLang="en-US" smtClean="0">
                <a:solidFill>
                  <a:srgbClr val="000000"/>
                </a:solidFill>
                <a:ea typeface="ＭＳ Ｐゴシック" pitchFamily="34" charset="-128"/>
              </a:rPr>
              <a:t>Fall 2013 -  Site facilitators and SSTs received professional development on implementing SMIS</a:t>
            </a:r>
          </a:p>
          <a:p>
            <a:pPr>
              <a:buFontTx/>
              <a:buChar char="-"/>
            </a:pPr>
            <a:r>
              <a:rPr lang="en-US" altLang="en-US" smtClean="0">
                <a:solidFill>
                  <a:srgbClr val="000000"/>
                </a:solidFill>
                <a:ea typeface="ＭＳ Ｐゴシック" pitchFamily="34" charset="-128"/>
              </a:rPr>
              <a:t>Fall 2014 – A re-fresh training will be provided for site facilitators and SSTs</a:t>
            </a:r>
          </a:p>
          <a:p>
            <a:pPr>
              <a:buFontTx/>
              <a:buChar char="-"/>
            </a:pPr>
            <a:r>
              <a:rPr lang="en-US" altLang="en-US" smtClean="0">
                <a:solidFill>
                  <a:srgbClr val="000000"/>
                </a:solidFill>
                <a:ea typeface="ＭＳ Ｐゴシック" pitchFamily="34" charset="-128"/>
              </a:rPr>
              <a:t>Fall 2014 – Intervention providers will be trained on data entry when </a:t>
            </a:r>
          </a:p>
          <a:p>
            <a:pPr>
              <a:buFontTx/>
              <a:buChar char="-"/>
            </a:pPr>
            <a:r>
              <a:rPr lang="en-US" altLang="en-US" smtClean="0">
                <a:solidFill>
                  <a:srgbClr val="000000"/>
                </a:solidFill>
                <a:ea typeface="ＭＳ Ｐゴシック" pitchFamily="34" charset="-128"/>
              </a:rPr>
              <a:t>Principals have contact with and receive on-going support from site facilitators and Say Yes Buffalo Office staff</a:t>
            </a:r>
            <a:endParaRPr lang="en-US" altLang="en-US" smtClean="0">
              <a:solidFill>
                <a:srgbClr val="FF0000"/>
              </a:solidFill>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p:txBody>
      </p:sp>
      <p:sp>
        <p:nvSpPr>
          <p:cNvPr id="37892" name="Slide Number Placeholder 3"/>
          <p:cNvSpPr>
            <a:spLocks noGrp="1"/>
          </p:cNvSpPr>
          <p:nvPr>
            <p:ph type="sldNum" sz="quarter" idx="5"/>
          </p:nvPr>
        </p:nvSpPr>
        <p:spPr bwMode="auto">
          <a:noFill/>
          <a:ln>
            <a:miter lim="800000"/>
            <a:headEnd/>
            <a:tailEnd/>
          </a:ln>
        </p:spPr>
        <p:txBody>
          <a:bodyPr/>
          <a:lstStyle/>
          <a:p>
            <a:fld id="{DF300BE9-CE07-4EE7-A8E9-8D0F99252BE4}" type="slidenum">
              <a:rPr lang="en-US" altLang="en-US">
                <a:solidFill>
                  <a:prstClr val="black"/>
                </a:solidFill>
                <a:latin typeface="Calibri"/>
              </a:rPr>
              <a:pPr/>
              <a:t>9</a:t>
            </a:fld>
            <a:endParaRPr lang="en-US" alt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168244" indent="-168244">
              <a:buFontTx/>
              <a:buChar char="•"/>
            </a:pPr>
            <a:r>
              <a:rPr lang="en-US" altLang="en-US" dirty="0" smtClean="0">
                <a:ea typeface="ＭＳ Ｐゴシック" pitchFamily="34" charset="-128"/>
              </a:rPr>
              <a:t>Cohort graduation rates and they include August graduates </a:t>
            </a:r>
          </a:p>
          <a:p>
            <a:pPr marL="168244" indent="-168244">
              <a:buFontTx/>
              <a:buChar char="•"/>
            </a:pPr>
            <a:endParaRPr lang="en-US" altLang="en-US" dirty="0" smtClean="0">
              <a:ea typeface="ＭＳ Ｐゴシック" pitchFamily="34"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F4C95F2C-CA04-44D7-81AA-D3675E44FF3C}" type="slidenum">
              <a:rPr lang="en-US" altLang="en-US">
                <a:solidFill>
                  <a:prstClr val="black"/>
                </a:solidFill>
                <a:latin typeface="Calibri"/>
              </a:rPr>
              <a:pPr/>
              <a:t>11</a:t>
            </a:fld>
            <a:endParaRPr lang="en-US" altLang="en-US">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marL="168244" indent="-168244">
              <a:buFontTx/>
              <a:buChar char="•"/>
            </a:pPr>
            <a:r>
              <a:rPr lang="en-US" altLang="en-US" dirty="0" smtClean="0">
                <a:ea typeface="ＭＳ Ｐゴシック" pitchFamily="34" charset="-128"/>
              </a:rPr>
              <a:t>Since 2012, the majority of NY students are required to earn a Regents Diploma to graduate.  The local diploma remains an option for students with disabilities and in special circumstances for non-</a:t>
            </a:r>
            <a:r>
              <a:rPr lang="en-US" altLang="en-US" dirty="0" err="1" smtClean="0">
                <a:ea typeface="ＭＳ Ｐゴシック" pitchFamily="34" charset="-128"/>
              </a:rPr>
              <a:t>SpEd</a:t>
            </a:r>
            <a:r>
              <a:rPr lang="en-US" altLang="en-US" dirty="0" smtClean="0">
                <a:ea typeface="ＭＳ Ｐゴシック" pitchFamily="34" charset="-128"/>
              </a:rPr>
              <a:t> students. </a:t>
            </a:r>
          </a:p>
          <a:p>
            <a:pPr marL="168244" indent="-168244">
              <a:buFontTx/>
              <a:buChar char="•"/>
            </a:pPr>
            <a:r>
              <a:rPr lang="en-US" altLang="en-US" dirty="0" smtClean="0">
                <a:ea typeface="ＭＳ Ｐゴシック" pitchFamily="34" charset="-128"/>
              </a:rPr>
              <a:t>Students of color are designated as American Indian/Alaska Native, Asian/Pacific Islander, African American, Multiracial, and Latino/Hispanic. </a:t>
            </a:r>
          </a:p>
          <a:p>
            <a:pPr marL="168244" indent="-168244">
              <a:buFontTx/>
              <a:buChar char="•"/>
            </a:pPr>
            <a:r>
              <a:rPr lang="en-US" altLang="en-US" dirty="0" smtClean="0">
                <a:ea typeface="ＭＳ Ｐゴシック" pitchFamily="34" charset="-128"/>
              </a:rPr>
              <a:t>Economically disadvantaged students are defined as students who participate in or whose families participate in:  </a:t>
            </a:r>
          </a:p>
          <a:p>
            <a:pPr marL="616894" lvl="1" indent="-168244">
              <a:buFontTx/>
              <a:buChar char="•"/>
            </a:pPr>
            <a:r>
              <a:rPr lang="en-US" altLang="en-US" dirty="0" smtClean="0">
                <a:ea typeface="ＭＳ Ｐゴシック" pitchFamily="34" charset="-128"/>
              </a:rPr>
              <a:t>Free- or Reduced-price Lunch Programs </a:t>
            </a:r>
          </a:p>
          <a:p>
            <a:pPr marL="616894" lvl="1" indent="-168244">
              <a:buFontTx/>
              <a:buChar char="•"/>
            </a:pPr>
            <a:r>
              <a:rPr lang="en-US" altLang="en-US" dirty="0" smtClean="0">
                <a:ea typeface="ＭＳ Ｐゴシック" pitchFamily="34" charset="-128"/>
              </a:rPr>
              <a:t>Social Security Insurance (SSI);</a:t>
            </a:r>
          </a:p>
          <a:p>
            <a:pPr marL="616894" lvl="1" indent="-168244">
              <a:buFontTx/>
              <a:buChar char="•"/>
            </a:pPr>
            <a:r>
              <a:rPr lang="en-US" altLang="en-US" dirty="0" smtClean="0">
                <a:ea typeface="ＭＳ Ｐゴシック" pitchFamily="34" charset="-128"/>
              </a:rPr>
              <a:t>Food Stamps;</a:t>
            </a:r>
          </a:p>
          <a:p>
            <a:pPr marL="616894" lvl="1" indent="-168244">
              <a:buFontTx/>
              <a:buChar char="•"/>
            </a:pPr>
            <a:r>
              <a:rPr lang="en-US" altLang="en-US" dirty="0" smtClean="0">
                <a:ea typeface="ＭＳ Ｐゴシック" pitchFamily="34" charset="-128"/>
              </a:rPr>
              <a:t>Foster Care;</a:t>
            </a:r>
          </a:p>
          <a:p>
            <a:pPr marL="616894" lvl="1" indent="-168244">
              <a:buFontTx/>
              <a:buChar char="•"/>
            </a:pPr>
            <a:r>
              <a:rPr lang="en-US" altLang="en-US" dirty="0" smtClean="0">
                <a:ea typeface="ＭＳ Ｐゴシック" pitchFamily="34" charset="-128"/>
              </a:rPr>
              <a:t>Refugee Assistance (cash or medical assistance);</a:t>
            </a:r>
          </a:p>
          <a:p>
            <a:pPr marL="616894" lvl="1" indent="-168244">
              <a:buFontTx/>
              <a:buChar char="•"/>
            </a:pPr>
            <a:r>
              <a:rPr lang="en-US" altLang="en-US" dirty="0" smtClean="0">
                <a:ea typeface="ＭＳ Ｐゴシック" pitchFamily="34" charset="-128"/>
              </a:rPr>
              <a:t>Earned Income Tax Credit (EITC);</a:t>
            </a:r>
          </a:p>
          <a:p>
            <a:pPr marL="616894" lvl="1" indent="-168244">
              <a:buFontTx/>
              <a:buChar char="•"/>
            </a:pPr>
            <a:r>
              <a:rPr lang="en-US" altLang="en-US" dirty="0" smtClean="0">
                <a:ea typeface="ＭＳ Ｐゴシック" pitchFamily="34" charset="-128"/>
              </a:rPr>
              <a:t>Home Energy Assistance Program (HEAP);</a:t>
            </a:r>
          </a:p>
          <a:p>
            <a:pPr marL="616894" lvl="1" indent="-168244">
              <a:buFontTx/>
              <a:buChar char="•"/>
            </a:pPr>
            <a:r>
              <a:rPr lang="en-US" altLang="en-US" dirty="0" smtClean="0">
                <a:ea typeface="ＭＳ Ｐゴシック" pitchFamily="34" charset="-128"/>
              </a:rPr>
              <a:t>Safety Net Assistance (SNA);</a:t>
            </a:r>
          </a:p>
          <a:p>
            <a:pPr marL="616894" lvl="1" indent="-168244">
              <a:buFontTx/>
              <a:buChar char="•"/>
            </a:pPr>
            <a:r>
              <a:rPr lang="en-US" altLang="en-US" dirty="0" smtClean="0">
                <a:ea typeface="ＭＳ Ｐゴシック" pitchFamily="34" charset="-128"/>
              </a:rPr>
              <a:t>Bureau of Indian Affairs (BIA);</a:t>
            </a:r>
          </a:p>
          <a:p>
            <a:pPr marL="616894" lvl="1" indent="-168244">
              <a:buFontTx/>
              <a:buChar char="•"/>
            </a:pPr>
            <a:r>
              <a:rPr lang="en-US" altLang="en-US" dirty="0" smtClean="0">
                <a:ea typeface="ＭＳ Ｐゴシック" pitchFamily="34" charset="-128"/>
              </a:rPr>
              <a:t>Family Assistance: Temporary Assistance for Needy Families (TANF).</a:t>
            </a:r>
          </a:p>
          <a:p>
            <a:pPr marL="168244" indent="-168244">
              <a:buFontTx/>
              <a:buChar char="•"/>
            </a:pPr>
            <a:endParaRPr lang="en-US" altLang="en-US" dirty="0" smtClean="0">
              <a:ea typeface="ＭＳ Ｐゴシック" pitchFamily="34"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222977B6-1393-4482-A474-CFD7A879CD9E}" type="slidenum">
              <a:rPr lang="en-US" altLang="en-US">
                <a:solidFill>
                  <a:prstClr val="black"/>
                </a:solidFill>
                <a:latin typeface="Calibri"/>
              </a:rPr>
              <a:pPr/>
              <a:t>12</a:t>
            </a:fld>
            <a:endParaRPr lang="en-US" alt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ayYesMain01 copy.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962400" y="2130427"/>
            <a:ext cx="4953000" cy="1470025"/>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3886200"/>
            <a:ext cx="42672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smtClean="0"/>
            </a:lvl1pPr>
          </a:lstStyle>
          <a:p>
            <a:pPr>
              <a:defRPr/>
            </a:pPr>
            <a:fld id="{446B22E3-E37A-4F77-A6AC-3F1922B1C542}" type="datetime1">
              <a:rPr lang="en-US" altLang="en-US"/>
              <a:pPr>
                <a:defRPr/>
              </a:pPr>
              <a:t>4/28/14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5005FF97-46AF-4743-BA08-281371750D8B}" type="slidenum">
              <a:rPr lang="en-US" altLang="en-US"/>
              <a:pPr>
                <a:defRPr/>
              </a:pPr>
              <a:t>‹#›</a:t>
            </a:fld>
            <a:endParaRPr lang="en-US" altLang="en-US"/>
          </a:p>
        </p:txBody>
      </p:sp>
    </p:spTree>
    <p:extLst>
      <p:ext uri="{BB962C8B-B14F-4D97-AF65-F5344CB8AC3E}">
        <p14:creationId xmlns:p14="http://schemas.microsoft.com/office/powerpoint/2010/main" val="918363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CA0B71-0A52-4AE7-B22F-09FF628425D4}" type="datetime1">
              <a:rPr lang="en-US" altLang="en-US"/>
              <a:pPr>
                <a:defRPr/>
              </a:pPr>
              <a:t>4/28/14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85830B-DEB1-4252-BA62-1E8813FE0950}" type="slidenum">
              <a:rPr lang="en-US" altLang="en-US"/>
              <a:pPr>
                <a:defRPr/>
              </a:pPr>
              <a:t>‹#›</a:t>
            </a:fld>
            <a:endParaRPr lang="en-US" altLang="en-US"/>
          </a:p>
        </p:txBody>
      </p:sp>
    </p:spTree>
    <p:extLst>
      <p:ext uri="{BB962C8B-B14F-4D97-AF65-F5344CB8AC3E}">
        <p14:creationId xmlns:p14="http://schemas.microsoft.com/office/powerpoint/2010/main" val="3075685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3597EF-588C-43FE-BD0D-BC717F115C67}" type="datetime1">
              <a:rPr lang="en-US" altLang="en-US"/>
              <a:pPr>
                <a:defRPr/>
              </a:pPr>
              <a:t>4/28/14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79B51B-15E5-464C-9787-1AE00427CC6A}" type="slidenum">
              <a:rPr lang="en-US" altLang="en-US"/>
              <a:pPr>
                <a:defRPr/>
              </a:pPr>
              <a:t>‹#›</a:t>
            </a:fld>
            <a:endParaRPr lang="en-US" altLang="en-US"/>
          </a:p>
        </p:txBody>
      </p:sp>
    </p:spTree>
    <p:extLst>
      <p:ext uri="{BB962C8B-B14F-4D97-AF65-F5344CB8AC3E}">
        <p14:creationId xmlns:p14="http://schemas.microsoft.com/office/powerpoint/2010/main" val="3571848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FB7709-5011-4591-A987-122345B6F1DC}" type="datetime1">
              <a:rPr lang="en-US" altLang="en-US"/>
              <a:pPr>
                <a:defRPr/>
              </a:pPr>
              <a:t>4/28/14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D11163-3658-49DC-A060-D642BA4480E8}" type="slidenum">
              <a:rPr lang="en-US" altLang="en-US"/>
              <a:pPr>
                <a:defRPr/>
              </a:pPr>
              <a:t>‹#›</a:t>
            </a:fld>
            <a:endParaRPr lang="en-US" altLang="en-US"/>
          </a:p>
        </p:txBody>
      </p:sp>
    </p:spTree>
    <p:extLst>
      <p:ext uri="{BB962C8B-B14F-4D97-AF65-F5344CB8AC3E}">
        <p14:creationId xmlns:p14="http://schemas.microsoft.com/office/powerpoint/2010/main" val="17849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chemeClr val="bg1">
                <a:lumMod val="50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10" name="Rounded Rectangle 9"/>
          <p:cNvSpPr/>
          <p:nvPr userDrawn="1"/>
        </p:nvSpPr>
        <p:spPr>
          <a:xfrm>
            <a:off x="418596" y="434162"/>
            <a:ext cx="8306809" cy="3108960"/>
          </a:xfrm>
          <a:prstGeom prst="roundRect">
            <a:avLst>
              <a:gd name="adj" fmla="val 0"/>
            </a:avLst>
          </a:prstGeom>
          <a:solidFill>
            <a:schemeClr val="bg1">
              <a:lumMod val="95000"/>
            </a:schemeClr>
          </a:solidFill>
          <a:ln>
            <a:solidFill>
              <a:schemeClr val="bg1">
                <a:lumMod val="75000"/>
              </a:schemeClr>
            </a:solidFill>
          </a:ln>
        </p:spPr>
        <p:style>
          <a:lnRef idx="1">
            <a:schemeClr val="dk1"/>
          </a:lnRef>
          <a:fillRef idx="1001">
            <a:schemeClr val="lt2"/>
          </a:fillRef>
          <a:effectRef idx="1">
            <a:schemeClr val="dk1"/>
          </a:effectRef>
          <a:fontRef idx="minor">
            <a:schemeClr val="dk1"/>
          </a:fontRef>
        </p:style>
        <p:txBody>
          <a:bodyPr anchor="ctr"/>
          <a:lstStyle>
            <a:extLst/>
          </a:lstStyle>
          <a:p>
            <a:pPr algn="ctr" defTabSz="914400"/>
            <a:endParaRPr lang="en-US">
              <a:solidFill>
                <a:prstClr val="black"/>
              </a:solidFill>
              <a:latin typeface="Verdana"/>
            </a:endParaRPr>
          </a:p>
        </p:txBody>
      </p:sp>
      <p:sp>
        <p:nvSpPr>
          <p:cNvPr id="5" name="Title 4"/>
          <p:cNvSpPr>
            <a:spLocks noGrp="1"/>
          </p:cNvSpPr>
          <p:nvPr>
            <p:ph type="ctrTitle"/>
          </p:nvPr>
        </p:nvSpPr>
        <p:spPr>
          <a:xfrm>
            <a:off x="762000" y="1066800"/>
            <a:ext cx="7772400" cy="1828800"/>
          </a:xfrm>
        </p:spPr>
        <p:txBody>
          <a:bodyPr lIns="45720" rIns="45720" bIns="45720"/>
          <a:lstStyle>
            <a:lvl1pPr algn="r">
              <a:defRPr sz="4500" b="1">
                <a:solidFill>
                  <a:schemeClr val="tx1"/>
                </a:solidFill>
                <a:effectLst>
                  <a:outerShdw blurRad="53975" dist="22860" dir="5400000" algn="tl" rotWithShape="0">
                    <a:srgbClr val="000000">
                      <a:alpha val="55000"/>
                    </a:srgbClr>
                  </a:outerShdw>
                </a:effectLst>
                <a:latin typeface="Century Schoolbook" pitchFamily="18" charset="0"/>
              </a:defRPr>
            </a:lvl1pPr>
            <a:extLst/>
          </a:lstStyle>
          <a:p>
            <a:r>
              <a:rPr kumimoji="0" lang="en-US" smtClean="0"/>
              <a:t>Click to edit Master title style</a:t>
            </a:r>
            <a:endParaRPr kumimoji="0" lang="en-US" dirty="0"/>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latin typeface="Century Schoolbook"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19" name="Date Placeholder 18"/>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4/28/14</a:t>
            </a:fld>
            <a:endParaRPr lang="en-US">
              <a:solidFill>
                <a:srgbClr val="E3DED1">
                  <a:shade val="50000"/>
                </a:srgbClr>
              </a:solidFill>
              <a:latin typeface="Verdana"/>
            </a:endParaRPr>
          </a:p>
        </p:txBody>
      </p:sp>
      <p:sp>
        <p:nvSpPr>
          <p:cNvPr id="8" name="Footer Placeholder 7"/>
          <p:cNvSpPr>
            <a:spLocks noGrp="1"/>
          </p:cNvSpPr>
          <p:nvPr>
            <p:ph type="ftr" sz="quarter" idx="11"/>
          </p:nvPr>
        </p:nvSpPr>
        <p:spPr/>
        <p:txBody>
          <a:bodyPr/>
          <a:lstStyle>
            <a:extLst/>
          </a:lstStyle>
          <a:p>
            <a:endParaRPr lang="en-US" dirty="0">
              <a:solidFill>
                <a:srgbClr val="E3DED1">
                  <a:shade val="50000"/>
                </a:srgbClr>
              </a:solidFill>
              <a:latin typeface="Verdana"/>
            </a:endParaRPr>
          </a:p>
        </p:txBody>
      </p:sp>
      <p:sp>
        <p:nvSpPr>
          <p:cNvPr id="11" name="Slide Number Placeholder 10"/>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9" name="Picture 8"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287846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457200" y="533400"/>
            <a:ext cx="8183880" cy="4187952"/>
          </a:xfrm>
        </p:spPr>
        <p:txBody>
          <a:bodyPr/>
          <a:lstStyle>
            <a:lvl1pPr>
              <a:defRPr>
                <a:latin typeface="Microsoft Sans Serif" pitchFamily="34" charset="0"/>
                <a:cs typeface="Microsoft Sans Serif" pitchFamily="34" charset="0"/>
              </a:defRPr>
            </a:lvl1pPr>
            <a:lvl2pPr>
              <a:defRPr>
                <a:latin typeface="Microsoft Sans Serif" pitchFamily="34" charset="0"/>
                <a:cs typeface="Microsoft Sans Serif" pitchFamily="34" charset="0"/>
              </a:defRPr>
            </a:lvl2pPr>
            <a:lvl3pPr>
              <a:defRPr>
                <a:latin typeface="Microsoft Sans Serif" pitchFamily="34" charset="0"/>
                <a:cs typeface="Microsoft Sans Serif" pitchFamily="34" charset="0"/>
              </a:defRPr>
            </a:lvl3pPr>
            <a:lvl4pPr>
              <a:defRPr>
                <a:latin typeface="Microsoft Sans Serif" pitchFamily="34" charset="0"/>
                <a:cs typeface="Microsoft Sans Serif" pitchFamily="34" charset="0"/>
              </a:defRPr>
            </a:lvl4pPr>
            <a:lvl5pPr>
              <a:defRPr>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4/28/14</a:t>
            </a:fld>
            <a:endParaRPr lang="en-US">
              <a:solidFill>
                <a:srgbClr val="E3DED1">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spTree>
    <p:extLst>
      <p:ext uri="{BB962C8B-B14F-4D97-AF65-F5344CB8AC3E}">
        <p14:creationId xmlns:p14="http://schemas.microsoft.com/office/powerpoint/2010/main" val="4251664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11" name="Rounded Rectangle 10"/>
          <p:cNvSpPr/>
          <p:nvPr userDrawn="1"/>
        </p:nvSpPr>
        <p:spPr>
          <a:xfrm>
            <a:off x="418596" y="434162"/>
            <a:ext cx="8306809" cy="4341329"/>
          </a:xfrm>
          <a:prstGeom prst="roundRect">
            <a:avLst>
              <a:gd name="adj" fmla="val 2127"/>
            </a:avLst>
          </a:prstGeom>
          <a:solidFill>
            <a:schemeClr val="bg1"/>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4/28/14</a:t>
            </a:fld>
            <a:endParaRPr lang="en-US">
              <a:solidFill>
                <a:srgbClr val="E3DED1">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9" name="Picture 8"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156195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33400" y="533400"/>
            <a:ext cx="3931920" cy="4389120"/>
          </a:xfrm>
        </p:spPr>
        <p:txBody>
          <a:bodyPr/>
          <a:lstStyle>
            <a:lvl1pPr>
              <a:defRPr sz="2600">
                <a:latin typeface="Microsoft Sans Serif" pitchFamily="34" charset="0"/>
                <a:cs typeface="Microsoft Sans Serif" pitchFamily="34" charset="0"/>
              </a:defRPr>
            </a:lvl1pPr>
            <a:lvl2pPr>
              <a:defRPr sz="2200">
                <a:latin typeface="Microsoft Sans Serif" pitchFamily="34" charset="0"/>
                <a:cs typeface="Microsoft Sans Serif" pitchFamily="34" charset="0"/>
              </a:defRPr>
            </a:lvl2pPr>
            <a:lvl3pPr>
              <a:defRPr sz="2000">
                <a:latin typeface="Microsoft Sans Serif" pitchFamily="34" charset="0"/>
                <a:cs typeface="Microsoft Sans Serif" pitchFamily="34" charset="0"/>
              </a:defRPr>
            </a:lvl3pPr>
            <a:lvl4pPr>
              <a:defRPr sz="1800">
                <a:latin typeface="Microsoft Sans Serif" pitchFamily="34" charset="0"/>
                <a:cs typeface="Microsoft Sans Serif" pitchFamily="34" charset="0"/>
              </a:defRPr>
            </a:lvl4pPr>
            <a:lvl5pPr>
              <a:defRPr sz="1800">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755360" y="530352"/>
            <a:ext cx="3931920" cy="4389120"/>
          </a:xfrm>
        </p:spPr>
        <p:txBody>
          <a:bodyPr/>
          <a:lstStyle>
            <a:lvl1pPr>
              <a:defRPr sz="2600">
                <a:latin typeface="Microsoft Sans Serif" pitchFamily="34" charset="0"/>
                <a:cs typeface="Microsoft Sans Serif" pitchFamily="34" charset="0"/>
              </a:defRPr>
            </a:lvl1pPr>
            <a:lvl2pPr>
              <a:defRPr sz="2200">
                <a:latin typeface="Microsoft Sans Serif" pitchFamily="34" charset="0"/>
                <a:cs typeface="Microsoft Sans Serif" pitchFamily="34" charset="0"/>
              </a:defRPr>
            </a:lvl2pPr>
            <a:lvl3pPr>
              <a:defRPr sz="2000">
                <a:latin typeface="Microsoft Sans Serif" pitchFamily="34" charset="0"/>
                <a:cs typeface="Microsoft Sans Serif" pitchFamily="34" charset="0"/>
              </a:defRPr>
            </a:lvl3pPr>
            <a:lvl4pPr>
              <a:defRPr sz="1800">
                <a:latin typeface="Microsoft Sans Serif" pitchFamily="34" charset="0"/>
                <a:cs typeface="Microsoft Sans Serif" pitchFamily="34" charset="0"/>
              </a:defRPr>
            </a:lvl4pPr>
            <a:lvl5pPr>
              <a:defRPr sz="1800">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4/28/14</a:t>
            </a:fld>
            <a:endParaRPr lang="en-US">
              <a:solidFill>
                <a:srgbClr val="E3DED1">
                  <a:shade val="50000"/>
                </a:srgbClr>
              </a:solidFill>
              <a:latin typeface="Verdana"/>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7" name="Slide Number Placeholder 6"/>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9" name="Picture 8"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389620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ounded Rectangle 9"/>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latin typeface="Microsoft Sans Serif" pitchFamily="34" charset="0"/>
                <a:cs typeface="Microsoft Sans Serif"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latin typeface="Microsoft Sans Serif" pitchFamily="34" charset="0"/>
                <a:cs typeface="Microsoft Sans Serif"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atin typeface="Microsoft Sans Serif" pitchFamily="34" charset="0"/>
                <a:cs typeface="Microsoft Sans Serif" pitchFamily="34" charset="0"/>
              </a:defRPr>
            </a:lvl1pPr>
            <a:lvl2pPr algn="l">
              <a:defRPr sz="2000">
                <a:latin typeface="Microsoft Sans Serif" pitchFamily="34" charset="0"/>
                <a:cs typeface="Microsoft Sans Serif" pitchFamily="34" charset="0"/>
              </a:defRPr>
            </a:lvl2pPr>
            <a:lvl3pPr algn="l">
              <a:defRPr sz="1800">
                <a:latin typeface="Microsoft Sans Serif" pitchFamily="34" charset="0"/>
                <a:cs typeface="Microsoft Sans Serif" pitchFamily="34" charset="0"/>
              </a:defRPr>
            </a:lvl3pPr>
            <a:lvl4pPr algn="l">
              <a:defRPr sz="1600">
                <a:latin typeface="Microsoft Sans Serif" pitchFamily="34" charset="0"/>
                <a:cs typeface="Microsoft Sans Serif" pitchFamily="34" charset="0"/>
              </a:defRPr>
            </a:lvl4pPr>
            <a:lvl5pPr algn="l">
              <a:defRPr sz="1600">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52169" y="1447800"/>
            <a:ext cx="3931920" cy="3489960"/>
          </a:xfrm>
        </p:spPr>
        <p:txBody>
          <a:bodyPr anchor="t"/>
          <a:lstStyle>
            <a:lvl1pPr algn="l">
              <a:defRPr sz="2400">
                <a:latin typeface="Microsoft Sans Serif" pitchFamily="34" charset="0"/>
                <a:cs typeface="Microsoft Sans Serif" pitchFamily="34" charset="0"/>
              </a:defRPr>
            </a:lvl1pPr>
            <a:lvl2pPr algn="l">
              <a:defRPr sz="2000">
                <a:latin typeface="Microsoft Sans Serif" pitchFamily="34" charset="0"/>
                <a:cs typeface="Microsoft Sans Serif" pitchFamily="34" charset="0"/>
              </a:defRPr>
            </a:lvl2pPr>
            <a:lvl3pPr algn="l">
              <a:defRPr sz="1800">
                <a:latin typeface="Microsoft Sans Serif" pitchFamily="34" charset="0"/>
                <a:cs typeface="Microsoft Sans Serif" pitchFamily="34" charset="0"/>
              </a:defRPr>
            </a:lvl3pPr>
            <a:lvl4pPr algn="l">
              <a:defRPr sz="1600">
                <a:latin typeface="Microsoft Sans Serif" pitchFamily="34" charset="0"/>
                <a:cs typeface="Microsoft Sans Serif" pitchFamily="34" charset="0"/>
              </a:defRPr>
            </a:lvl4pPr>
            <a:lvl5pPr algn="l">
              <a:defRPr sz="1600">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4/28/14</a:t>
            </a:fld>
            <a:endParaRPr lang="en-US">
              <a:solidFill>
                <a:srgbClr val="E3DED1">
                  <a:shade val="50000"/>
                </a:srgbClr>
              </a:solidFill>
              <a:latin typeface="Verdana"/>
            </a:endParaRPr>
          </a:p>
        </p:txBody>
      </p:sp>
      <p:sp>
        <p:nvSpPr>
          <p:cNvPr id="8" name="Footer Placeholder 7"/>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9" name="Slide Number Placeholder 8"/>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11" name="Picture 10"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2989016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4/28/14</a:t>
            </a:fld>
            <a:endParaRPr lang="en-US">
              <a:solidFill>
                <a:srgbClr val="E3DED1">
                  <a:shade val="50000"/>
                </a:srgbClr>
              </a:solidFill>
              <a:latin typeface="Verdana"/>
            </a:endParaRPr>
          </a:p>
        </p:txBody>
      </p:sp>
      <p:sp>
        <p:nvSpPr>
          <p:cNvPr id="4" name="Footer Placeholder 3"/>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5" name="Slide Number Placeholder 4"/>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7" name="Picture 6"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091481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Date Placeholder 1"/>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4/28/14</a:t>
            </a:fld>
            <a:endParaRPr lang="en-US">
              <a:solidFill>
                <a:srgbClr val="E3DED1">
                  <a:shade val="50000"/>
                </a:srgbClr>
              </a:solidFill>
              <a:latin typeface="Verdana"/>
            </a:endParaRPr>
          </a:p>
        </p:txBody>
      </p:sp>
      <p:sp>
        <p:nvSpPr>
          <p:cNvPr id="3" name="Footer Placeholder 2"/>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4" name="Slide Number Placeholder 3"/>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6" name="Picture 5"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90230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5D92E2-4D26-4D0A-8244-CC92519E1DDE}" type="datetime1">
              <a:rPr lang="en-US" altLang="en-US"/>
              <a:pPr>
                <a:defRPr/>
              </a:pPr>
              <a:t>4/28/14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A5E9F5-105C-48C7-B499-98963AC26B8E}" type="slidenum">
              <a:rPr lang="en-US" altLang="en-US"/>
              <a:pPr>
                <a:defRPr/>
              </a:pPr>
              <a:t>‹#›</a:t>
            </a:fld>
            <a:endParaRPr lang="en-US" altLang="en-US"/>
          </a:p>
        </p:txBody>
      </p:sp>
    </p:spTree>
    <p:extLst>
      <p:ext uri="{BB962C8B-B14F-4D97-AF65-F5344CB8AC3E}">
        <p14:creationId xmlns:p14="http://schemas.microsoft.com/office/powerpoint/2010/main" val="56464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ounded Rectangle 7"/>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5538784" y="533400"/>
            <a:ext cx="2971800" cy="914400"/>
          </a:xfrm>
        </p:spPr>
        <p:txBody>
          <a:bodyPr anchor="b"/>
          <a:lstStyle>
            <a:lvl1pPr algn="l">
              <a:buNone/>
              <a:defRPr sz="2200" b="1">
                <a:solidFill>
                  <a:schemeClr val="tx1"/>
                </a:solidFill>
                <a:latin typeface="Century Schoolbook" pitchFamily="18" charset="0"/>
                <a:cs typeface="Microsoft Sans Serif" pitchFamily="34" charset="0"/>
              </a:defRPr>
            </a:lvl1pPr>
            <a:extLst/>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latin typeface="Microsoft Sans Serif" pitchFamily="34" charset="0"/>
                <a:cs typeface="Microsoft Sans Serif" pitchFamily="34" charset="0"/>
              </a:defRPr>
            </a:lvl1pPr>
            <a:lvl2pPr>
              <a:buNone/>
              <a:defRPr sz="1200">
                <a:solidFill>
                  <a:schemeClr val="tx1"/>
                </a:solidFill>
                <a:latin typeface="Microsoft Sans Serif" pitchFamily="34" charset="0"/>
                <a:cs typeface="Microsoft Sans Serif" pitchFamily="34" charset="0"/>
              </a:defRPr>
            </a:lvl2pPr>
            <a:lvl3pPr>
              <a:buNone/>
              <a:defRPr sz="1000">
                <a:solidFill>
                  <a:schemeClr val="tx1"/>
                </a:solidFill>
                <a:latin typeface="Microsoft Sans Serif" pitchFamily="34" charset="0"/>
                <a:cs typeface="Microsoft Sans Serif" pitchFamily="34" charset="0"/>
              </a:defRPr>
            </a:lvl3pPr>
            <a:lvl4pPr>
              <a:buNone/>
              <a:defRPr sz="900">
                <a:solidFill>
                  <a:schemeClr val="tx1"/>
                </a:solidFill>
                <a:latin typeface="Microsoft Sans Serif" pitchFamily="34" charset="0"/>
                <a:cs typeface="Microsoft Sans Serif" pitchFamily="34" charset="0"/>
              </a:defRPr>
            </a:lvl4pPr>
            <a:lvl5pPr>
              <a:buNone/>
              <a:defRPr sz="900">
                <a:solidFill>
                  <a:schemeClr val="tx1"/>
                </a:solidFill>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latin typeface="Microsoft Sans Serif" pitchFamily="34" charset="0"/>
                <a:cs typeface="Microsoft Sans Serif" pitchFamily="34" charset="0"/>
              </a:defRPr>
            </a:lvl1pPr>
            <a:lvl2pPr>
              <a:defRPr sz="2600">
                <a:solidFill>
                  <a:schemeClr val="tx1"/>
                </a:solidFill>
                <a:latin typeface="Microsoft Sans Serif" pitchFamily="34" charset="0"/>
                <a:cs typeface="Microsoft Sans Serif" pitchFamily="34" charset="0"/>
              </a:defRPr>
            </a:lvl2pPr>
            <a:lvl3pPr>
              <a:defRPr sz="2400">
                <a:solidFill>
                  <a:schemeClr val="tx1"/>
                </a:solidFill>
                <a:latin typeface="Microsoft Sans Serif" pitchFamily="34" charset="0"/>
                <a:cs typeface="Microsoft Sans Serif" pitchFamily="34" charset="0"/>
              </a:defRPr>
            </a:lvl3pPr>
            <a:lvl4pPr>
              <a:defRPr sz="2000">
                <a:solidFill>
                  <a:schemeClr val="tx1"/>
                </a:solidFill>
                <a:latin typeface="Microsoft Sans Serif" pitchFamily="34" charset="0"/>
                <a:cs typeface="Microsoft Sans Serif" pitchFamily="34" charset="0"/>
              </a:defRPr>
            </a:lvl4pPr>
            <a:lvl5pPr>
              <a:defRPr sz="2000">
                <a:solidFill>
                  <a:schemeClr val="tx1"/>
                </a:solidFill>
                <a:latin typeface="Microsoft Sans Serif" pitchFamily="34" charset="0"/>
                <a:cs typeface="Microsoft Sans Serif" pitchFamily="34" charset="0"/>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4/28/14</a:t>
            </a:fld>
            <a:endParaRPr lang="en-US">
              <a:solidFill>
                <a:srgbClr val="E3DED1">
                  <a:shade val="50000"/>
                </a:srgbClr>
              </a:solidFill>
              <a:latin typeface="Verdana"/>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7" name="Slide Number Placeholder 6"/>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9" name="Picture 8"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212507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latin typeface="Microsoft Sans Serif" pitchFamily="34" charset="0"/>
                <a:cs typeface="Microsoft Sans Serif" pitchFamily="34" charset="0"/>
              </a:defRPr>
            </a:lvl2pPr>
            <a:lvl3pPr>
              <a:defRPr sz="1000">
                <a:solidFill>
                  <a:srgbClr val="FFFFFF"/>
                </a:solidFill>
                <a:latin typeface="Microsoft Sans Serif" pitchFamily="34" charset="0"/>
                <a:cs typeface="Microsoft Sans Serif" pitchFamily="34" charset="0"/>
              </a:defRPr>
            </a:lvl3pPr>
            <a:lvl4pPr>
              <a:defRPr sz="900">
                <a:solidFill>
                  <a:srgbClr val="FFFFFF"/>
                </a:solidFill>
                <a:latin typeface="Microsoft Sans Serif" pitchFamily="34" charset="0"/>
                <a:cs typeface="Microsoft Sans Serif" pitchFamily="34" charset="0"/>
              </a:defRPr>
            </a:lvl4pPr>
            <a:lvl5pPr>
              <a:defRPr sz="900">
                <a:solidFill>
                  <a:srgbClr val="FFFFFF"/>
                </a:solidFill>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4/28/14</a:t>
            </a:fld>
            <a:endParaRPr lang="en-US">
              <a:solidFill>
                <a:srgbClr val="E3DED1">
                  <a:shade val="50000"/>
                </a:srgbClr>
              </a:solidFill>
              <a:latin typeface="Verdana"/>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7" name="Slide Number Placeholder 6"/>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pic>
        <p:nvPicPr>
          <p:cNvPr id="10" name="Picture 9"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4126907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4/28/14</a:t>
            </a:fld>
            <a:endParaRPr lang="en-US">
              <a:solidFill>
                <a:srgbClr val="E3DED1">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8" name="Picture 7"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844666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ounded Rectangle 6"/>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4/28/14</a:t>
            </a:fld>
            <a:endParaRPr lang="en-US">
              <a:solidFill>
                <a:srgbClr val="E3DED1">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8" name="Picture 7"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37775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23CACD-3EBD-4DD8-9964-D225CF0C6B4F}" type="datetime1">
              <a:rPr lang="en-US" altLang="en-US"/>
              <a:pPr>
                <a:defRPr/>
              </a:pPr>
              <a:t>4/28/14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E056C0-88FE-446C-B944-2C9A4BFE6AAA}" type="slidenum">
              <a:rPr lang="en-US" altLang="en-US"/>
              <a:pPr>
                <a:defRPr/>
              </a:pPr>
              <a:t>‹#›</a:t>
            </a:fld>
            <a:endParaRPr lang="en-US" altLang="en-US"/>
          </a:p>
        </p:txBody>
      </p:sp>
    </p:spTree>
    <p:extLst>
      <p:ext uri="{BB962C8B-B14F-4D97-AF65-F5344CB8AC3E}">
        <p14:creationId xmlns:p14="http://schemas.microsoft.com/office/powerpoint/2010/main" val="26618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CBE8020-8869-4940-9183-6E064B909BF6}" type="datetime1">
              <a:rPr lang="en-US" altLang="en-US"/>
              <a:pPr>
                <a:defRPr/>
              </a:pPr>
              <a:t>4/28/14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7E8FAF-A9E3-4596-9BC9-2F910EBB7433}" type="slidenum">
              <a:rPr lang="en-US" altLang="en-US"/>
              <a:pPr>
                <a:defRPr/>
              </a:pPr>
              <a:t>‹#›</a:t>
            </a:fld>
            <a:endParaRPr lang="en-US" altLang="en-US"/>
          </a:p>
        </p:txBody>
      </p:sp>
    </p:spTree>
    <p:extLst>
      <p:ext uri="{BB962C8B-B14F-4D97-AF65-F5344CB8AC3E}">
        <p14:creationId xmlns:p14="http://schemas.microsoft.com/office/powerpoint/2010/main" val="1943988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E3C5CD4-9B1C-4587-B20E-6CD2CCB922A4}" type="datetime1">
              <a:rPr lang="en-US" altLang="en-US"/>
              <a:pPr>
                <a:defRPr/>
              </a:pPr>
              <a:t>4/28/14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97CA32-80C5-4097-8985-FFC37E49EAAC}" type="slidenum">
              <a:rPr lang="en-US" altLang="en-US"/>
              <a:pPr>
                <a:defRPr/>
              </a:pPr>
              <a:t>‹#›</a:t>
            </a:fld>
            <a:endParaRPr lang="en-US" altLang="en-US"/>
          </a:p>
        </p:txBody>
      </p:sp>
    </p:spTree>
    <p:extLst>
      <p:ext uri="{BB962C8B-B14F-4D97-AF65-F5344CB8AC3E}">
        <p14:creationId xmlns:p14="http://schemas.microsoft.com/office/powerpoint/2010/main" val="187542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2746D24-1B92-4321-802B-775E23040571}" type="datetime1">
              <a:rPr lang="en-US" altLang="en-US"/>
              <a:pPr>
                <a:defRPr/>
              </a:pPr>
              <a:t>4/28/14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8E541D-6567-4572-8C3C-2F62E1ECAC1C}" type="slidenum">
              <a:rPr lang="en-US" altLang="en-US"/>
              <a:pPr>
                <a:defRPr/>
              </a:pPr>
              <a:t>‹#›</a:t>
            </a:fld>
            <a:endParaRPr lang="en-US" altLang="en-US"/>
          </a:p>
        </p:txBody>
      </p:sp>
    </p:spTree>
    <p:extLst>
      <p:ext uri="{BB962C8B-B14F-4D97-AF65-F5344CB8AC3E}">
        <p14:creationId xmlns:p14="http://schemas.microsoft.com/office/powerpoint/2010/main" val="143344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9E14FE-0092-4354-81F9-9717529DAD7E}" type="datetime1">
              <a:rPr lang="en-US" altLang="en-US"/>
              <a:pPr>
                <a:defRPr/>
              </a:pPr>
              <a:t>4/28/14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C87D54-DE3E-4BED-AF53-1B23198C4878}" type="slidenum">
              <a:rPr lang="en-US" altLang="en-US"/>
              <a:pPr>
                <a:defRPr/>
              </a:pPr>
              <a:t>‹#›</a:t>
            </a:fld>
            <a:endParaRPr lang="en-US" altLang="en-US"/>
          </a:p>
        </p:txBody>
      </p:sp>
    </p:spTree>
    <p:extLst>
      <p:ext uri="{BB962C8B-B14F-4D97-AF65-F5344CB8AC3E}">
        <p14:creationId xmlns:p14="http://schemas.microsoft.com/office/powerpoint/2010/main" val="53358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514B5D-4FFA-477B-B7CE-4707CFAF57EE}" type="datetime1">
              <a:rPr lang="en-US" altLang="en-US"/>
              <a:pPr>
                <a:defRPr/>
              </a:pPr>
              <a:t>4/28/14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9A2E41-9C50-41AF-9E15-601C242B6B79}" type="slidenum">
              <a:rPr lang="en-US" altLang="en-US"/>
              <a:pPr>
                <a:defRPr/>
              </a:pPr>
              <a:t>‹#›</a:t>
            </a:fld>
            <a:endParaRPr lang="en-US" altLang="en-US"/>
          </a:p>
        </p:txBody>
      </p:sp>
    </p:spTree>
    <p:extLst>
      <p:ext uri="{BB962C8B-B14F-4D97-AF65-F5344CB8AC3E}">
        <p14:creationId xmlns:p14="http://schemas.microsoft.com/office/powerpoint/2010/main" val="352750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F7A0E7-E860-4F59-B56F-2FEE17BD8455}" type="datetime1">
              <a:rPr lang="en-US" altLang="en-US"/>
              <a:pPr>
                <a:defRPr/>
              </a:pPr>
              <a:t>4/28/14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D09CEF-4AE9-49F0-88EC-27C0FC53B593}" type="slidenum">
              <a:rPr lang="en-US" altLang="en-US"/>
              <a:pPr>
                <a:defRPr/>
              </a:pPr>
              <a:t>‹#›</a:t>
            </a:fld>
            <a:endParaRPr lang="en-US" altLang="en-US"/>
          </a:p>
        </p:txBody>
      </p:sp>
    </p:spTree>
    <p:extLst>
      <p:ext uri="{BB962C8B-B14F-4D97-AF65-F5344CB8AC3E}">
        <p14:creationId xmlns:p14="http://schemas.microsoft.com/office/powerpoint/2010/main" val="2960917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6" descr="SayYesBkgnd01 copy.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fontAlgn="base">
              <a:spcBef>
                <a:spcPct val="0"/>
              </a:spcBef>
              <a:spcAft>
                <a:spcPct val="0"/>
              </a:spcAft>
              <a:defRPr/>
            </a:pPr>
            <a:fld id="{61BBDBF2-2C98-4E0D-82DD-ED88B4C08614}" type="datetime1">
              <a:rPr lang="en-US" altLang="en-US">
                <a:ea typeface="ＭＳ Ｐゴシック" pitchFamily="34" charset="-128"/>
              </a:rPr>
              <a:pPr fontAlgn="base">
                <a:spcBef>
                  <a:spcPct val="0"/>
                </a:spcBef>
                <a:spcAft>
                  <a:spcPct val="0"/>
                </a:spcAft>
                <a:defRPr/>
              </a:pPr>
              <a:t>4/28/14</a:t>
            </a:fld>
            <a:endParaRPr lang="en-US" altLang="en-US">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06" charset="-128"/>
                <a:cs typeface="+mn-cs"/>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fontAlgn="base">
              <a:spcBef>
                <a:spcPct val="0"/>
              </a:spcBef>
              <a:spcAft>
                <a:spcPct val="0"/>
              </a:spcAft>
              <a:defRPr/>
            </a:pPr>
            <a:fld id="{E0FE2DDC-DB2A-49BF-90D4-66CBE0440D4E}" type="slidenum">
              <a:rPr lang="en-US" altLang="en-US">
                <a:ea typeface="ＭＳ Ｐゴシック" pitchFamily="34" charset="-128"/>
              </a:rPr>
              <a:pPr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2503690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457200" rtl="0" eaLnBrk="0" fontAlgn="base" hangingPunct="0">
        <a:spcBef>
          <a:spcPct val="0"/>
        </a:spcBef>
        <a:spcAft>
          <a:spcPct val="0"/>
        </a:spcAft>
        <a:defRPr sz="3200" kern="1200">
          <a:solidFill>
            <a:srgbClr val="1B62A6"/>
          </a:solidFill>
          <a:latin typeface="Arial Black"/>
          <a:ea typeface="ＭＳ Ｐゴシック" charset="-128"/>
          <a:cs typeface="ＭＳ Ｐゴシック" charset="-128"/>
        </a:defRPr>
      </a:lvl1pPr>
      <a:lvl2pPr algn="l" defTabSz="457200" rtl="0" eaLnBrk="0" fontAlgn="base" hangingPunct="0">
        <a:spcBef>
          <a:spcPct val="0"/>
        </a:spcBef>
        <a:spcAft>
          <a:spcPct val="0"/>
        </a:spcAft>
        <a:defRPr sz="3200">
          <a:solidFill>
            <a:srgbClr val="1B62A6"/>
          </a:solidFill>
          <a:latin typeface="Arial Black" charset="0"/>
          <a:ea typeface="ＭＳ Ｐゴシック" charset="-128"/>
          <a:cs typeface="ＭＳ Ｐゴシック" charset="-128"/>
        </a:defRPr>
      </a:lvl2pPr>
      <a:lvl3pPr algn="l" defTabSz="457200" rtl="0" eaLnBrk="0" fontAlgn="base" hangingPunct="0">
        <a:spcBef>
          <a:spcPct val="0"/>
        </a:spcBef>
        <a:spcAft>
          <a:spcPct val="0"/>
        </a:spcAft>
        <a:defRPr sz="3200">
          <a:solidFill>
            <a:srgbClr val="1B62A6"/>
          </a:solidFill>
          <a:latin typeface="Arial Black" charset="0"/>
          <a:ea typeface="ＭＳ Ｐゴシック" charset="-128"/>
          <a:cs typeface="ＭＳ Ｐゴシック" charset="-128"/>
        </a:defRPr>
      </a:lvl3pPr>
      <a:lvl4pPr algn="l" defTabSz="457200" rtl="0" eaLnBrk="0" fontAlgn="base" hangingPunct="0">
        <a:spcBef>
          <a:spcPct val="0"/>
        </a:spcBef>
        <a:spcAft>
          <a:spcPct val="0"/>
        </a:spcAft>
        <a:defRPr sz="3200">
          <a:solidFill>
            <a:srgbClr val="1B62A6"/>
          </a:solidFill>
          <a:latin typeface="Arial Black" charset="0"/>
          <a:ea typeface="ＭＳ Ｐゴシック" charset="-128"/>
          <a:cs typeface="ＭＳ Ｐゴシック" charset="-128"/>
        </a:defRPr>
      </a:lvl4pPr>
      <a:lvl5pPr algn="l" defTabSz="457200" rtl="0" eaLnBrk="0" fontAlgn="base" hangingPunct="0">
        <a:spcBef>
          <a:spcPct val="0"/>
        </a:spcBef>
        <a:spcAft>
          <a:spcPct val="0"/>
        </a:spcAft>
        <a:defRPr sz="3200">
          <a:solidFill>
            <a:srgbClr val="1B62A6"/>
          </a:solidFill>
          <a:latin typeface="Arial Black" charset="0"/>
          <a:ea typeface="ＭＳ Ｐゴシック" charset="-128"/>
          <a:cs typeface="ＭＳ Ｐゴシック" charset="-128"/>
        </a:defRPr>
      </a:lvl5pPr>
      <a:lvl6pPr marL="457200" algn="l" defTabSz="457200" rtl="0" fontAlgn="base">
        <a:spcBef>
          <a:spcPct val="0"/>
        </a:spcBef>
        <a:spcAft>
          <a:spcPct val="0"/>
        </a:spcAft>
        <a:defRPr sz="3200">
          <a:solidFill>
            <a:srgbClr val="1B62A6"/>
          </a:solidFill>
          <a:latin typeface="Arial Black" charset="0"/>
          <a:ea typeface="ＭＳ Ｐゴシック" charset="-128"/>
          <a:cs typeface="ＭＳ Ｐゴシック" charset="-128"/>
        </a:defRPr>
      </a:lvl6pPr>
      <a:lvl7pPr marL="914400" algn="l" defTabSz="457200" rtl="0" fontAlgn="base">
        <a:spcBef>
          <a:spcPct val="0"/>
        </a:spcBef>
        <a:spcAft>
          <a:spcPct val="0"/>
        </a:spcAft>
        <a:defRPr sz="3200">
          <a:solidFill>
            <a:srgbClr val="1B62A6"/>
          </a:solidFill>
          <a:latin typeface="Arial Black" charset="0"/>
          <a:ea typeface="ＭＳ Ｐゴシック" charset="-128"/>
          <a:cs typeface="ＭＳ Ｐゴシック" charset="-128"/>
        </a:defRPr>
      </a:lvl7pPr>
      <a:lvl8pPr marL="1371600" algn="l" defTabSz="457200" rtl="0" fontAlgn="base">
        <a:spcBef>
          <a:spcPct val="0"/>
        </a:spcBef>
        <a:spcAft>
          <a:spcPct val="0"/>
        </a:spcAft>
        <a:defRPr sz="3200">
          <a:solidFill>
            <a:srgbClr val="1B62A6"/>
          </a:solidFill>
          <a:latin typeface="Arial Black" charset="0"/>
          <a:ea typeface="ＭＳ Ｐゴシック" charset="-128"/>
          <a:cs typeface="ＭＳ Ｐゴシック" charset="-128"/>
        </a:defRPr>
      </a:lvl8pPr>
      <a:lvl9pPr marL="1828800" algn="l" defTabSz="457200" rtl="0" fontAlgn="base">
        <a:spcBef>
          <a:spcPct val="0"/>
        </a:spcBef>
        <a:spcAft>
          <a:spcPct val="0"/>
        </a:spcAft>
        <a:defRPr sz="3200">
          <a:solidFill>
            <a:srgbClr val="1B62A6"/>
          </a:solidFill>
          <a:latin typeface="Arial Black" charset="0"/>
          <a:ea typeface="ＭＳ Ｐゴシック" charset="-128"/>
          <a:cs typeface="ＭＳ Ｐゴシック" charset="-128"/>
        </a:defRPr>
      </a:lvl9pPr>
    </p:titleStyle>
    <p:bodyStyle>
      <a:lvl1pPr marL="168275" indent="-168275" algn="l" defTabSz="457200" rtl="0" eaLnBrk="0" fontAlgn="base" hangingPunct="0">
        <a:spcBef>
          <a:spcPct val="20000"/>
        </a:spcBef>
        <a:spcAft>
          <a:spcPct val="0"/>
        </a:spcAft>
        <a:buClr>
          <a:srgbClr val="F79646"/>
        </a:buClr>
        <a:buFont typeface="Arial" pitchFamily="34" charset="0"/>
        <a:buChar char="•"/>
        <a:defRPr sz="2400" kern="1200">
          <a:solidFill>
            <a:schemeClr val="tx1"/>
          </a:solidFill>
          <a:latin typeface="+mn-lt"/>
          <a:ea typeface="ＭＳ Ｐゴシック" charset="-128"/>
          <a:cs typeface="ＭＳ Ｐゴシック" charset="-128"/>
        </a:defRPr>
      </a:lvl1pPr>
      <a:lvl2pPr marL="404813" indent="-236538" algn="l" defTabSz="457200" rtl="0" eaLnBrk="0" fontAlgn="base" hangingPunct="0">
        <a:spcBef>
          <a:spcPct val="20000"/>
        </a:spcBef>
        <a:spcAft>
          <a:spcPct val="0"/>
        </a:spcAft>
        <a:buClr>
          <a:srgbClr val="1B62A6"/>
        </a:buClr>
        <a:buFont typeface="Arial" pitchFamily="34" charset="0"/>
        <a:buChar char="–"/>
        <a:defRPr sz="2200" kern="1200">
          <a:solidFill>
            <a:schemeClr val="tx1"/>
          </a:solidFill>
          <a:latin typeface="+mn-lt"/>
          <a:ea typeface="ＭＳ Ｐゴシック" charset="-128"/>
          <a:cs typeface="+mn-cs"/>
        </a:defRPr>
      </a:lvl2pPr>
      <a:lvl3pPr marL="573088" indent="-168275" algn="l" defTabSz="457200" rtl="0" eaLnBrk="0" fontAlgn="base" hangingPunct="0">
        <a:spcBef>
          <a:spcPct val="20000"/>
        </a:spcBef>
        <a:spcAft>
          <a:spcPct val="0"/>
        </a:spcAft>
        <a:buClr>
          <a:srgbClr val="7F7F7F"/>
        </a:buClr>
        <a:buFont typeface="Arial" pitchFamily="34" charset="0"/>
        <a:buChar char="•"/>
        <a:defRPr sz="2000" kern="1200">
          <a:solidFill>
            <a:schemeClr val="tx1"/>
          </a:solidFill>
          <a:latin typeface="+mn-lt"/>
          <a:ea typeface="ＭＳ Ｐゴシック" charset="-128"/>
          <a:cs typeface="+mn-cs"/>
        </a:defRPr>
      </a:lvl3pPr>
      <a:lvl4pPr marL="741363" indent="-168275" algn="l" defTabSz="457200" rtl="0" eaLnBrk="0" fontAlgn="base" hangingPunct="0">
        <a:spcBef>
          <a:spcPct val="20000"/>
        </a:spcBef>
        <a:spcAft>
          <a:spcPct val="0"/>
        </a:spcAft>
        <a:buClr>
          <a:srgbClr val="7F7F7F"/>
        </a:buClr>
        <a:buFont typeface="Arial" pitchFamily="34" charset="0"/>
        <a:buChar char="–"/>
        <a:defRPr kern="1200">
          <a:solidFill>
            <a:schemeClr val="tx1"/>
          </a:solidFill>
          <a:latin typeface="+mn-lt"/>
          <a:ea typeface="ＭＳ Ｐゴシック" charset="-128"/>
          <a:cs typeface="+mn-cs"/>
        </a:defRPr>
      </a:lvl4pPr>
      <a:lvl5pPr marL="909638" indent="-168275" algn="l" defTabSz="457200" rtl="0" eaLnBrk="0" fontAlgn="base" hangingPunct="0">
        <a:spcBef>
          <a:spcPct val="20000"/>
        </a:spcBef>
        <a:spcAft>
          <a:spcPct val="0"/>
        </a:spcAft>
        <a:buClr>
          <a:srgbClr val="7F7F7F"/>
        </a:buClr>
        <a:buFont typeface="Arial" pitchFamily="34" charset="0"/>
        <a:buChar char="»"/>
        <a:defRPr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1000">
              <a:srgbClr val="1582C5"/>
            </a:gs>
            <a:gs pos="39999">
              <a:srgbClr val="85BCFF"/>
            </a:gs>
            <a:gs pos="70000">
              <a:srgbClr val="DDE7F3"/>
            </a:gs>
            <a:gs pos="100000">
              <a:srgbClr val="0070C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13" name="Title Placeholder 12"/>
          <p:cNvSpPr>
            <a:spLocks noGrp="1"/>
          </p:cNvSpPr>
          <p:nvPr>
            <p:ph type="title"/>
          </p:nvPr>
        </p:nvSpPr>
        <p:spPr>
          <a:xfrm>
            <a:off x="457200" y="533400"/>
            <a:ext cx="8183880" cy="1051560"/>
          </a:xfrm>
          <a:prstGeom prst="rect">
            <a:avLst/>
          </a:prstGeom>
        </p:spPr>
        <p:txBody>
          <a:bodyPr vert="horz" anchor="b">
            <a:normAutofit/>
          </a:bodyPr>
          <a:lstStyle>
            <a:extLst/>
          </a:lstStyle>
          <a:p>
            <a:r>
              <a:rPr kumimoji="0" lang="en-US" smtClean="0"/>
              <a:t>Click to edit Master title style</a:t>
            </a:r>
            <a:endParaRPr kumimoji="0" lang="en-US" dirty="0"/>
          </a:p>
        </p:txBody>
      </p:sp>
      <p:sp>
        <p:nvSpPr>
          <p:cNvPr id="4" name="Text Placeholder 3"/>
          <p:cNvSpPr>
            <a:spLocks noGrp="1"/>
          </p:cNvSpPr>
          <p:nvPr>
            <p:ph type="body" idx="1"/>
          </p:nvPr>
        </p:nvSpPr>
        <p:spPr>
          <a:xfrm>
            <a:off x="457200" y="1905000"/>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914400"/>
            <a:fld id="{4FAC0302-455F-491E-951C-8F25F3B809BC}" type="datetimeFigureOut">
              <a:rPr lang="en-US" smtClean="0">
                <a:solidFill>
                  <a:srgbClr val="E3DED1">
                    <a:shade val="50000"/>
                  </a:srgbClr>
                </a:solidFill>
                <a:latin typeface="Verdana"/>
              </a:rPr>
              <a:pPr defTabSz="914400"/>
              <a:t>4/28/14</a:t>
            </a:fld>
            <a:endParaRPr lang="en-US">
              <a:solidFill>
                <a:srgbClr val="E3DED1">
                  <a:shade val="50000"/>
                </a:srgbClr>
              </a:solidFill>
              <a:latin typeface="Verdana"/>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defTabSz="914400"/>
            <a:endParaRPr lang="en-US" dirty="0">
              <a:solidFill>
                <a:srgbClr val="E3DED1">
                  <a:shade val="50000"/>
                </a:srgbClr>
              </a:solidFill>
              <a:latin typeface="Verdana"/>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914400"/>
            <a:fld id="{ADE0912E-E5C5-401B-A6F5-148F29E7C5C3}" type="slidenum">
              <a:rPr lang="en-US" smtClean="0">
                <a:solidFill>
                  <a:srgbClr val="E3DED1">
                    <a:shade val="50000"/>
                  </a:srgbClr>
                </a:solidFill>
                <a:latin typeface="Verdana"/>
              </a:rPr>
              <a:pPr defTabSz="914400"/>
              <a:t>‹#›</a:t>
            </a:fld>
            <a:endParaRPr lang="en-US">
              <a:solidFill>
                <a:srgbClr val="E3DED1">
                  <a:shade val="50000"/>
                </a:srgbClr>
              </a:solidFill>
              <a:latin typeface="Verdana"/>
            </a:endParaRPr>
          </a:p>
        </p:txBody>
      </p:sp>
      <p:pic>
        <p:nvPicPr>
          <p:cNvPr id="10" name="Picture 9" descr="AYPF_logoFINAL.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39969238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3600" b="1" kern="1200">
          <a:solidFill>
            <a:schemeClr val="tx1"/>
          </a:solidFill>
          <a:effectLst>
            <a:outerShdw blurRad="53975" dist="22860" dir="5400000" algn="tl" rotWithShape="0">
              <a:srgbClr val="000000">
                <a:alpha val="55000"/>
              </a:srgbClr>
            </a:outerShdw>
          </a:effectLst>
          <a:latin typeface="Century Schoolbook" pitchFamily="18" charset="0"/>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icrosoft Sans Serif" pitchFamily="34" charset="0"/>
          <a:ea typeface="+mn-ea"/>
          <a:cs typeface="Microsoft Sans Serif" pitchFamily="34" charset="0"/>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icrosoft Sans Serif" pitchFamily="34" charset="0"/>
          <a:ea typeface="+mn-ea"/>
          <a:cs typeface="Microsoft Sans Serif" pitchFamily="34" charset="0"/>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icrosoft Sans Serif" pitchFamily="34" charset="0"/>
          <a:ea typeface="+mn-ea"/>
          <a:cs typeface="Microsoft Sans Serif" pitchFamily="34" charset="0"/>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icrosoft Sans Serif" pitchFamily="34" charset="0"/>
          <a:ea typeface="+mn-ea"/>
          <a:cs typeface="Microsoft Sans Serif" pitchFamily="34" charset="0"/>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icrosoft Sans Serif" pitchFamily="34" charset="0"/>
          <a:ea typeface="+mn-ea"/>
          <a:cs typeface="Microsoft Sans Serif" pitchFamily="34" charset="0"/>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Microsoft_Excel_97_-_2004_Worksheet1.xls"/><Relationship Id="rId5"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bwMode="auto">
          <a:noFill/>
          <a:ln>
            <a:miter lim="800000"/>
            <a:headEnd/>
            <a:tailEnd/>
          </a:ln>
        </p:spPr>
        <p:txBody>
          <a:bodyPr/>
          <a:lstStyle/>
          <a:p>
            <a:fld id="{7A4A7FF6-E361-4350-8201-CDA7A59CD6CA}" type="slidenum">
              <a:rPr lang="en-US" altLang="en-US"/>
              <a:pPr/>
              <a:t>1</a:t>
            </a:fld>
            <a:endParaRPr lang="en-US" altLang="en-US"/>
          </a:p>
        </p:txBody>
      </p:sp>
      <p:pic>
        <p:nvPicPr>
          <p:cNvPr id="10243" name="Picture 6" descr="C:\Users\sdrohojowska.SYTE\AppData\Local\Temp\wzf00b\SYTE_GuidebookChartsFigsTables\SYTE7ComponentModelBox.png"/>
          <p:cNvPicPr>
            <a:picLocks noChangeAspect="1" noChangeArrowheads="1"/>
          </p:cNvPicPr>
          <p:nvPr/>
        </p:nvPicPr>
        <p:blipFill>
          <a:blip r:embed="rId2" cstate="print"/>
          <a:srcRect/>
          <a:stretch>
            <a:fillRect/>
          </a:stretch>
        </p:blipFill>
        <p:spPr bwMode="auto">
          <a:xfrm>
            <a:off x="762000" y="0"/>
            <a:ext cx="6553200" cy="6858000"/>
          </a:xfrm>
          <a:prstGeom prst="rect">
            <a:avLst/>
          </a:prstGeom>
          <a:noFill/>
          <a:ln w="9525">
            <a:noFill/>
            <a:miter lim="800000"/>
            <a:headEnd/>
            <a:tailEnd/>
          </a:ln>
        </p:spPr>
      </p:pic>
    </p:spTree>
    <p:extLst>
      <p:ext uri="{BB962C8B-B14F-4D97-AF65-F5344CB8AC3E}">
        <p14:creationId xmlns:p14="http://schemas.microsoft.com/office/powerpoint/2010/main" val="34971841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457200" y="274638"/>
            <a:ext cx="8534400" cy="1143000"/>
          </a:xfrm>
        </p:spPr>
        <p:txBody>
          <a:bodyPr/>
          <a:lstStyle/>
          <a:p>
            <a:r>
              <a:rPr lang="en-US" altLang="en-US" smtClean="0">
                <a:latin typeface="Arial Black" pitchFamily="34" charset="0"/>
                <a:ea typeface="ＭＳ Ｐゴシック" pitchFamily="34" charset="-128"/>
              </a:rPr>
              <a:t>Demographics: Buffalo Public Schools</a:t>
            </a:r>
          </a:p>
        </p:txBody>
      </p:sp>
      <p:graphicFrame>
        <p:nvGraphicFramePr>
          <p:cNvPr id="5" name="Content Placeholder 4"/>
          <p:cNvGraphicFramePr>
            <a:graphicFrameLocks noGrp="1"/>
          </p:cNvGraphicFramePr>
          <p:nvPr>
            <p:ph idx="1"/>
          </p:nvPr>
        </p:nvGraphicFramePr>
        <p:xfrm>
          <a:off x="457200" y="1676400"/>
          <a:ext cx="7620000" cy="4038595"/>
        </p:xfrm>
        <a:graphic>
          <a:graphicData uri="http://schemas.openxmlformats.org/drawingml/2006/table">
            <a:tbl>
              <a:tblPr>
                <a:tableStyleId>{2D5ABB26-0587-4C30-8999-92F81FD0307C}</a:tableStyleId>
              </a:tblPr>
              <a:tblGrid>
                <a:gridCol w="2819400"/>
                <a:gridCol w="1676400"/>
                <a:gridCol w="1600200"/>
                <a:gridCol w="1524000"/>
              </a:tblGrid>
              <a:tr h="367145">
                <a:tc>
                  <a:txBody>
                    <a:bodyPr/>
                    <a:lstStyle/>
                    <a:p>
                      <a:pPr algn="l" fontAlgn="b"/>
                      <a:endParaRPr lang="en-US" sz="12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1" u="none" strike="noStrike" dirty="0">
                          <a:effectLst/>
                        </a:rPr>
                        <a:t>2009-10</a:t>
                      </a:r>
                      <a:endParaRPr lang="en-US" sz="18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1" u="none" strike="noStrike" dirty="0">
                          <a:effectLst/>
                        </a:rPr>
                        <a:t>2010-11</a:t>
                      </a:r>
                      <a:endParaRPr lang="en-US" sz="18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1" u="none" strike="noStrike" dirty="0">
                          <a:effectLst/>
                        </a:rPr>
                        <a:t>2011-12</a:t>
                      </a:r>
                      <a:endParaRPr lang="en-US" sz="18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7145">
                <a:tc>
                  <a:txBody>
                    <a:bodyPr/>
                    <a:lstStyle/>
                    <a:p>
                      <a:pPr algn="l" fontAlgn="b"/>
                      <a:r>
                        <a:rPr lang="en-US" sz="1800" b="1" u="none" strike="noStrike" dirty="0">
                          <a:effectLst/>
                        </a:rPr>
                        <a:t>Enrollment </a:t>
                      </a:r>
                      <a:r>
                        <a:rPr lang="en-US" sz="1800" b="1" u="none" strike="noStrike" dirty="0" err="1">
                          <a:effectLst/>
                        </a:rPr>
                        <a:t>PreK</a:t>
                      </a:r>
                      <a:r>
                        <a:rPr lang="en-US" sz="1800" b="1" u="none" strike="noStrike" dirty="0">
                          <a:effectLst/>
                        </a:rPr>
                        <a:t> - 12</a:t>
                      </a:r>
                      <a:endParaRPr lang="en-US" sz="18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u="none" strike="noStrike" dirty="0">
                          <a:effectLst/>
                        </a:rPr>
                        <a:t>35,039</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u="none" strike="noStrike" dirty="0">
                          <a:effectLst/>
                        </a:rPr>
                        <a:t>34,191</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u="none" strike="noStrike" dirty="0">
                          <a:effectLst/>
                        </a:rPr>
                        <a:t>33,556</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7145">
                <a:tc>
                  <a:txBody>
                    <a:bodyPr/>
                    <a:lstStyle/>
                    <a:p>
                      <a:pPr algn="l" fontAlgn="b"/>
                      <a:r>
                        <a:rPr lang="en-US" sz="1800" b="1" u="none" strike="noStrike">
                          <a:effectLst/>
                        </a:rPr>
                        <a:t>Free-Reduced Price Lunch</a:t>
                      </a:r>
                      <a:endParaRPr lang="en-US" sz="1800" b="1"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500" u="none" strike="noStrike" dirty="0">
                          <a:effectLst/>
                        </a:rPr>
                        <a:t>77%</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500" u="none" strike="noStrike" dirty="0">
                          <a:effectLst/>
                        </a:rPr>
                        <a:t>79%</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500" u="none" strike="noStrike" dirty="0">
                          <a:effectLst/>
                        </a:rPr>
                        <a:t>77%</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367145">
                <a:tc>
                  <a:txBody>
                    <a:bodyPr/>
                    <a:lstStyle/>
                    <a:p>
                      <a:pPr algn="l" fontAlgn="b"/>
                      <a:r>
                        <a:rPr lang="en-US" sz="1800" b="1" u="none" strike="noStrike" dirty="0">
                          <a:effectLst/>
                        </a:rPr>
                        <a:t>English Language Learners</a:t>
                      </a:r>
                      <a:endParaRPr lang="en-US" sz="18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u="none" strike="noStrike" dirty="0">
                          <a:effectLst/>
                        </a:rPr>
                        <a:t>9%</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u="none" strike="noStrike" dirty="0">
                          <a:effectLst/>
                        </a:rPr>
                        <a:t>10%</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u="none" strike="noStrike" dirty="0">
                          <a:effectLst/>
                        </a:rPr>
                        <a:t>11%</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7145">
                <a:tc>
                  <a:txBody>
                    <a:bodyPr/>
                    <a:lstStyle/>
                    <a:p>
                      <a:pPr algn="l" fontAlgn="b"/>
                      <a:r>
                        <a:rPr lang="en-US" sz="1800" b="1" u="none" strike="noStrike" dirty="0">
                          <a:effectLst/>
                        </a:rPr>
                        <a:t>American Indian </a:t>
                      </a:r>
                      <a:endParaRPr lang="en-US" sz="18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500" u="none" strike="noStrike" dirty="0">
                          <a:effectLst/>
                        </a:rPr>
                        <a:t>1%</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500" u="none" strike="noStrike" dirty="0">
                          <a:effectLst/>
                        </a:rPr>
                        <a:t>1%</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500" u="none" strike="noStrike" dirty="0">
                          <a:effectLst/>
                        </a:rPr>
                        <a:t>1%</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367145">
                <a:tc>
                  <a:txBody>
                    <a:bodyPr/>
                    <a:lstStyle/>
                    <a:p>
                      <a:pPr algn="l" fontAlgn="b"/>
                      <a:r>
                        <a:rPr lang="en-US" sz="1800" b="1" u="none" strike="noStrike" dirty="0">
                          <a:effectLst/>
                        </a:rPr>
                        <a:t>Black </a:t>
                      </a:r>
                      <a:endParaRPr lang="en-US" sz="18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u="none" strike="noStrike">
                          <a:effectLst/>
                        </a:rPr>
                        <a:t>56%</a:t>
                      </a:r>
                      <a:endParaRPr lang="en-US" sz="15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u="none" strike="noStrike" dirty="0">
                          <a:effectLst/>
                        </a:rPr>
                        <a:t>55%</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u="none" strike="noStrike" dirty="0">
                          <a:effectLst/>
                        </a:rPr>
                        <a:t>53%</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7145">
                <a:tc>
                  <a:txBody>
                    <a:bodyPr/>
                    <a:lstStyle/>
                    <a:p>
                      <a:pPr algn="l" fontAlgn="b"/>
                      <a:r>
                        <a:rPr lang="en-US" sz="1800" b="1" u="none" strike="noStrike" dirty="0">
                          <a:effectLst/>
                        </a:rPr>
                        <a:t>Hispanic</a:t>
                      </a:r>
                      <a:endParaRPr lang="en-US" sz="18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500" u="none" strike="noStrike">
                          <a:effectLst/>
                        </a:rPr>
                        <a:t>15%</a:t>
                      </a:r>
                      <a:endParaRPr lang="en-US" sz="15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500" u="none" strike="noStrike" dirty="0">
                          <a:effectLst/>
                        </a:rPr>
                        <a:t>15%</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500" u="none" strike="noStrike" dirty="0">
                          <a:effectLst/>
                        </a:rPr>
                        <a:t>16%</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367145">
                <a:tc>
                  <a:txBody>
                    <a:bodyPr/>
                    <a:lstStyle/>
                    <a:p>
                      <a:pPr algn="l" fontAlgn="b"/>
                      <a:r>
                        <a:rPr lang="en-US" sz="1800" b="1" u="none" strike="noStrike" dirty="0">
                          <a:effectLst/>
                        </a:rPr>
                        <a:t>Asian/Pacific Islander</a:t>
                      </a:r>
                      <a:endParaRPr lang="en-US" sz="18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u="none" strike="noStrike">
                          <a:effectLst/>
                        </a:rPr>
                        <a:t>4%</a:t>
                      </a:r>
                      <a:endParaRPr lang="en-US" sz="15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u="none" strike="noStrike" dirty="0">
                          <a:effectLst/>
                        </a:rPr>
                        <a:t>5%</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u="none" strike="noStrike" dirty="0">
                          <a:effectLst/>
                        </a:rPr>
                        <a:t>6%</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7145">
                <a:tc>
                  <a:txBody>
                    <a:bodyPr/>
                    <a:lstStyle/>
                    <a:p>
                      <a:pPr algn="l" fontAlgn="b"/>
                      <a:r>
                        <a:rPr lang="en-US" sz="1800" b="1" u="none" strike="noStrike" dirty="0">
                          <a:effectLst/>
                        </a:rPr>
                        <a:t>White </a:t>
                      </a:r>
                      <a:endParaRPr lang="en-US" sz="18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500" u="none" strike="noStrike">
                          <a:effectLst/>
                        </a:rPr>
                        <a:t>23%</a:t>
                      </a:r>
                      <a:endParaRPr lang="en-US" sz="15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500" u="none" strike="noStrike" dirty="0">
                          <a:effectLst/>
                        </a:rPr>
                        <a:t>23%</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500" u="none" strike="noStrike" dirty="0">
                          <a:effectLst/>
                        </a:rPr>
                        <a:t>22%</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367145">
                <a:tc>
                  <a:txBody>
                    <a:bodyPr/>
                    <a:lstStyle/>
                    <a:p>
                      <a:pPr algn="l" fontAlgn="b"/>
                      <a:r>
                        <a:rPr lang="en-US" sz="1800" b="1" u="none" strike="noStrike" dirty="0">
                          <a:effectLst/>
                        </a:rPr>
                        <a:t>Annual Attendance Rate</a:t>
                      </a:r>
                      <a:endParaRPr lang="en-US" sz="18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u="none" strike="noStrike">
                          <a:effectLst/>
                        </a:rPr>
                        <a:t>86%</a:t>
                      </a:r>
                      <a:endParaRPr lang="en-US" sz="15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u="none" strike="noStrike">
                          <a:effectLst/>
                        </a:rPr>
                        <a:t>86%</a:t>
                      </a:r>
                      <a:endParaRPr lang="en-US" sz="15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u="none" strike="noStrike" dirty="0" smtClean="0">
                          <a:effectLst/>
                        </a:rPr>
                        <a:t>Pending release</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7145">
                <a:tc>
                  <a:txBody>
                    <a:bodyPr/>
                    <a:lstStyle/>
                    <a:p>
                      <a:pPr algn="l" fontAlgn="b"/>
                      <a:r>
                        <a:rPr lang="en-US" sz="1800" b="1" u="none" strike="noStrike" dirty="0">
                          <a:effectLst/>
                        </a:rPr>
                        <a:t>Suspensions</a:t>
                      </a:r>
                      <a:endParaRPr lang="en-US" sz="18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500" u="none" strike="noStrike">
                          <a:effectLst/>
                        </a:rPr>
                        <a:t>20%</a:t>
                      </a:r>
                      <a:endParaRPr lang="en-US" sz="15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500" u="none" strike="noStrike">
                          <a:effectLst/>
                        </a:rPr>
                        <a:t>18%</a:t>
                      </a:r>
                      <a:endParaRPr lang="en-US" sz="15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500" u="none" strike="noStrike" dirty="0">
                          <a:effectLst/>
                        </a:rPr>
                        <a:t>Pending </a:t>
                      </a:r>
                      <a:r>
                        <a:rPr lang="en-US" sz="1500" u="none" strike="noStrike" dirty="0" smtClean="0">
                          <a:effectLst/>
                        </a:rPr>
                        <a:t>release</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bl>
          </a:graphicData>
        </a:graphic>
      </p:graphicFrame>
      <p:sp>
        <p:nvSpPr>
          <p:cNvPr id="19521" name="TextBox 5"/>
          <p:cNvSpPr txBox="1">
            <a:spLocks noChangeArrowheads="1"/>
          </p:cNvSpPr>
          <p:nvPr/>
        </p:nvSpPr>
        <p:spPr bwMode="auto">
          <a:xfrm>
            <a:off x="420688" y="5805488"/>
            <a:ext cx="7620000" cy="276225"/>
          </a:xfrm>
          <a:prstGeom prst="rect">
            <a:avLst/>
          </a:prstGeom>
          <a:noFill/>
          <a:ln w="9525">
            <a:noFill/>
            <a:miter lim="800000"/>
            <a:headEnd/>
            <a:tailEnd/>
          </a:ln>
        </p:spPr>
        <p:txBody>
          <a:bodyPr>
            <a:spAutoFit/>
          </a:bodyPr>
          <a:lstStyle/>
          <a:p>
            <a:pPr fontAlgn="base">
              <a:spcBef>
                <a:spcPct val="0"/>
              </a:spcBef>
              <a:spcAft>
                <a:spcPct val="0"/>
              </a:spcAft>
            </a:pPr>
            <a:r>
              <a:rPr lang="en-US" altLang="en-US" sz="1200">
                <a:solidFill>
                  <a:prstClr val="black"/>
                </a:solidFill>
                <a:latin typeface="Arial" pitchFamily="34" charset="0"/>
                <a:ea typeface="ＭＳ Ｐゴシック" pitchFamily="34" charset="-128"/>
              </a:rPr>
              <a:t>Source: New York State Education Department </a:t>
            </a:r>
          </a:p>
        </p:txBody>
      </p:sp>
    </p:spTree>
    <p:extLst>
      <p:ext uri="{BB962C8B-B14F-4D97-AF65-F5344CB8AC3E}">
        <p14:creationId xmlns:p14="http://schemas.microsoft.com/office/powerpoint/2010/main" val="3264400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r>
              <a:rPr lang="en-US" altLang="en-US" smtClean="0">
                <a:latin typeface="Arial Black" pitchFamily="34" charset="0"/>
                <a:ea typeface="ＭＳ Ｐゴシック" pitchFamily="34" charset="-128"/>
              </a:rPr>
              <a:t>High School Graduation and Dropout Rates, Buffalo Public Schools </a:t>
            </a:r>
          </a:p>
        </p:txBody>
      </p:sp>
      <p:graphicFrame>
        <p:nvGraphicFramePr>
          <p:cNvPr id="5" name="Chart 4"/>
          <p:cNvGraphicFramePr/>
          <p:nvPr/>
        </p:nvGraphicFramePr>
        <p:xfrm>
          <a:off x="457200" y="1481689"/>
          <a:ext cx="7696200" cy="4606270"/>
        </p:xfrm>
        <a:graphic>
          <a:graphicData uri="http://schemas.openxmlformats.org/drawingml/2006/chart">
            <c:chart xmlns:c="http://schemas.openxmlformats.org/drawingml/2006/chart" xmlns:r="http://schemas.openxmlformats.org/officeDocument/2006/relationships" r:id="rId3"/>
          </a:graphicData>
        </a:graphic>
      </p:graphicFrame>
      <p:sp>
        <p:nvSpPr>
          <p:cNvPr id="20484" name="TextBox 5"/>
          <p:cNvSpPr txBox="1">
            <a:spLocks noChangeArrowheads="1"/>
          </p:cNvSpPr>
          <p:nvPr/>
        </p:nvSpPr>
        <p:spPr bwMode="auto">
          <a:xfrm>
            <a:off x="914400" y="6242050"/>
            <a:ext cx="6096000" cy="307975"/>
          </a:xfrm>
          <a:prstGeom prst="rect">
            <a:avLst/>
          </a:prstGeom>
          <a:noFill/>
          <a:ln w="9525">
            <a:noFill/>
            <a:miter lim="800000"/>
            <a:headEnd/>
            <a:tailEnd/>
          </a:ln>
        </p:spPr>
        <p:txBody>
          <a:bodyPr>
            <a:spAutoFit/>
          </a:bodyPr>
          <a:lstStyle/>
          <a:p>
            <a:pPr fontAlgn="base">
              <a:spcBef>
                <a:spcPct val="0"/>
              </a:spcBef>
              <a:spcAft>
                <a:spcPct val="0"/>
              </a:spcAft>
            </a:pPr>
            <a:r>
              <a:rPr lang="en-US" altLang="en-US" sz="1400">
                <a:solidFill>
                  <a:prstClr val="black"/>
                </a:solidFill>
                <a:latin typeface="Arial" pitchFamily="34" charset="0"/>
                <a:ea typeface="ＭＳ Ｐゴシック" pitchFamily="34" charset="-128"/>
              </a:rPr>
              <a:t>Source: New York State Education Department </a:t>
            </a:r>
          </a:p>
        </p:txBody>
      </p:sp>
    </p:spTree>
    <p:extLst>
      <p:ext uri="{BB962C8B-B14F-4D97-AF65-F5344CB8AC3E}">
        <p14:creationId xmlns:p14="http://schemas.microsoft.com/office/powerpoint/2010/main" val="31218497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800" smtClean="0">
                <a:latin typeface="Arial Black" pitchFamily="34" charset="0"/>
                <a:ea typeface="ＭＳ Ｐゴシック" pitchFamily="34" charset="-128"/>
              </a:rPr>
              <a:t>Regents and Regents Diploma with Advanced Designation, Buffalo Public Schools  </a:t>
            </a:r>
          </a:p>
        </p:txBody>
      </p:sp>
      <p:sp>
        <p:nvSpPr>
          <p:cNvPr id="21507" name="Slide Number Placeholder 3"/>
          <p:cNvSpPr>
            <a:spLocks noGrp="1"/>
          </p:cNvSpPr>
          <p:nvPr>
            <p:ph type="sldNum" sz="quarter" idx="12"/>
          </p:nvPr>
        </p:nvSpPr>
        <p:spPr bwMode="auto">
          <a:noFill/>
          <a:ln>
            <a:miter lim="800000"/>
            <a:headEnd/>
            <a:tailEnd/>
          </a:ln>
        </p:spPr>
        <p:txBody>
          <a:bodyPr/>
          <a:lstStyle/>
          <a:p>
            <a:fld id="{8DBEE28C-16EB-4C1A-ACBD-D7BB542B16E7}" type="slidenum">
              <a:rPr lang="en-US" altLang="en-US"/>
              <a:pPr/>
              <a:t>12</a:t>
            </a:fld>
            <a:endParaRPr lang="en-US" altLang="en-US"/>
          </a:p>
        </p:txBody>
      </p:sp>
      <p:graphicFrame>
        <p:nvGraphicFramePr>
          <p:cNvPr id="6" name="Chart 5"/>
          <p:cNvGraphicFramePr/>
          <p:nvPr/>
        </p:nvGraphicFramePr>
        <p:xfrm>
          <a:off x="291230" y="1674348"/>
          <a:ext cx="8229601" cy="4663213"/>
        </p:xfrm>
        <a:graphic>
          <a:graphicData uri="http://schemas.openxmlformats.org/drawingml/2006/chart">
            <c:chart xmlns:c="http://schemas.openxmlformats.org/drawingml/2006/chart" xmlns:r="http://schemas.openxmlformats.org/officeDocument/2006/relationships" r:id="rId3"/>
          </a:graphicData>
        </a:graphic>
      </p:graphicFrame>
      <p:sp>
        <p:nvSpPr>
          <p:cNvPr id="21509" name="TextBox 6"/>
          <p:cNvSpPr txBox="1">
            <a:spLocks noChangeArrowheads="1"/>
          </p:cNvSpPr>
          <p:nvPr/>
        </p:nvSpPr>
        <p:spPr bwMode="auto">
          <a:xfrm>
            <a:off x="461963" y="6272213"/>
            <a:ext cx="7234237" cy="307975"/>
          </a:xfrm>
          <a:prstGeom prst="rect">
            <a:avLst/>
          </a:prstGeom>
          <a:noFill/>
          <a:ln w="9525">
            <a:noFill/>
            <a:miter lim="800000"/>
            <a:headEnd/>
            <a:tailEnd/>
          </a:ln>
        </p:spPr>
        <p:txBody>
          <a:bodyPr>
            <a:spAutoFit/>
          </a:bodyPr>
          <a:lstStyle/>
          <a:p>
            <a:pPr fontAlgn="base">
              <a:spcBef>
                <a:spcPct val="0"/>
              </a:spcBef>
              <a:spcAft>
                <a:spcPct val="0"/>
              </a:spcAft>
            </a:pPr>
            <a:r>
              <a:rPr lang="en-US" altLang="en-US" sz="1400">
                <a:solidFill>
                  <a:prstClr val="black"/>
                </a:solidFill>
                <a:latin typeface="Arial" pitchFamily="34" charset="0"/>
                <a:ea typeface="ＭＳ Ｐゴシック" pitchFamily="34" charset="-128"/>
              </a:rPr>
              <a:t>Source: New York State Education Department </a:t>
            </a:r>
          </a:p>
        </p:txBody>
      </p:sp>
      <p:sp>
        <p:nvSpPr>
          <p:cNvPr id="21510" name="TextBox 1"/>
          <p:cNvSpPr txBox="1">
            <a:spLocks noChangeArrowheads="1"/>
          </p:cNvSpPr>
          <p:nvPr/>
        </p:nvSpPr>
        <p:spPr bwMode="auto">
          <a:xfrm>
            <a:off x="6705600" y="2655888"/>
            <a:ext cx="2438400" cy="1230312"/>
          </a:xfrm>
          <a:prstGeom prst="rect">
            <a:avLst/>
          </a:prstGeom>
          <a:noFill/>
          <a:ln w="9525">
            <a:noFill/>
            <a:miter lim="800000"/>
            <a:headEnd/>
            <a:tailEnd/>
          </a:ln>
        </p:spPr>
        <p:txBody>
          <a:bodyPr>
            <a:spAutoFit/>
          </a:bodyPr>
          <a:lstStyle/>
          <a:p>
            <a:pPr fontAlgn="base">
              <a:spcBef>
                <a:spcPct val="0"/>
              </a:spcBef>
              <a:spcAft>
                <a:spcPct val="0"/>
              </a:spcAft>
            </a:pPr>
            <a:r>
              <a:rPr lang="en-US" sz="1200">
                <a:solidFill>
                  <a:prstClr val="black"/>
                </a:solidFill>
                <a:latin typeface="Arial" pitchFamily="34" charset="0"/>
                <a:ea typeface="ＭＳ Ｐゴシック" pitchFamily="34" charset="-128"/>
              </a:rPr>
              <a:t>All Students</a:t>
            </a:r>
          </a:p>
          <a:p>
            <a:pPr fontAlgn="base">
              <a:spcBef>
                <a:spcPct val="0"/>
              </a:spcBef>
              <a:spcAft>
                <a:spcPct val="0"/>
              </a:spcAft>
            </a:pPr>
            <a:endParaRPr lang="en-US" sz="1300">
              <a:solidFill>
                <a:prstClr val="black"/>
              </a:solidFill>
              <a:latin typeface="Arial" pitchFamily="34" charset="0"/>
              <a:ea typeface="ＭＳ Ｐゴシック" pitchFamily="34" charset="-128"/>
            </a:endParaRPr>
          </a:p>
          <a:p>
            <a:pPr fontAlgn="base">
              <a:spcBef>
                <a:spcPct val="0"/>
              </a:spcBef>
              <a:spcAft>
                <a:spcPct val="0"/>
              </a:spcAft>
            </a:pPr>
            <a:r>
              <a:rPr lang="en-US" sz="1200">
                <a:solidFill>
                  <a:prstClr val="black"/>
                </a:solidFill>
                <a:latin typeface="Arial" pitchFamily="34" charset="0"/>
                <a:ea typeface="ＭＳ Ｐゴシック" pitchFamily="34" charset="-128"/>
              </a:rPr>
              <a:t>Students of Color</a:t>
            </a:r>
          </a:p>
          <a:p>
            <a:pPr fontAlgn="base">
              <a:spcBef>
                <a:spcPct val="0"/>
              </a:spcBef>
              <a:spcAft>
                <a:spcPct val="0"/>
              </a:spcAft>
            </a:pPr>
            <a:endParaRPr lang="en-US" sz="1300">
              <a:solidFill>
                <a:prstClr val="black"/>
              </a:solidFill>
              <a:latin typeface="Arial" pitchFamily="34" charset="0"/>
              <a:ea typeface="ＭＳ Ｐゴシック" pitchFamily="34" charset="-128"/>
            </a:endParaRPr>
          </a:p>
          <a:p>
            <a:pPr fontAlgn="base">
              <a:spcBef>
                <a:spcPct val="0"/>
              </a:spcBef>
              <a:spcAft>
                <a:spcPct val="0"/>
              </a:spcAft>
            </a:pPr>
            <a:r>
              <a:rPr lang="en-US" sz="1200">
                <a:solidFill>
                  <a:prstClr val="black"/>
                </a:solidFill>
                <a:latin typeface="Arial" pitchFamily="34" charset="0"/>
                <a:ea typeface="ＭＳ Ｐゴシック" pitchFamily="34" charset="-128"/>
              </a:rPr>
              <a:t>Economically Disadvantaged Students</a:t>
            </a:r>
          </a:p>
        </p:txBody>
      </p:sp>
    </p:spTree>
    <p:extLst>
      <p:ext uri="{BB962C8B-B14F-4D97-AF65-F5344CB8AC3E}">
        <p14:creationId xmlns:p14="http://schemas.microsoft.com/office/powerpoint/2010/main" val="42157803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latin typeface="Arial Black" pitchFamily="34" charset="0"/>
                <a:ea typeface="ＭＳ Ｐゴシック" pitchFamily="34" charset="-128"/>
              </a:rPr>
              <a:t>Lessons Learned and Next Steps </a:t>
            </a:r>
          </a:p>
        </p:txBody>
      </p:sp>
      <p:sp>
        <p:nvSpPr>
          <p:cNvPr id="102402" name="Content Placeholder 2"/>
          <p:cNvSpPr>
            <a:spLocks noGrp="1"/>
          </p:cNvSpPr>
          <p:nvPr>
            <p:ph idx="1"/>
          </p:nvPr>
        </p:nvSpPr>
        <p:spPr>
          <a:xfrm>
            <a:off x="457200" y="1219200"/>
            <a:ext cx="8229600" cy="5137150"/>
          </a:xfrm>
        </p:spPr>
        <p:txBody>
          <a:bodyPr/>
          <a:lstStyle/>
          <a:p>
            <a:pPr marL="457200" indent="-457200">
              <a:buFont typeface="Calibri" pitchFamily="34" charset="0"/>
              <a:buAutoNum type="arabicPeriod"/>
              <a:defRPr/>
            </a:pPr>
            <a:r>
              <a:rPr lang="en-US" altLang="en-US" sz="2200" dirty="0" smtClean="0">
                <a:ea typeface="ＭＳ Ｐゴシック" pitchFamily="34" charset="-128"/>
              </a:rPr>
              <a:t>Response rate for family surveys</a:t>
            </a:r>
            <a:endParaRPr lang="en-US" altLang="en-US" sz="2200" dirty="0" smtClean="0">
              <a:solidFill>
                <a:srgbClr val="FF0000"/>
              </a:solidFill>
              <a:ea typeface="ＭＳ Ｐゴシック" pitchFamily="34" charset="-128"/>
            </a:endParaRPr>
          </a:p>
          <a:p>
            <a:pPr marL="1377950" lvl="1" indent="-463550">
              <a:defRPr/>
            </a:pPr>
            <a:r>
              <a:rPr lang="en-US" altLang="en-US" dirty="0" smtClean="0">
                <a:ea typeface="ＭＳ Ｐゴシック" pitchFamily="34" charset="-128"/>
              </a:rPr>
              <a:t>Students: 81.25%</a:t>
            </a:r>
          </a:p>
          <a:p>
            <a:pPr marL="1377950" lvl="1" indent="-463550">
              <a:defRPr/>
            </a:pPr>
            <a:r>
              <a:rPr lang="en-US" altLang="en-US" dirty="0" smtClean="0">
                <a:ea typeface="ＭＳ Ｐゴシック" pitchFamily="34" charset="-128"/>
              </a:rPr>
              <a:t>Faculty: 96.35%</a:t>
            </a:r>
          </a:p>
          <a:p>
            <a:pPr marL="1377950" lvl="1" indent="-463550">
              <a:defRPr/>
            </a:pPr>
            <a:r>
              <a:rPr lang="en-US" altLang="en-US" dirty="0" smtClean="0">
                <a:ea typeface="ＭＳ Ｐゴシック" pitchFamily="34" charset="-128"/>
              </a:rPr>
              <a:t>Families: 18%</a:t>
            </a:r>
          </a:p>
          <a:p>
            <a:pPr marL="457200" indent="-457200">
              <a:buFont typeface="Calibri" pitchFamily="34" charset="0"/>
              <a:buAutoNum type="arabicPeriod" startAt="2"/>
              <a:defRPr/>
            </a:pPr>
            <a:r>
              <a:rPr lang="en-US" altLang="en-US" sz="2200" dirty="0" smtClean="0">
                <a:ea typeface="ＭＳ Ｐゴシック" pitchFamily="34" charset="-128"/>
              </a:rPr>
              <a:t>Technology </a:t>
            </a:r>
          </a:p>
          <a:p>
            <a:pPr marL="1377950" lvl="1" indent="-463550">
              <a:defRPr/>
            </a:pPr>
            <a:r>
              <a:rPr lang="en-US" altLang="en-US" sz="2000" dirty="0" smtClean="0">
                <a:ea typeface="ＭＳ Ｐゴシック" pitchFamily="34" charset="-128"/>
              </a:rPr>
              <a:t>3</a:t>
            </a:r>
            <a:r>
              <a:rPr lang="en-US" altLang="en-US" sz="2000" baseline="30000" dirty="0" smtClean="0">
                <a:ea typeface="ＭＳ Ｐゴシック" pitchFamily="34" charset="-128"/>
              </a:rPr>
              <a:t>rd</a:t>
            </a:r>
            <a:r>
              <a:rPr lang="en-US" altLang="en-US" sz="2000" dirty="0" smtClean="0">
                <a:ea typeface="ＭＳ Ｐゴシック" pitchFamily="34" charset="-128"/>
              </a:rPr>
              <a:t> party IT vendor </a:t>
            </a:r>
          </a:p>
          <a:p>
            <a:pPr marL="1377950" lvl="1" indent="-463550">
              <a:defRPr/>
            </a:pPr>
            <a:r>
              <a:rPr lang="en-US" altLang="en-US" sz="2000" dirty="0" smtClean="0">
                <a:ea typeface="ＭＳ Ｐゴシック" pitchFamily="34" charset="-128"/>
              </a:rPr>
              <a:t>Pulling data from multiple sources </a:t>
            </a:r>
          </a:p>
          <a:p>
            <a:pPr marL="1377950" lvl="1" indent="-463550">
              <a:defRPr/>
            </a:pPr>
            <a:r>
              <a:rPr lang="en-US" altLang="en-US" sz="2000" dirty="0" smtClean="0">
                <a:ea typeface="ＭＳ Ｐゴシック" pitchFamily="34" charset="-128"/>
              </a:rPr>
              <a:t>Translating 6 languages for the electronic surveys</a:t>
            </a:r>
          </a:p>
          <a:p>
            <a:pPr marL="457200" indent="-457200">
              <a:buFont typeface="Calibri" pitchFamily="34" charset="0"/>
              <a:buAutoNum type="arabicPeriod" startAt="3"/>
              <a:defRPr/>
            </a:pPr>
            <a:r>
              <a:rPr lang="en-US" altLang="en-US" sz="2200" dirty="0" smtClean="0">
                <a:ea typeface="ＭＳ Ｐゴシック" pitchFamily="34" charset="-128"/>
              </a:rPr>
              <a:t>Timing of Survey Administration </a:t>
            </a:r>
          </a:p>
          <a:p>
            <a:pPr marL="1377950" lvl="1" indent="-463550">
              <a:defRPr/>
            </a:pPr>
            <a:r>
              <a:rPr lang="en-US" altLang="en-US" sz="2000" dirty="0" smtClean="0">
                <a:ea typeface="ＭＳ Ｐゴシック" pitchFamily="34" charset="-128"/>
              </a:rPr>
              <a:t>Faculty’s knowledge of students </a:t>
            </a:r>
          </a:p>
          <a:p>
            <a:pPr marL="457200" indent="-457200">
              <a:buFont typeface="Calibri" pitchFamily="34" charset="0"/>
              <a:buAutoNum type="arabicPeriod" startAt="3"/>
              <a:defRPr/>
            </a:pPr>
            <a:r>
              <a:rPr lang="en-US" altLang="en-US" sz="2200" dirty="0" smtClean="0">
                <a:ea typeface="ＭＳ Ｐゴシック" pitchFamily="34" charset="-128"/>
              </a:rPr>
              <a:t>Building capacity for the SMIS to interface with postsecondary data bases</a:t>
            </a:r>
          </a:p>
          <a:p>
            <a:pPr marL="457200" indent="-457200">
              <a:buFont typeface="Calibri" pitchFamily="34" charset="0"/>
              <a:buAutoNum type="arabicPeriod" startAt="3"/>
              <a:defRPr/>
            </a:pPr>
            <a:r>
              <a:rPr lang="en-US" altLang="en-US" sz="2200" dirty="0" smtClean="0">
                <a:ea typeface="ＭＳ Ｐゴシック" pitchFamily="34" charset="-128"/>
              </a:rPr>
              <a:t>Establishing a shared understanding of the purpose of SMIS </a:t>
            </a:r>
          </a:p>
          <a:p>
            <a:pPr lvl="1">
              <a:defRPr/>
            </a:pPr>
            <a:endParaRPr lang="en-US" altLang="en-US" dirty="0" smtClean="0">
              <a:ea typeface="ＭＳ Ｐゴシック" pitchFamily="34" charset="-128"/>
            </a:endParaRPr>
          </a:p>
          <a:p>
            <a:pPr lvl="1">
              <a:defRPr/>
            </a:pPr>
            <a:endParaRPr lang="en-US" altLang="en-US" dirty="0" smtClean="0">
              <a:ea typeface="ＭＳ Ｐゴシック" pitchFamily="34" charset="-128"/>
            </a:endParaRPr>
          </a:p>
          <a:p>
            <a:pPr lvl="1">
              <a:defRPr/>
            </a:pPr>
            <a:endParaRPr lang="en-US" altLang="en-US" dirty="0" smtClean="0">
              <a:ea typeface="ＭＳ Ｐゴシック" pitchFamily="34" charset="-128"/>
            </a:endParaRPr>
          </a:p>
          <a:p>
            <a:pPr lvl="1">
              <a:buFont typeface="Arial" pitchFamily="34" charset="0"/>
              <a:buNone/>
              <a:defRPr/>
            </a:pPr>
            <a:endParaRPr lang="en-US" altLang="en-US" dirty="0" smtClean="0">
              <a:ea typeface="ＭＳ Ｐゴシック" pitchFamily="34" charset="-128"/>
            </a:endParaRPr>
          </a:p>
          <a:p>
            <a:pPr marL="457200" indent="-457200">
              <a:defRPr/>
            </a:pPr>
            <a:endParaRPr lang="en-US" altLang="en-US" dirty="0" smtClean="0">
              <a:ea typeface="ＭＳ Ｐゴシック" pitchFamily="34" charset="-128"/>
            </a:endParaRPr>
          </a:p>
          <a:p>
            <a:pPr marL="457200" indent="-457200">
              <a:defRPr/>
            </a:pPr>
            <a:endParaRPr lang="en-US" altLang="en-US" dirty="0" smtClean="0">
              <a:ea typeface="ＭＳ Ｐゴシック" pitchFamily="34" charset="-128"/>
            </a:endParaRPr>
          </a:p>
          <a:p>
            <a:pPr marL="457200" indent="-457200">
              <a:defRPr/>
            </a:pPr>
            <a:endParaRPr lang="en-US" altLang="en-US" dirty="0" smtClean="0">
              <a:ea typeface="ＭＳ Ｐゴシック" pitchFamily="34" charset="-128"/>
            </a:endParaRPr>
          </a:p>
        </p:txBody>
      </p:sp>
      <p:sp>
        <p:nvSpPr>
          <p:cNvPr id="22532" name="Slide Number Placeholder 3"/>
          <p:cNvSpPr>
            <a:spLocks noGrp="1"/>
          </p:cNvSpPr>
          <p:nvPr>
            <p:ph type="sldNum" sz="quarter" idx="12"/>
          </p:nvPr>
        </p:nvSpPr>
        <p:spPr bwMode="auto">
          <a:noFill/>
          <a:ln>
            <a:miter lim="800000"/>
            <a:headEnd/>
            <a:tailEnd/>
          </a:ln>
        </p:spPr>
        <p:txBody>
          <a:bodyPr/>
          <a:lstStyle/>
          <a:p>
            <a:fld id="{5598CF2E-D8D3-4AFA-AE0C-A1C8B01B69A7}" type="slidenum">
              <a:rPr lang="en-US" altLang="en-US"/>
              <a:pPr/>
              <a:t>13</a:t>
            </a:fld>
            <a:endParaRPr lang="en-US" altLang="en-US"/>
          </a:p>
        </p:txBody>
      </p:sp>
    </p:spTree>
    <p:extLst>
      <p:ext uri="{BB962C8B-B14F-4D97-AF65-F5344CB8AC3E}">
        <p14:creationId xmlns:p14="http://schemas.microsoft.com/office/powerpoint/2010/main" val="4070175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0850" y="61913"/>
            <a:ext cx="8229600" cy="1143000"/>
          </a:xfrm>
        </p:spPr>
        <p:txBody>
          <a:bodyPr/>
          <a:lstStyle/>
          <a:p>
            <a:r>
              <a:rPr lang="en-US" altLang="en-US" smtClean="0">
                <a:latin typeface="Arial Black" pitchFamily="34" charset="0"/>
                <a:ea typeface="ＭＳ Ｐゴシック" pitchFamily="34" charset="-128"/>
              </a:rPr>
              <a:t>Early Results in Buffalo</a:t>
            </a:r>
          </a:p>
        </p:txBody>
      </p:sp>
      <p:sp>
        <p:nvSpPr>
          <p:cNvPr id="66562" name="Content Placeholder 2"/>
          <p:cNvSpPr>
            <a:spLocks noGrp="1"/>
          </p:cNvSpPr>
          <p:nvPr>
            <p:ph idx="1"/>
          </p:nvPr>
        </p:nvSpPr>
        <p:spPr>
          <a:xfrm>
            <a:off x="422275" y="1204913"/>
            <a:ext cx="8415338" cy="5883275"/>
          </a:xfrm>
        </p:spPr>
        <p:txBody>
          <a:bodyPr/>
          <a:lstStyle/>
          <a:p>
            <a:pPr eaLnBrk="1" hangingPunct="1">
              <a:spcAft>
                <a:spcPts val="600"/>
              </a:spcAft>
              <a:defRPr/>
            </a:pPr>
            <a:r>
              <a:rPr lang="en-US" altLang="en-US" dirty="0" smtClean="0">
                <a:latin typeface="Arial" pitchFamily="34" charset="0"/>
                <a:ea typeface="ＭＳ Ｐゴシック" pitchFamily="34" charset="-128"/>
                <a:cs typeface="Arial" pitchFamily="34" charset="0"/>
              </a:rPr>
              <a:t>Site facilitators have been placed in two-thirds of all schools, and the </a:t>
            </a:r>
            <a:r>
              <a:rPr lang="en-US" altLang="en-US" dirty="0" smtClean="0">
                <a:solidFill>
                  <a:srgbClr val="000000"/>
                </a:solidFill>
                <a:latin typeface="Arial" pitchFamily="34" charset="0"/>
                <a:ea typeface="ＭＳ Ｐゴシック" pitchFamily="34" charset="-128"/>
                <a:cs typeface="Arial" pitchFamily="34" charset="0"/>
              </a:rPr>
              <a:t>Student Management System has been launched</a:t>
            </a:r>
          </a:p>
          <a:p>
            <a:pPr marL="0" indent="0" eaLnBrk="1" hangingPunct="1">
              <a:spcAft>
                <a:spcPts val="600"/>
              </a:spcAft>
              <a:buFont typeface="Arial" pitchFamily="34" charset="0"/>
              <a:buNone/>
              <a:defRPr/>
            </a:pPr>
            <a:endParaRPr lang="en-US" altLang="en-US" sz="800" dirty="0" smtClean="0">
              <a:solidFill>
                <a:srgbClr val="000000"/>
              </a:solidFill>
              <a:latin typeface="Arial" pitchFamily="34" charset="0"/>
              <a:ea typeface="ＭＳ Ｐゴシック" pitchFamily="34" charset="-128"/>
              <a:cs typeface="Arial" pitchFamily="34" charset="0"/>
            </a:endParaRPr>
          </a:p>
          <a:p>
            <a:pPr eaLnBrk="1" hangingPunct="1">
              <a:spcAft>
                <a:spcPts val="600"/>
              </a:spcAft>
              <a:defRPr/>
            </a:pPr>
            <a:r>
              <a:rPr lang="en-US" altLang="en-US" dirty="0" smtClean="0">
                <a:solidFill>
                  <a:srgbClr val="000000"/>
                </a:solidFill>
                <a:latin typeface="Arial" pitchFamily="34" charset="0"/>
                <a:ea typeface="ＭＳ Ｐゴシック" pitchFamily="34" charset="-128"/>
                <a:cs typeface="Arial" pitchFamily="34" charset="0"/>
              </a:rPr>
              <a:t>Summer bridge programs have been created in partnership with ECC and </a:t>
            </a:r>
            <a:r>
              <a:rPr lang="en-US" altLang="en-US" dirty="0" err="1" smtClean="0">
                <a:solidFill>
                  <a:srgbClr val="000000"/>
                </a:solidFill>
                <a:latin typeface="Arial" pitchFamily="34" charset="0"/>
                <a:ea typeface="ＭＳ Ｐゴシック" pitchFamily="34" charset="-128"/>
                <a:cs typeface="Arial" pitchFamily="34" charset="0"/>
              </a:rPr>
              <a:t>Medaille</a:t>
            </a:r>
            <a:r>
              <a:rPr lang="en-US" altLang="en-US" dirty="0" smtClean="0">
                <a:solidFill>
                  <a:srgbClr val="000000"/>
                </a:solidFill>
                <a:latin typeface="Arial" pitchFamily="34" charset="0"/>
                <a:ea typeface="ＭＳ Ｐゴシック" pitchFamily="34" charset="-128"/>
                <a:cs typeface="Arial" pitchFamily="34" charset="0"/>
              </a:rPr>
              <a:t> College</a:t>
            </a:r>
          </a:p>
          <a:p>
            <a:pPr marL="0" indent="0" eaLnBrk="1" hangingPunct="1">
              <a:spcAft>
                <a:spcPts val="600"/>
              </a:spcAft>
              <a:buFont typeface="Arial" pitchFamily="34" charset="0"/>
              <a:buNone/>
              <a:defRPr/>
            </a:pPr>
            <a:endParaRPr lang="en-US" altLang="en-US" sz="800" dirty="0" smtClean="0">
              <a:solidFill>
                <a:srgbClr val="000000"/>
              </a:solidFill>
              <a:latin typeface="Arial" pitchFamily="34" charset="0"/>
              <a:ea typeface="ＭＳ Ｐゴシック" pitchFamily="34" charset="-128"/>
              <a:cs typeface="Arial" pitchFamily="34" charset="0"/>
            </a:endParaRPr>
          </a:p>
          <a:p>
            <a:pPr eaLnBrk="1" hangingPunct="1">
              <a:spcAft>
                <a:spcPts val="600"/>
              </a:spcAft>
              <a:defRPr/>
            </a:pPr>
            <a:r>
              <a:rPr lang="en-US" altLang="en-US" dirty="0" smtClean="0">
                <a:solidFill>
                  <a:srgbClr val="000000"/>
                </a:solidFill>
                <a:latin typeface="Arial" pitchFamily="34" charset="0"/>
                <a:ea typeface="ＭＳ Ｐゴシック" pitchFamily="34" charset="-128"/>
                <a:cs typeface="Arial" pitchFamily="34" charset="0"/>
              </a:rPr>
              <a:t>Community partners developed after school and summer programming framework; BPS committed to funding extended day for half of all schools beginning 2013-14</a:t>
            </a:r>
          </a:p>
          <a:p>
            <a:pPr marL="0" indent="0" eaLnBrk="1" hangingPunct="1">
              <a:spcAft>
                <a:spcPts val="600"/>
              </a:spcAft>
              <a:buFont typeface="Arial" pitchFamily="34" charset="0"/>
              <a:buNone/>
              <a:defRPr/>
            </a:pPr>
            <a:endParaRPr lang="en-US" altLang="en-US" sz="800" dirty="0" smtClean="0">
              <a:solidFill>
                <a:srgbClr val="000000"/>
              </a:solidFill>
              <a:latin typeface="Arial" pitchFamily="34" charset="0"/>
              <a:ea typeface="ＭＳ Ｐゴシック" pitchFamily="34" charset="-128"/>
              <a:cs typeface="Arial" pitchFamily="34" charset="0"/>
            </a:endParaRPr>
          </a:p>
          <a:p>
            <a:pPr eaLnBrk="1" hangingPunct="1">
              <a:spcAft>
                <a:spcPts val="600"/>
              </a:spcAft>
              <a:defRPr/>
            </a:pPr>
            <a:r>
              <a:rPr lang="en-US" altLang="en-US" dirty="0" smtClean="0">
                <a:solidFill>
                  <a:srgbClr val="000000"/>
                </a:solidFill>
                <a:latin typeface="Arial" pitchFamily="34" charset="0"/>
                <a:ea typeface="ＭＳ Ｐゴシック" pitchFamily="34" charset="-128"/>
                <a:cs typeface="Arial" pitchFamily="34" charset="0"/>
              </a:rPr>
              <a:t>Securing commitment from Erie County to fund wellness clinics in every public school</a:t>
            </a:r>
            <a:endParaRPr lang="en-US" altLang="en-US" b="1" dirty="0" smtClean="0">
              <a:solidFill>
                <a:srgbClr val="000000"/>
              </a:solidFill>
              <a:latin typeface="Arial" pitchFamily="34" charset="0"/>
              <a:ea typeface="ＭＳ Ｐゴシック" pitchFamily="34" charset="-128"/>
              <a:cs typeface="Arial" pitchFamily="34" charset="0"/>
            </a:endParaRPr>
          </a:p>
          <a:p>
            <a:pPr lvl="1" eaLnBrk="1" hangingPunct="1">
              <a:spcAft>
                <a:spcPts val="600"/>
              </a:spcAft>
              <a:buFont typeface="Arial" pitchFamily="34" charset="0"/>
              <a:buChar char="•"/>
              <a:defRPr/>
            </a:pPr>
            <a:endParaRPr lang="en-US" altLang="en-US" dirty="0" smtClean="0">
              <a:solidFill>
                <a:srgbClr val="000000"/>
              </a:solidFill>
              <a:latin typeface="Arial" pitchFamily="34" charset="0"/>
              <a:ea typeface="ＭＳ Ｐゴシック" pitchFamily="34" charset="-128"/>
              <a:cs typeface="Arial" pitchFamily="34" charset="0"/>
            </a:endParaRPr>
          </a:p>
          <a:p>
            <a:pPr>
              <a:defRPr/>
            </a:pPr>
            <a:endParaRPr lang="en-US" altLang="en-US" sz="1400" dirty="0" smtClean="0">
              <a:ea typeface="ＭＳ Ｐゴシック" pitchFamily="34" charset="-128"/>
            </a:endParaRPr>
          </a:p>
        </p:txBody>
      </p:sp>
      <p:sp>
        <p:nvSpPr>
          <p:cNvPr id="23556" name="Slide Number Placeholder 1"/>
          <p:cNvSpPr>
            <a:spLocks noGrp="1"/>
          </p:cNvSpPr>
          <p:nvPr>
            <p:ph type="sldNum" sz="quarter" idx="12"/>
          </p:nvPr>
        </p:nvSpPr>
        <p:spPr bwMode="auto">
          <a:noFill/>
          <a:ln>
            <a:miter lim="800000"/>
            <a:headEnd/>
            <a:tailEnd/>
          </a:ln>
        </p:spPr>
        <p:txBody>
          <a:bodyPr/>
          <a:lstStyle/>
          <a:p>
            <a:fld id="{ECA739B2-4919-4BE1-BEAB-4888F8CCDF04}" type="slidenum">
              <a:rPr lang="en-US" altLang="en-US"/>
              <a:pPr/>
              <a:t>14</a:t>
            </a:fld>
            <a:endParaRPr lang="en-US" altLang="en-US"/>
          </a:p>
        </p:txBody>
      </p:sp>
    </p:spTree>
    <p:extLst>
      <p:ext uri="{BB962C8B-B14F-4D97-AF65-F5344CB8AC3E}">
        <p14:creationId xmlns:p14="http://schemas.microsoft.com/office/powerpoint/2010/main" val="15969860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762000"/>
            <a:ext cx="8415338" cy="5883275"/>
          </a:xfrm>
        </p:spPr>
        <p:txBody>
          <a:bodyPr/>
          <a:lstStyle/>
          <a:p>
            <a:r>
              <a:rPr lang="en-US" altLang="en-US" sz="2100" smtClean="0">
                <a:ea typeface="ＭＳ Ｐゴシック" pitchFamily="34" charset="-128"/>
              </a:rPr>
              <a:t>During the 2012-2013 Academic year, the first year for Say Yes in the district, Buffalo Public School officials noted two immediate trends.</a:t>
            </a:r>
          </a:p>
          <a:p>
            <a:pPr>
              <a:buFont typeface="Arial" pitchFamily="34" charset="0"/>
              <a:buNone/>
            </a:pPr>
            <a:r>
              <a:rPr lang="en-US" altLang="en-US" sz="2100" smtClean="0">
                <a:ea typeface="ＭＳ Ｐゴシック" pitchFamily="34" charset="-128"/>
              </a:rPr>
              <a:t>There was </a:t>
            </a:r>
            <a:r>
              <a:rPr lang="en-US" altLang="en-US" sz="2000" smtClean="0">
                <a:ea typeface="ＭＳ Ｐゴシック" pitchFamily="34" charset="-128"/>
              </a:rPr>
              <a:t>a </a:t>
            </a:r>
            <a:r>
              <a:rPr lang="en-US" altLang="en-US" sz="2000" b="1" smtClean="0">
                <a:ea typeface="ＭＳ Ｐゴシック" pitchFamily="34" charset="-128"/>
              </a:rPr>
              <a:t>sharp increase in seniors</a:t>
            </a:r>
            <a:r>
              <a:rPr lang="ja-JP" altLang="en-US" sz="2000" b="1" smtClean="0">
                <a:ea typeface="ＭＳ Ｐゴシック" pitchFamily="34" charset="-128"/>
              </a:rPr>
              <a:t>’</a:t>
            </a:r>
            <a:r>
              <a:rPr lang="en-US" altLang="ja-JP" sz="2100" smtClean="0">
                <a:ea typeface="ＭＳ Ｐゴシック" pitchFamily="34" charset="-128"/>
              </a:rPr>
              <a:t>: </a:t>
            </a:r>
          </a:p>
          <a:p>
            <a:pPr lvl="1"/>
            <a:r>
              <a:rPr lang="en-US" altLang="en-US" sz="1900" b="1" smtClean="0">
                <a:ea typeface="ＭＳ Ｐゴシック" pitchFamily="34" charset="-128"/>
              </a:rPr>
              <a:t>submitting college applications </a:t>
            </a:r>
            <a:r>
              <a:rPr lang="en-US" altLang="en-US" sz="1900" smtClean="0">
                <a:ea typeface="ＭＳ Ｐゴシック" pitchFamily="34" charset="-128"/>
              </a:rPr>
              <a:t>(an increase of about 40%) and</a:t>
            </a:r>
          </a:p>
          <a:p>
            <a:pPr lvl="1"/>
            <a:r>
              <a:rPr lang="en-US" altLang="en-US" sz="1900" b="1" smtClean="0">
                <a:ea typeface="ＭＳ Ｐゴシック" pitchFamily="34" charset="-128"/>
              </a:rPr>
              <a:t>applying for financial aid </a:t>
            </a:r>
            <a:r>
              <a:rPr lang="en-US" altLang="en-US" sz="1900" smtClean="0">
                <a:ea typeface="ＭＳ Ｐゴシック" pitchFamily="34" charset="-128"/>
              </a:rPr>
              <a:t>(a 42% jump), when compared to previous years.</a:t>
            </a:r>
          </a:p>
          <a:p>
            <a:pPr>
              <a:buFont typeface="Arial" pitchFamily="34" charset="0"/>
              <a:buNone/>
            </a:pPr>
            <a:endParaRPr lang="en-US" altLang="en-US" smtClean="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a:p>
            <a:pPr>
              <a:buFont typeface="Arial" pitchFamily="34" charset="0"/>
              <a:buNone/>
            </a:pPr>
            <a:endParaRPr lang="en-US" altLang="en-US" smtClean="0">
              <a:ea typeface="ＭＳ Ｐゴシック" pitchFamily="34" charset="-128"/>
            </a:endParaRPr>
          </a:p>
          <a:p>
            <a:pPr>
              <a:buFont typeface="Arial" pitchFamily="34" charset="0"/>
              <a:buNone/>
            </a:pPr>
            <a:endParaRPr lang="en-US" altLang="en-US" sz="800" smtClean="0">
              <a:ea typeface="ＭＳ Ｐゴシック" pitchFamily="34" charset="-128"/>
            </a:endParaRPr>
          </a:p>
          <a:p>
            <a:pPr>
              <a:buFont typeface="Arial" pitchFamily="34" charset="0"/>
              <a:buNone/>
            </a:pPr>
            <a:r>
              <a:rPr lang="en-US" altLang="en-US" sz="1400" smtClean="0">
                <a:ea typeface="ＭＳ Ｐゴシック" pitchFamily="34" charset="-128"/>
              </a:rPr>
              <a:t>*Figures are based on estimates from Buffalo Public Schools</a:t>
            </a:r>
          </a:p>
        </p:txBody>
      </p:sp>
      <p:graphicFrame>
        <p:nvGraphicFramePr>
          <p:cNvPr id="24579" name="Chart 6"/>
          <p:cNvGraphicFramePr>
            <a:graphicFrameLocks/>
          </p:cNvGraphicFramePr>
          <p:nvPr/>
        </p:nvGraphicFramePr>
        <p:xfrm>
          <a:off x="1244600" y="2514600"/>
          <a:ext cx="5813425" cy="3609975"/>
        </p:xfrm>
        <a:graphic>
          <a:graphicData uri="http://schemas.openxmlformats.org/presentationml/2006/ole">
            <mc:AlternateContent xmlns:mc="http://schemas.openxmlformats.org/markup-compatibility/2006">
              <mc:Choice xmlns:v="urn:schemas-microsoft-com:vml" Requires="v">
                <p:oleObj spid="_x0000_s2049" name="Worksheet" r:id="rId4" imgW="5816088" imgH="3609145" progId="Excel.Sheet.8">
                  <p:embed/>
                </p:oleObj>
              </mc:Choice>
              <mc:Fallback>
                <p:oleObj name="Worksheet" r:id="rId4" imgW="5816088" imgH="3609145"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2514600"/>
                        <a:ext cx="5813425" cy="360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0" name="Slide Number Placeholder 1"/>
          <p:cNvSpPr>
            <a:spLocks noGrp="1"/>
          </p:cNvSpPr>
          <p:nvPr>
            <p:ph type="sldNum" sz="quarter" idx="12"/>
          </p:nvPr>
        </p:nvSpPr>
        <p:spPr bwMode="auto">
          <a:noFill/>
          <a:ln>
            <a:miter lim="800000"/>
            <a:headEnd/>
            <a:tailEnd/>
          </a:ln>
        </p:spPr>
        <p:txBody>
          <a:bodyPr/>
          <a:lstStyle/>
          <a:p>
            <a:fld id="{11F51E90-B545-487E-972A-74E35099530A}" type="slidenum">
              <a:rPr lang="en-US" altLang="en-US"/>
              <a:pPr/>
              <a:t>15</a:t>
            </a:fld>
            <a:endParaRPr lang="en-US" altLang="en-US"/>
          </a:p>
        </p:txBody>
      </p:sp>
      <p:sp>
        <p:nvSpPr>
          <p:cNvPr id="24581" name="Title 1"/>
          <p:cNvSpPr txBox="1">
            <a:spLocks/>
          </p:cNvSpPr>
          <p:nvPr/>
        </p:nvSpPr>
        <p:spPr bwMode="auto">
          <a:xfrm>
            <a:off x="450850" y="-152400"/>
            <a:ext cx="8229600" cy="1143000"/>
          </a:xfrm>
          <a:prstGeom prst="rect">
            <a:avLst/>
          </a:prstGeom>
          <a:noFill/>
          <a:ln w="9525">
            <a:noFill/>
            <a:miter lim="800000"/>
            <a:headEnd/>
            <a:tailEnd/>
          </a:ln>
        </p:spPr>
        <p:txBody>
          <a:bodyPr lIns="0" tIns="0" rIns="0" bIns="0" anchor="ctr"/>
          <a:lstStyle/>
          <a:p>
            <a:pPr eaLnBrk="0" fontAlgn="base" hangingPunct="0">
              <a:spcBef>
                <a:spcPct val="0"/>
              </a:spcBef>
              <a:spcAft>
                <a:spcPct val="0"/>
              </a:spcAft>
            </a:pPr>
            <a:r>
              <a:rPr lang="en-US" altLang="en-US" sz="3200">
                <a:solidFill>
                  <a:srgbClr val="1B62A6"/>
                </a:solidFill>
                <a:latin typeface="Arial Black" pitchFamily="34" charset="0"/>
                <a:ea typeface="ＭＳ Ｐゴシック" pitchFamily="34" charset="-128"/>
              </a:rPr>
              <a:t>Early Results in Buffalo</a:t>
            </a:r>
          </a:p>
        </p:txBody>
      </p:sp>
    </p:spTree>
    <p:extLst>
      <p:ext uri="{BB962C8B-B14F-4D97-AF65-F5344CB8AC3E}">
        <p14:creationId xmlns:p14="http://schemas.microsoft.com/office/powerpoint/2010/main" val="24182488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533400" y="990600"/>
            <a:ext cx="8229600" cy="808038"/>
          </a:xfrm>
        </p:spPr>
        <p:txBody>
          <a:bodyPr/>
          <a:lstStyle/>
          <a:p>
            <a:pPr>
              <a:defRPr/>
            </a:pPr>
            <a:r>
              <a:rPr lang="en-US" altLang="en-US" sz="1800" dirty="0" smtClean="0">
                <a:solidFill>
                  <a:schemeClr val="tx2">
                    <a:lumMod val="60000"/>
                    <a:lumOff val="40000"/>
                  </a:schemeClr>
                </a:solidFill>
                <a:latin typeface="Arial" panose="020B0604020202020204" pitchFamily="34" charset="0"/>
                <a:ea typeface="ＭＳ Ｐゴシック" pitchFamily="34" charset="-128"/>
                <a:cs typeface="Arial" panose="020B0604020202020204" pitchFamily="34" charset="0"/>
              </a:rPr>
              <a:t>9 percentage-point increase from Fall 2012 to Fall 2013 in postsecondary matriculation </a:t>
            </a:r>
            <a:r>
              <a:rPr lang="en-US" altLang="en-US" sz="1800" dirty="0">
                <a:solidFill>
                  <a:schemeClr val="tx2">
                    <a:lumMod val="60000"/>
                    <a:lumOff val="40000"/>
                  </a:schemeClr>
                </a:solidFill>
                <a:latin typeface="Arial" panose="020B0604020202020204" pitchFamily="34" charset="0"/>
                <a:ea typeface="ＭＳ Ｐゴシック" pitchFamily="34" charset="-128"/>
                <a:cs typeface="Arial" panose="020B0604020202020204" pitchFamily="34" charset="0"/>
              </a:rPr>
              <a:t>r</a:t>
            </a:r>
            <a:r>
              <a:rPr lang="en-US" altLang="en-US" sz="1800" dirty="0" smtClean="0">
                <a:solidFill>
                  <a:schemeClr val="tx2">
                    <a:lumMod val="60000"/>
                    <a:lumOff val="40000"/>
                  </a:schemeClr>
                </a:solidFill>
                <a:latin typeface="Arial" panose="020B0604020202020204" pitchFamily="34" charset="0"/>
                <a:ea typeface="ＭＳ Ｐゴシック" pitchFamily="34" charset="-128"/>
                <a:cs typeface="Arial" panose="020B0604020202020204" pitchFamily="34" charset="0"/>
              </a:rPr>
              <a:t>ates immediately following high </a:t>
            </a:r>
            <a:r>
              <a:rPr lang="en-US" altLang="en-US" sz="1800" dirty="0">
                <a:solidFill>
                  <a:schemeClr val="tx2">
                    <a:lumMod val="60000"/>
                    <a:lumOff val="40000"/>
                  </a:schemeClr>
                </a:solidFill>
                <a:latin typeface="Arial" panose="020B0604020202020204" pitchFamily="34" charset="0"/>
                <a:ea typeface="ＭＳ Ｐゴシック" pitchFamily="34" charset="-128"/>
                <a:cs typeface="Arial" panose="020B0604020202020204" pitchFamily="34" charset="0"/>
              </a:rPr>
              <a:t>s</a:t>
            </a:r>
            <a:r>
              <a:rPr lang="en-US" altLang="en-US" sz="1800" dirty="0" smtClean="0">
                <a:solidFill>
                  <a:schemeClr val="tx2">
                    <a:lumMod val="60000"/>
                    <a:lumOff val="40000"/>
                  </a:schemeClr>
                </a:solidFill>
                <a:latin typeface="Arial" panose="020B0604020202020204" pitchFamily="34" charset="0"/>
                <a:ea typeface="ＭＳ Ｐゴシック" pitchFamily="34" charset="-128"/>
                <a:cs typeface="Arial" panose="020B0604020202020204" pitchFamily="34" charset="0"/>
              </a:rPr>
              <a:t>chool graduation</a:t>
            </a:r>
          </a:p>
        </p:txBody>
      </p:sp>
      <p:sp>
        <p:nvSpPr>
          <p:cNvPr id="25603" name="Slide Number Placeholder 3"/>
          <p:cNvSpPr>
            <a:spLocks noGrp="1"/>
          </p:cNvSpPr>
          <p:nvPr>
            <p:ph type="sldNum" sz="quarter" idx="12"/>
          </p:nvPr>
        </p:nvSpPr>
        <p:spPr bwMode="auto">
          <a:noFill/>
          <a:ln>
            <a:miter lim="800000"/>
            <a:headEnd/>
            <a:tailEnd/>
          </a:ln>
        </p:spPr>
        <p:txBody>
          <a:bodyPr/>
          <a:lstStyle/>
          <a:p>
            <a:fld id="{9887ACF4-8542-4835-81E7-A5C29BBC5100}" type="slidenum">
              <a:rPr lang="en-US" altLang="en-US"/>
              <a:pPr/>
              <a:t>16</a:t>
            </a:fld>
            <a:endParaRPr lang="en-US" altLang="en-US"/>
          </a:p>
        </p:txBody>
      </p:sp>
      <p:graphicFrame>
        <p:nvGraphicFramePr>
          <p:cNvPr id="5" name="Chart 4"/>
          <p:cNvGraphicFramePr/>
          <p:nvPr/>
        </p:nvGraphicFramePr>
        <p:xfrm>
          <a:off x="304800" y="1787875"/>
          <a:ext cx="7804913" cy="4756149"/>
        </p:xfrm>
        <a:graphic>
          <a:graphicData uri="http://schemas.openxmlformats.org/drawingml/2006/chart">
            <c:chart xmlns:c="http://schemas.openxmlformats.org/drawingml/2006/chart" xmlns:r="http://schemas.openxmlformats.org/officeDocument/2006/relationships" r:id="rId3"/>
          </a:graphicData>
        </a:graphic>
      </p:graphicFrame>
      <p:sp>
        <p:nvSpPr>
          <p:cNvPr id="25605" name="TextBox 5"/>
          <p:cNvSpPr txBox="1">
            <a:spLocks noChangeArrowheads="1"/>
          </p:cNvSpPr>
          <p:nvPr/>
        </p:nvSpPr>
        <p:spPr bwMode="auto">
          <a:xfrm>
            <a:off x="457200" y="6551613"/>
            <a:ext cx="4800600" cy="306387"/>
          </a:xfrm>
          <a:prstGeom prst="rect">
            <a:avLst/>
          </a:prstGeom>
          <a:noFill/>
          <a:ln w="9525">
            <a:noFill/>
            <a:miter lim="800000"/>
            <a:headEnd/>
            <a:tailEnd/>
          </a:ln>
        </p:spPr>
        <p:txBody>
          <a:bodyPr>
            <a:spAutoFit/>
          </a:bodyPr>
          <a:lstStyle/>
          <a:p>
            <a:pPr fontAlgn="base">
              <a:spcBef>
                <a:spcPct val="0"/>
              </a:spcBef>
              <a:spcAft>
                <a:spcPct val="0"/>
              </a:spcAft>
            </a:pPr>
            <a:r>
              <a:rPr lang="en-US" altLang="en-US" sz="1400">
                <a:solidFill>
                  <a:prstClr val="black"/>
                </a:solidFill>
                <a:latin typeface="Arial" pitchFamily="34" charset="0"/>
                <a:ea typeface="ＭＳ Ｐゴシック" pitchFamily="34" charset="-128"/>
              </a:rPr>
              <a:t>Source: National Student Clearinghouse </a:t>
            </a:r>
          </a:p>
        </p:txBody>
      </p:sp>
      <p:sp>
        <p:nvSpPr>
          <p:cNvPr id="25606" name="Title 1"/>
          <p:cNvSpPr txBox="1">
            <a:spLocks/>
          </p:cNvSpPr>
          <p:nvPr/>
        </p:nvSpPr>
        <p:spPr bwMode="auto">
          <a:xfrm>
            <a:off x="533400" y="33338"/>
            <a:ext cx="8229600" cy="1143000"/>
          </a:xfrm>
          <a:prstGeom prst="rect">
            <a:avLst/>
          </a:prstGeom>
          <a:noFill/>
          <a:ln w="9525">
            <a:noFill/>
            <a:miter lim="800000"/>
            <a:headEnd/>
            <a:tailEnd/>
          </a:ln>
        </p:spPr>
        <p:txBody>
          <a:bodyPr lIns="0" tIns="0" rIns="0" bIns="0" anchor="ctr"/>
          <a:lstStyle/>
          <a:p>
            <a:pPr eaLnBrk="0" fontAlgn="base" hangingPunct="0">
              <a:spcBef>
                <a:spcPct val="0"/>
              </a:spcBef>
              <a:spcAft>
                <a:spcPct val="0"/>
              </a:spcAft>
            </a:pPr>
            <a:r>
              <a:rPr lang="en-US" altLang="en-US" sz="3200">
                <a:solidFill>
                  <a:srgbClr val="1B62A6"/>
                </a:solidFill>
                <a:latin typeface="Arial Black" pitchFamily="34" charset="0"/>
                <a:ea typeface="ＭＳ Ｐゴシック" pitchFamily="34" charset="-128"/>
              </a:rPr>
              <a:t>Early Results in Buffalo: Postsecondary Matriculation</a:t>
            </a:r>
          </a:p>
        </p:txBody>
      </p:sp>
    </p:spTree>
    <p:extLst>
      <p:ext uri="{BB962C8B-B14F-4D97-AF65-F5344CB8AC3E}">
        <p14:creationId xmlns:p14="http://schemas.microsoft.com/office/powerpoint/2010/main" val="31754601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8500" y="2438400"/>
            <a:ext cx="7772400" cy="1362075"/>
          </a:xfrm>
        </p:spPr>
        <p:txBody>
          <a:bodyPr/>
          <a:lstStyle/>
          <a:p>
            <a:pPr algn="ctr">
              <a:defRPr/>
            </a:pPr>
            <a:r>
              <a:rPr lang="en-US" dirty="0" smtClean="0"/>
              <a:t>Thank you!</a:t>
            </a:r>
            <a:endParaRPr lang="en-US" dirty="0"/>
          </a:p>
        </p:txBody>
      </p:sp>
      <p:sp>
        <p:nvSpPr>
          <p:cNvPr id="26627" name="Slide Number Placeholder 3"/>
          <p:cNvSpPr>
            <a:spLocks noGrp="1"/>
          </p:cNvSpPr>
          <p:nvPr>
            <p:ph type="sldNum" sz="quarter" idx="12"/>
          </p:nvPr>
        </p:nvSpPr>
        <p:spPr bwMode="auto">
          <a:noFill/>
          <a:ln>
            <a:miter lim="800000"/>
            <a:headEnd/>
            <a:tailEnd/>
          </a:ln>
        </p:spPr>
        <p:txBody>
          <a:bodyPr/>
          <a:lstStyle/>
          <a:p>
            <a:fld id="{6FB54057-F1A6-432B-911F-A46EC0B68AD2}" type="slidenum">
              <a:rPr lang="en-US" altLang="en-US"/>
              <a:pPr/>
              <a:t>17</a:t>
            </a:fld>
            <a:endParaRPr lang="en-US" altLang="en-US"/>
          </a:p>
        </p:txBody>
      </p:sp>
    </p:spTree>
    <p:extLst>
      <p:ext uri="{BB962C8B-B14F-4D97-AF65-F5344CB8AC3E}">
        <p14:creationId xmlns:p14="http://schemas.microsoft.com/office/powerpoint/2010/main" val="392807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
        <p:nvSpPr>
          <p:cNvPr id="7" name="Rectangle 6"/>
          <p:cNvSpPr/>
          <p:nvPr/>
        </p:nvSpPr>
        <p:spPr>
          <a:xfrm>
            <a:off x="533400" y="1752600"/>
            <a:ext cx="2362200" cy="1477328"/>
          </a:xfrm>
          <a:prstGeom prst="rect">
            <a:avLst/>
          </a:prstGeom>
        </p:spPr>
        <p:txBody>
          <a:bodyPr wrap="square">
            <a:spAutoFit/>
          </a:bodyPr>
          <a:lstStyle/>
          <a:p>
            <a:pPr defTabSz="914400"/>
            <a:r>
              <a:rPr lang="en-US" dirty="0">
                <a:solidFill>
                  <a:prstClr val="black"/>
                </a:solidFill>
                <a:latin typeface="Cambria" pitchFamily="18" charset="0"/>
              </a:rPr>
              <a:t>Chris Kingsley, Associate Director, Local Policy and Advocacy, Data Quality Campaign</a:t>
            </a:r>
          </a:p>
        </p:txBody>
      </p:sp>
      <p:sp>
        <p:nvSpPr>
          <p:cNvPr id="8" name="Rectangle 7"/>
          <p:cNvSpPr/>
          <p:nvPr/>
        </p:nvSpPr>
        <p:spPr>
          <a:xfrm>
            <a:off x="3276600" y="1828800"/>
            <a:ext cx="2590800" cy="1477328"/>
          </a:xfrm>
          <a:prstGeom prst="rect">
            <a:avLst/>
          </a:prstGeom>
        </p:spPr>
        <p:txBody>
          <a:bodyPr wrap="square">
            <a:spAutoFit/>
          </a:bodyPr>
          <a:lstStyle/>
          <a:p>
            <a:pPr defTabSz="914400"/>
            <a:r>
              <a:rPr lang="en-US" dirty="0">
                <a:solidFill>
                  <a:prstClr val="black"/>
                </a:solidFill>
                <a:latin typeface="Cambria" pitchFamily="18" charset="0"/>
              </a:rPr>
              <a:t> Laura Hansen, </a:t>
            </a:r>
            <a:br>
              <a:rPr lang="en-US" dirty="0">
                <a:solidFill>
                  <a:prstClr val="black"/>
                </a:solidFill>
                <a:latin typeface="Cambria" pitchFamily="18" charset="0"/>
              </a:rPr>
            </a:br>
            <a:r>
              <a:rPr lang="en-US" dirty="0">
                <a:solidFill>
                  <a:prstClr val="black"/>
                </a:solidFill>
                <a:latin typeface="Cambria" pitchFamily="18" charset="0"/>
              </a:rPr>
              <a:t>Director, Information Management and Decision Support, Nashville Public Schools</a:t>
            </a:r>
          </a:p>
        </p:txBody>
      </p:sp>
      <p:sp>
        <p:nvSpPr>
          <p:cNvPr id="9" name="Rectangle 8"/>
          <p:cNvSpPr/>
          <p:nvPr/>
        </p:nvSpPr>
        <p:spPr>
          <a:xfrm>
            <a:off x="6477000" y="1752600"/>
            <a:ext cx="2209800" cy="1200329"/>
          </a:xfrm>
          <a:prstGeom prst="rect">
            <a:avLst/>
          </a:prstGeom>
        </p:spPr>
        <p:txBody>
          <a:bodyPr wrap="square">
            <a:spAutoFit/>
          </a:bodyPr>
          <a:lstStyle/>
          <a:p>
            <a:pPr defTabSz="914400"/>
            <a:r>
              <a:rPr lang="en-US" dirty="0">
                <a:solidFill>
                  <a:prstClr val="black"/>
                </a:solidFill>
                <a:latin typeface="Cambria" pitchFamily="18" charset="0"/>
              </a:rPr>
              <a:t>Gene </a:t>
            </a:r>
            <a:r>
              <a:rPr lang="en-US" dirty="0" err="1">
                <a:solidFill>
                  <a:prstClr val="black"/>
                </a:solidFill>
                <a:latin typeface="Cambria" pitchFamily="18" charset="0"/>
              </a:rPr>
              <a:t>Chasin</a:t>
            </a:r>
            <a:r>
              <a:rPr lang="en-US" dirty="0">
                <a:solidFill>
                  <a:prstClr val="black"/>
                </a:solidFill>
                <a:latin typeface="Cambria" pitchFamily="18" charset="0"/>
              </a:rPr>
              <a:t>, </a:t>
            </a:r>
            <a:br>
              <a:rPr lang="en-US" dirty="0">
                <a:solidFill>
                  <a:prstClr val="black"/>
                </a:solidFill>
                <a:latin typeface="Cambria" pitchFamily="18" charset="0"/>
              </a:rPr>
            </a:br>
            <a:r>
              <a:rPr lang="en-US" dirty="0">
                <a:solidFill>
                  <a:prstClr val="black"/>
                </a:solidFill>
                <a:latin typeface="Cambria" pitchFamily="18" charset="0"/>
              </a:rPr>
              <a:t>Chief Operating Officer, Say Yes to Education</a:t>
            </a:r>
          </a:p>
        </p:txBody>
      </p:sp>
      <p:pic>
        <p:nvPicPr>
          <p:cNvPr id="15" name="Picture 14" descr="chris kingsle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4114800"/>
            <a:ext cx="3217333" cy="1809750"/>
          </a:xfrm>
          <a:prstGeom prst="rect">
            <a:avLst/>
          </a:prstGeom>
        </p:spPr>
      </p:pic>
      <p:pic>
        <p:nvPicPr>
          <p:cNvPr id="16" name="Picture 15" descr="Laura Hans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7600" y="4114800"/>
            <a:ext cx="3115733" cy="1752600"/>
          </a:xfrm>
          <a:prstGeom prst="rect">
            <a:avLst/>
          </a:prstGeom>
        </p:spPr>
      </p:pic>
      <p:pic>
        <p:nvPicPr>
          <p:cNvPr id="17" name="Picture 16" descr="Picture of Gene.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4200" y="3911948"/>
            <a:ext cx="999744" cy="1555917"/>
          </a:xfrm>
          <a:prstGeom prst="rect">
            <a:avLst/>
          </a:prstGeom>
        </p:spPr>
      </p:pic>
    </p:spTree>
    <p:extLst>
      <p:ext uri="{BB962C8B-B14F-4D97-AF65-F5344CB8AC3E}">
        <p14:creationId xmlns:p14="http://schemas.microsoft.com/office/powerpoint/2010/main" val="35645815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1066800"/>
            <a:ext cx="5543550"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267" name="Title 1"/>
          <p:cNvSpPr>
            <a:spLocks noGrp="1"/>
          </p:cNvSpPr>
          <p:nvPr>
            <p:ph type="title"/>
          </p:nvPr>
        </p:nvSpPr>
        <p:spPr/>
        <p:txBody>
          <a:bodyPr/>
          <a:lstStyle/>
          <a:p>
            <a:r>
              <a:rPr lang="en-US" altLang="en-US" smtClean="0">
                <a:latin typeface="Arial Black" pitchFamily="34" charset="0"/>
                <a:ea typeface="ＭＳ Ｐゴシック" pitchFamily="34" charset="-128"/>
              </a:rPr>
              <a:t>Factors That Say Yes Considers Crucial to Student Success</a:t>
            </a:r>
            <a:br>
              <a:rPr lang="en-US" altLang="en-US" smtClean="0">
                <a:latin typeface="Arial Black" pitchFamily="34" charset="0"/>
                <a:ea typeface="ＭＳ Ｐゴシック" pitchFamily="34" charset="-128"/>
              </a:rPr>
            </a:br>
            <a:endParaRPr lang="en-US" altLang="en-US" smtClean="0">
              <a:latin typeface="Arial Black" pitchFamily="34" charset="0"/>
              <a:ea typeface="ＭＳ Ｐゴシック" pitchFamily="34" charset="-128"/>
            </a:endParaRPr>
          </a:p>
        </p:txBody>
      </p:sp>
      <p:sp>
        <p:nvSpPr>
          <p:cNvPr id="11268" name="Slide Number Placeholder 1"/>
          <p:cNvSpPr>
            <a:spLocks noGrp="1"/>
          </p:cNvSpPr>
          <p:nvPr>
            <p:ph type="sldNum" sz="quarter" idx="12"/>
          </p:nvPr>
        </p:nvSpPr>
        <p:spPr bwMode="auto">
          <a:noFill/>
          <a:ln>
            <a:miter lim="800000"/>
            <a:headEnd/>
            <a:tailEnd/>
          </a:ln>
        </p:spPr>
        <p:txBody>
          <a:bodyPr/>
          <a:lstStyle/>
          <a:p>
            <a:fld id="{3A1CBB8B-7983-4F30-9ADF-AF1313FEF766}" type="slidenum">
              <a:rPr lang="en-US" altLang="en-US"/>
              <a:pPr/>
              <a:t>2</a:t>
            </a:fld>
            <a:endParaRPr lang="en-US" altLang="en-US"/>
          </a:p>
        </p:txBody>
      </p:sp>
    </p:spTree>
    <p:extLst>
      <p:ext uri="{BB962C8B-B14F-4D97-AF65-F5344CB8AC3E}">
        <p14:creationId xmlns:p14="http://schemas.microsoft.com/office/powerpoint/2010/main" val="33645330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idx="4294967295"/>
          </p:nvPr>
        </p:nvSpPr>
        <p:spPr>
          <a:xfrm>
            <a:off x="152400" y="620713"/>
            <a:ext cx="7772400" cy="522287"/>
          </a:xfrm>
        </p:spPr>
        <p:txBody>
          <a:bodyPr/>
          <a:lstStyle/>
          <a:p>
            <a:r>
              <a:rPr lang="en-US" altLang="en-US" sz="2800" smtClean="0">
                <a:latin typeface="Arial Black" pitchFamily="34" charset="0"/>
                <a:ea typeface="ＭＳ Ｐゴシック" pitchFamily="34" charset="-128"/>
              </a:rPr>
              <a:t>Say Yes’ Key Levers for Change: </a:t>
            </a:r>
            <a:r>
              <a:rPr lang="en-US" altLang="en-US" sz="2800" smtClean="0">
                <a:solidFill>
                  <a:schemeClr val="accent1"/>
                </a:solidFill>
                <a:latin typeface="Arial Black" pitchFamily="34" charset="0"/>
                <a:ea typeface="ＭＳ Ｐゴシック" pitchFamily="34" charset="-128"/>
              </a:rPr>
              <a:t>Comprehensive Student and Family Supports</a:t>
            </a:r>
          </a:p>
        </p:txBody>
      </p:sp>
      <p:pic>
        <p:nvPicPr>
          <p:cNvPr id="1229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313" y="1787525"/>
            <a:ext cx="9056687" cy="4765675"/>
          </a:xfrm>
          <a:prstGeom prst="rect">
            <a:avLst/>
          </a:prstGeom>
          <a:noFill/>
          <a:ln w="9525">
            <a:noFill/>
            <a:miter lim="800000"/>
            <a:headEnd/>
            <a:tailEnd/>
          </a:ln>
          <a:effectLst/>
        </p:spPr>
      </p:pic>
    </p:spTree>
    <p:extLst>
      <p:ext uri="{BB962C8B-B14F-4D97-AF65-F5344CB8AC3E}">
        <p14:creationId xmlns:p14="http://schemas.microsoft.com/office/powerpoint/2010/main" val="35712879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altLang="en-US" sz="2800" smtClean="0">
                <a:latin typeface="Arial Black" pitchFamily="34" charset="0"/>
                <a:ea typeface="ＭＳ Ｐゴシック" pitchFamily="34" charset="-128"/>
              </a:rPr>
              <a:t>Say Yes to Education </a:t>
            </a:r>
            <a:br>
              <a:rPr lang="en-US" altLang="en-US" sz="2800" smtClean="0">
                <a:latin typeface="Arial Black" pitchFamily="34" charset="0"/>
                <a:ea typeface="ＭＳ Ｐゴシック" pitchFamily="34" charset="-128"/>
              </a:rPr>
            </a:br>
            <a:r>
              <a:rPr lang="en-US" altLang="en-US" sz="2800" smtClean="0">
                <a:latin typeface="Arial Black" pitchFamily="34" charset="0"/>
                <a:ea typeface="ＭＳ Ｐゴシック" pitchFamily="34" charset="-128"/>
              </a:rPr>
              <a:t>Student Monitoring and Intervention System (SMIS) </a:t>
            </a:r>
          </a:p>
        </p:txBody>
      </p:sp>
      <p:sp>
        <p:nvSpPr>
          <p:cNvPr id="13315" name="Content Placeholder 5"/>
          <p:cNvSpPr>
            <a:spLocks noGrp="1"/>
          </p:cNvSpPr>
          <p:nvPr>
            <p:ph idx="1"/>
          </p:nvPr>
        </p:nvSpPr>
        <p:spPr>
          <a:xfrm>
            <a:off x="152400" y="1600200"/>
            <a:ext cx="8520113" cy="3505200"/>
          </a:xfrm>
        </p:spPr>
        <p:txBody>
          <a:bodyPr/>
          <a:lstStyle/>
          <a:p>
            <a:r>
              <a:rPr lang="en-US" altLang="en-US" sz="2200" smtClean="0">
                <a:solidFill>
                  <a:srgbClr val="000000"/>
                </a:solidFill>
                <a:ea typeface="ＭＳ Ｐゴシック" pitchFamily="34" charset="-128"/>
              </a:rPr>
              <a:t>New way of doing business -- we focus on supporting students’ academic achievement, social, emotional, and health outcomes</a:t>
            </a:r>
          </a:p>
          <a:p>
            <a:endParaRPr lang="en-US" altLang="en-US" sz="2200" smtClean="0">
              <a:ea typeface="ＭＳ Ｐゴシック" pitchFamily="34" charset="-128"/>
            </a:endParaRPr>
          </a:p>
          <a:p>
            <a:r>
              <a:rPr lang="en-US" altLang="en-US" sz="2200" smtClean="0">
                <a:ea typeface="ＭＳ Ｐゴシック" pitchFamily="34" charset="-128"/>
              </a:rPr>
              <a:t>A research-based Student Monitoring and Intervention System developed by the American Institutes for Research, a key partner</a:t>
            </a:r>
          </a:p>
          <a:p>
            <a:endParaRPr lang="en-US" altLang="en-US" sz="2200" smtClean="0">
              <a:ea typeface="ＭＳ Ｐゴシック" pitchFamily="34" charset="-128"/>
            </a:endParaRPr>
          </a:p>
          <a:p>
            <a:r>
              <a:rPr lang="en-US" altLang="en-US" sz="2200" smtClean="0">
                <a:ea typeface="ＭＳ Ｐゴシック" pitchFamily="34" charset="-128"/>
              </a:rPr>
              <a:t>Continually updated profile for each student on 13 key indicators in domains of academic, social, emotional, mental, and physical health</a:t>
            </a:r>
          </a:p>
          <a:p>
            <a:endParaRPr lang="en-US" altLang="en-US" sz="2200" smtClean="0">
              <a:ea typeface="ＭＳ Ｐゴシック" pitchFamily="34" charset="-128"/>
            </a:endParaRPr>
          </a:p>
          <a:p>
            <a:r>
              <a:rPr lang="en-US" altLang="en-US" sz="2200" smtClean="0">
                <a:ea typeface="ＭＳ Ｐゴシック" pitchFamily="34" charset="-128"/>
              </a:rPr>
              <a:t>Based on SMIS growth plan, students and families can enroll in intervention(s) </a:t>
            </a:r>
            <a:r>
              <a:rPr lang="en-US" altLang="en-US" sz="2200" i="1" smtClean="0">
                <a:ea typeface="ＭＳ Ｐゴシック" pitchFamily="34" charset="-128"/>
              </a:rPr>
              <a:t>before</a:t>
            </a:r>
            <a:r>
              <a:rPr lang="en-US" altLang="en-US" sz="2200" smtClean="0">
                <a:ea typeface="ＭＳ Ｐゴシック" pitchFamily="34" charset="-128"/>
              </a:rPr>
              <a:t> students are on a low-achievement trajectory</a:t>
            </a:r>
          </a:p>
          <a:p>
            <a:endParaRPr lang="en-US" altLang="en-US" sz="2000" smtClean="0">
              <a:ea typeface="ＭＳ Ｐゴシック" pitchFamily="34" charset="-128"/>
            </a:endParaRPr>
          </a:p>
          <a:p>
            <a:endParaRPr lang="en-US" altLang="en-US" sz="2000" smtClean="0">
              <a:ea typeface="ＭＳ Ｐゴシック" pitchFamily="34" charset="-128"/>
            </a:endParaRPr>
          </a:p>
          <a:p>
            <a:endParaRPr lang="en-US" altLang="en-US" sz="2000" smtClean="0">
              <a:ea typeface="ＭＳ Ｐゴシック" pitchFamily="34" charset="-128"/>
            </a:endParaRPr>
          </a:p>
        </p:txBody>
      </p:sp>
      <p:sp>
        <p:nvSpPr>
          <p:cNvPr id="13316" name="Slide Number Placeholder 3"/>
          <p:cNvSpPr>
            <a:spLocks noGrp="1"/>
          </p:cNvSpPr>
          <p:nvPr>
            <p:ph type="sldNum" sz="quarter" idx="12"/>
          </p:nvPr>
        </p:nvSpPr>
        <p:spPr bwMode="auto">
          <a:noFill/>
          <a:ln>
            <a:miter lim="800000"/>
            <a:headEnd/>
            <a:tailEnd/>
          </a:ln>
        </p:spPr>
        <p:txBody>
          <a:bodyPr/>
          <a:lstStyle/>
          <a:p>
            <a:fld id="{C604905E-9EB8-457E-BF39-15681AC509BC}" type="slidenum">
              <a:rPr lang="en-US" altLang="en-US"/>
              <a:pPr/>
              <a:t>4</a:t>
            </a:fld>
            <a:endParaRPr lang="en-US" altLang="en-US"/>
          </a:p>
        </p:txBody>
      </p:sp>
    </p:spTree>
    <p:extLst>
      <p:ext uri="{BB962C8B-B14F-4D97-AF65-F5344CB8AC3E}">
        <p14:creationId xmlns:p14="http://schemas.microsoft.com/office/powerpoint/2010/main" val="38567899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381000" y="152400"/>
            <a:ext cx="9067800" cy="1143000"/>
          </a:xfrm>
        </p:spPr>
        <p:txBody>
          <a:bodyPr/>
          <a:lstStyle/>
          <a:p>
            <a:r>
              <a:rPr lang="en-US" altLang="en-US" sz="2800" smtClean="0">
                <a:latin typeface="Arial Black" pitchFamily="34" charset="0"/>
                <a:ea typeface="ＭＳ Ｐゴシック" pitchFamily="34" charset="-128"/>
              </a:rPr>
              <a:t>Say Yes to Education</a:t>
            </a:r>
            <a:br>
              <a:rPr lang="en-US" altLang="en-US" sz="2800" smtClean="0">
                <a:latin typeface="Arial Black" pitchFamily="34" charset="0"/>
                <a:ea typeface="ＭＳ Ｐゴシック" pitchFamily="34" charset="-128"/>
              </a:rPr>
            </a:br>
            <a:r>
              <a:rPr lang="en-US" altLang="en-US" sz="2800" smtClean="0">
                <a:latin typeface="Arial Black" pitchFamily="34" charset="0"/>
                <a:ea typeface="ＭＳ Ｐゴシック" pitchFamily="34" charset="-128"/>
              </a:rPr>
              <a:t>Student Monitoring and Intervention System</a:t>
            </a:r>
            <a:br>
              <a:rPr lang="en-US" altLang="en-US" sz="2800" smtClean="0">
                <a:latin typeface="Arial Black" pitchFamily="34" charset="0"/>
                <a:ea typeface="ＭＳ Ｐゴシック" pitchFamily="34" charset="-128"/>
              </a:rPr>
            </a:br>
            <a:r>
              <a:rPr lang="en-US" altLang="en-US" sz="2800" smtClean="0">
                <a:latin typeface="Arial Black" pitchFamily="34" charset="0"/>
                <a:ea typeface="ＭＳ Ｐゴシック" pitchFamily="34" charset="-128"/>
              </a:rPr>
              <a:t>(SMIS) Inputs</a:t>
            </a:r>
          </a:p>
        </p:txBody>
      </p:sp>
      <p:graphicFrame>
        <p:nvGraphicFramePr>
          <p:cNvPr id="6" name="Content Placeholder 5"/>
          <p:cNvGraphicFramePr>
            <a:graphicFrameLocks noGrp="1"/>
          </p:cNvGraphicFramePr>
          <p:nvPr>
            <p:ph idx="1"/>
          </p:nvPr>
        </p:nvGraphicFramePr>
        <p:xfrm>
          <a:off x="231732" y="1192170"/>
          <a:ext cx="8607468" cy="5010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0" name="Slide Number Placeholder 1"/>
          <p:cNvSpPr>
            <a:spLocks noGrp="1"/>
          </p:cNvSpPr>
          <p:nvPr>
            <p:ph type="sldNum" sz="quarter" idx="12"/>
          </p:nvPr>
        </p:nvSpPr>
        <p:spPr bwMode="auto">
          <a:noFill/>
          <a:ln>
            <a:miter lim="800000"/>
            <a:headEnd/>
            <a:tailEnd/>
          </a:ln>
        </p:spPr>
        <p:txBody>
          <a:bodyPr/>
          <a:lstStyle/>
          <a:p>
            <a:fld id="{B46508E4-25E8-46B8-915C-86203F449F8C}" type="slidenum">
              <a:rPr lang="en-US" altLang="en-US"/>
              <a:pPr/>
              <a:t>5</a:t>
            </a:fld>
            <a:endParaRPr lang="en-US" altLang="en-US"/>
          </a:p>
        </p:txBody>
      </p:sp>
    </p:spTree>
    <p:extLst>
      <p:ext uri="{BB962C8B-B14F-4D97-AF65-F5344CB8AC3E}">
        <p14:creationId xmlns:p14="http://schemas.microsoft.com/office/powerpoint/2010/main" val="41600536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ln>
            <a:miter lim="800000"/>
            <a:headEnd/>
            <a:tailEnd/>
          </a:ln>
        </p:spPr>
        <p:txBody>
          <a:bodyPr/>
          <a:lstStyle/>
          <a:p>
            <a:fld id="{351CBF3A-15C3-4917-A6C4-331644EAC389}" type="slidenum">
              <a:rPr lang="en-US" altLang="en-US"/>
              <a:pPr/>
              <a:t>6</a:t>
            </a:fld>
            <a:endParaRPr lang="en-US" altLang="en-US"/>
          </a:p>
        </p:txBody>
      </p:sp>
      <p:pic>
        <p:nvPicPr>
          <p:cNvPr id="15363" name="Picture 7" descr="C:\Users\sdrohojowska.SYTE\AppData\Local\Temp\wz8123\SYTE_GuidebookChartsFigsTables\SYTE_GuidebookTable06.png"/>
          <p:cNvPicPr>
            <a:picLocks noChangeAspect="1" noChangeArrowheads="1"/>
          </p:cNvPicPr>
          <p:nvPr/>
        </p:nvPicPr>
        <p:blipFill>
          <a:blip r:embed="rId2" cstate="email">
            <a:extLst>
              <a:ext uri="{28A0092B-C50C-407E-A947-70E740481C1C}">
                <a14:useLocalDpi xmlns:a14="http://schemas.microsoft.com/office/drawing/2010/main"/>
              </a:ext>
            </a:extLst>
          </a:blip>
          <a:srcRect t="5630"/>
          <a:stretch>
            <a:fillRect/>
          </a:stretch>
        </p:blipFill>
        <p:spPr bwMode="auto">
          <a:xfrm>
            <a:off x="152400" y="312738"/>
            <a:ext cx="8839200" cy="5249862"/>
          </a:xfrm>
          <a:prstGeom prst="rect">
            <a:avLst/>
          </a:prstGeom>
          <a:noFill/>
          <a:ln w="9525">
            <a:noFill/>
            <a:miter lim="800000"/>
            <a:headEnd/>
            <a:tailEnd/>
          </a:ln>
        </p:spPr>
      </p:pic>
    </p:spTree>
    <p:extLst>
      <p:ext uri="{BB962C8B-B14F-4D97-AF65-F5344CB8AC3E}">
        <p14:creationId xmlns:p14="http://schemas.microsoft.com/office/powerpoint/2010/main" val="39617713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417638"/>
          <a:ext cx="8991600" cy="5423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Arrow 8"/>
          <p:cNvSpPr>
            <a:spLocks noChangeArrowheads="1"/>
          </p:cNvSpPr>
          <p:nvPr/>
        </p:nvSpPr>
        <p:spPr bwMode="auto">
          <a:xfrm>
            <a:off x="6400800" y="2968625"/>
            <a:ext cx="838200" cy="536575"/>
          </a:xfrm>
          <a:prstGeom prst="rightArrow">
            <a:avLst>
              <a:gd name="adj1" fmla="val 50000"/>
              <a:gd name="adj2" fmla="val 50003"/>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fontAlgn="base">
              <a:spcBef>
                <a:spcPct val="0"/>
              </a:spcBef>
              <a:spcAft>
                <a:spcPct val="0"/>
              </a:spcAft>
              <a:defRPr/>
            </a:pPr>
            <a:endParaRPr lang="en-US">
              <a:solidFill>
                <a:prstClr val="white"/>
              </a:solidFill>
              <a:latin typeface="Calibri"/>
              <a:ea typeface="ＭＳ Ｐゴシック" pitchFamily="34" charset="-128"/>
            </a:endParaRPr>
          </a:p>
        </p:txBody>
      </p:sp>
      <p:sp>
        <p:nvSpPr>
          <p:cNvPr id="10" name="Left Arrow 9"/>
          <p:cNvSpPr>
            <a:spLocks noChangeArrowheads="1"/>
          </p:cNvSpPr>
          <p:nvPr/>
        </p:nvSpPr>
        <p:spPr bwMode="auto">
          <a:xfrm>
            <a:off x="2057400" y="3124200"/>
            <a:ext cx="762000" cy="533400"/>
          </a:xfrm>
          <a:prstGeom prst="lef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fontAlgn="base">
              <a:spcBef>
                <a:spcPct val="0"/>
              </a:spcBef>
              <a:spcAft>
                <a:spcPct val="0"/>
              </a:spcAft>
              <a:defRPr/>
            </a:pPr>
            <a:endParaRPr lang="en-US">
              <a:solidFill>
                <a:prstClr val="white"/>
              </a:solidFill>
              <a:latin typeface="Calibri"/>
              <a:ea typeface="ＭＳ Ｐゴシック" pitchFamily="34" charset="-128"/>
            </a:endParaRPr>
          </a:p>
        </p:txBody>
      </p:sp>
      <p:sp>
        <p:nvSpPr>
          <p:cNvPr id="11" name="Down Arrow 10"/>
          <p:cNvSpPr>
            <a:spLocks noChangeArrowheads="1"/>
          </p:cNvSpPr>
          <p:nvPr/>
        </p:nvSpPr>
        <p:spPr bwMode="auto">
          <a:xfrm>
            <a:off x="4284663" y="5029200"/>
            <a:ext cx="457200" cy="533400"/>
          </a:xfrm>
          <a:prstGeom prst="downArrow">
            <a:avLst>
              <a:gd name="adj1" fmla="val 50000"/>
              <a:gd name="adj2" fmla="val 49999"/>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fontAlgn="base">
              <a:spcBef>
                <a:spcPct val="0"/>
              </a:spcBef>
              <a:spcAft>
                <a:spcPct val="0"/>
              </a:spcAft>
              <a:defRPr/>
            </a:pPr>
            <a:endParaRPr lang="en-US">
              <a:solidFill>
                <a:prstClr val="white"/>
              </a:solidFill>
              <a:latin typeface="Calibri"/>
              <a:ea typeface="ＭＳ Ｐゴシック" pitchFamily="34" charset="-128"/>
            </a:endParaRPr>
          </a:p>
        </p:txBody>
      </p:sp>
      <p:sp>
        <p:nvSpPr>
          <p:cNvPr id="16390" name="Slide Number Placeholder 2"/>
          <p:cNvSpPr>
            <a:spLocks noGrp="1"/>
          </p:cNvSpPr>
          <p:nvPr>
            <p:ph type="sldNum" sz="quarter" idx="12"/>
          </p:nvPr>
        </p:nvSpPr>
        <p:spPr bwMode="auto">
          <a:noFill/>
          <a:ln>
            <a:miter lim="800000"/>
            <a:headEnd/>
            <a:tailEnd/>
          </a:ln>
        </p:spPr>
        <p:txBody>
          <a:bodyPr/>
          <a:lstStyle/>
          <a:p>
            <a:fld id="{14AB8350-96BD-439C-8756-F03CC756A64E}" type="slidenum">
              <a:rPr lang="en-US" altLang="en-US"/>
              <a:pPr/>
              <a:t>7</a:t>
            </a:fld>
            <a:endParaRPr lang="en-US" altLang="en-US"/>
          </a:p>
        </p:txBody>
      </p:sp>
      <p:sp>
        <p:nvSpPr>
          <p:cNvPr id="16391" name="Title 3"/>
          <p:cNvSpPr>
            <a:spLocks noGrp="1"/>
          </p:cNvSpPr>
          <p:nvPr>
            <p:ph type="title"/>
          </p:nvPr>
        </p:nvSpPr>
        <p:spPr>
          <a:xfrm>
            <a:off x="381000" y="152400"/>
            <a:ext cx="9067800" cy="1143000"/>
          </a:xfrm>
        </p:spPr>
        <p:txBody>
          <a:bodyPr/>
          <a:lstStyle/>
          <a:p>
            <a:r>
              <a:rPr lang="en-US" altLang="en-US" sz="2800" smtClean="0">
                <a:latin typeface="Arial Black" pitchFamily="34" charset="0"/>
                <a:ea typeface="ＭＳ Ｐゴシック" pitchFamily="34" charset="-128"/>
              </a:rPr>
              <a:t>Say Yes to Education</a:t>
            </a:r>
            <a:br>
              <a:rPr lang="en-US" altLang="en-US" sz="2800" smtClean="0">
                <a:latin typeface="Arial Black" pitchFamily="34" charset="0"/>
                <a:ea typeface="ＭＳ Ｐゴシック" pitchFamily="34" charset="-128"/>
              </a:rPr>
            </a:br>
            <a:r>
              <a:rPr lang="en-US" altLang="en-US" sz="2800" smtClean="0">
                <a:latin typeface="Arial Black" pitchFamily="34" charset="0"/>
                <a:ea typeface="ＭＳ Ｐゴシック" pitchFamily="34" charset="-128"/>
              </a:rPr>
              <a:t>Student Monitoring and Intervention System</a:t>
            </a:r>
            <a:br>
              <a:rPr lang="en-US" altLang="en-US" sz="2800" smtClean="0">
                <a:latin typeface="Arial Black" pitchFamily="34" charset="0"/>
                <a:ea typeface="ＭＳ Ｐゴシック" pitchFamily="34" charset="-128"/>
              </a:rPr>
            </a:br>
            <a:r>
              <a:rPr lang="en-US" altLang="en-US" sz="2800" smtClean="0">
                <a:latin typeface="Arial Black" pitchFamily="34" charset="0"/>
                <a:ea typeface="ＭＳ Ｐゴシック" pitchFamily="34" charset="-128"/>
              </a:rPr>
              <a:t>Outputs</a:t>
            </a:r>
          </a:p>
        </p:txBody>
      </p:sp>
    </p:spTree>
    <p:extLst>
      <p:ext uri="{BB962C8B-B14F-4D97-AF65-F5344CB8AC3E}">
        <p14:creationId xmlns:p14="http://schemas.microsoft.com/office/powerpoint/2010/main" val="8370215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22238"/>
            <a:ext cx="8229600" cy="1143000"/>
          </a:xfrm>
        </p:spPr>
        <p:txBody>
          <a:bodyPr/>
          <a:lstStyle/>
          <a:p>
            <a:r>
              <a:rPr lang="en-US" altLang="en-US" smtClean="0">
                <a:latin typeface="Arial Black" pitchFamily="34" charset="0"/>
                <a:ea typeface="ＭＳ Ｐゴシック" pitchFamily="34" charset="-128"/>
              </a:rPr>
              <a:t>Site Facilitators </a:t>
            </a:r>
          </a:p>
        </p:txBody>
      </p:sp>
      <p:pic>
        <p:nvPicPr>
          <p:cNvPr id="17411"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t="10924"/>
          <a:stretch>
            <a:fillRect/>
          </a:stretch>
        </p:blipFill>
        <p:spPr>
          <a:xfrm>
            <a:off x="1676400" y="1265238"/>
            <a:ext cx="5408613" cy="5241925"/>
          </a:xfrm>
        </p:spPr>
      </p:pic>
      <p:sp>
        <p:nvSpPr>
          <p:cNvPr id="17412" name="Slide Number Placeholder 1"/>
          <p:cNvSpPr>
            <a:spLocks noGrp="1"/>
          </p:cNvSpPr>
          <p:nvPr>
            <p:ph type="sldNum" sz="quarter" idx="12"/>
          </p:nvPr>
        </p:nvSpPr>
        <p:spPr bwMode="auto">
          <a:noFill/>
          <a:ln>
            <a:miter lim="800000"/>
            <a:headEnd/>
            <a:tailEnd/>
          </a:ln>
        </p:spPr>
        <p:txBody>
          <a:bodyPr/>
          <a:lstStyle/>
          <a:p>
            <a:fld id="{F54D2B51-796A-4BE4-9F0D-C9F05A09E392}" type="slidenum">
              <a:rPr lang="en-US" altLang="en-US"/>
              <a:pPr/>
              <a:t>8</a:t>
            </a:fld>
            <a:endParaRPr lang="en-US" altLang="en-US"/>
          </a:p>
        </p:txBody>
      </p:sp>
    </p:spTree>
    <p:extLst>
      <p:ext uri="{BB962C8B-B14F-4D97-AF65-F5344CB8AC3E}">
        <p14:creationId xmlns:p14="http://schemas.microsoft.com/office/powerpoint/2010/main" val="25643294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latin typeface="Arial Black" pitchFamily="34" charset="0"/>
                <a:ea typeface="ＭＳ Ｐゴシック" pitchFamily="34" charset="-128"/>
              </a:rPr>
              <a:t>Site Facilitator and Student Support Team (SST) </a:t>
            </a:r>
          </a:p>
        </p:txBody>
      </p:sp>
      <p:sp>
        <p:nvSpPr>
          <p:cNvPr id="18435" name="Content Placeholder 2"/>
          <p:cNvSpPr>
            <a:spLocks noGrp="1"/>
          </p:cNvSpPr>
          <p:nvPr>
            <p:ph idx="1"/>
          </p:nvPr>
        </p:nvSpPr>
        <p:spPr>
          <a:xfrm>
            <a:off x="471488" y="1708150"/>
            <a:ext cx="7377112" cy="4648200"/>
          </a:xfrm>
        </p:spPr>
        <p:txBody>
          <a:bodyPr/>
          <a:lstStyle/>
          <a:p>
            <a:r>
              <a:rPr lang="en-US" altLang="en-US" sz="2000" smtClean="0">
                <a:ea typeface="ＭＳ Ｐゴシック" pitchFamily="34" charset="-128"/>
              </a:rPr>
              <a:t>Say Yes Site Facilitators work in schools in a case management type role as part of the Student Support Team (</a:t>
            </a:r>
            <a:r>
              <a:rPr lang="en-US" altLang="en-US" sz="2000" smtClean="0">
                <a:solidFill>
                  <a:srgbClr val="000000"/>
                </a:solidFill>
                <a:ea typeface="ＭＳ Ｐゴシック" pitchFamily="34" charset="-128"/>
              </a:rPr>
              <a:t>e.g., psychologist, guidance counselor, social worker)</a:t>
            </a:r>
            <a:endParaRPr lang="en-US" altLang="en-US" sz="2000" smtClean="0">
              <a:ea typeface="ＭＳ Ｐゴシック" pitchFamily="34" charset="-128"/>
            </a:endParaRPr>
          </a:p>
          <a:p>
            <a:endParaRPr lang="en-US" altLang="en-US" sz="2000" smtClean="0">
              <a:ea typeface="ＭＳ Ｐゴシック" pitchFamily="34" charset="-128"/>
            </a:endParaRPr>
          </a:p>
          <a:p>
            <a:r>
              <a:rPr lang="en-US" altLang="en-US" sz="2000" smtClean="0">
                <a:ea typeface="ＭＳ Ｐゴシック" pitchFamily="34" charset="-128"/>
              </a:rPr>
              <a:t>SSTs use Student Growth Plans to identify students who are off track and the appropriate intervention(s) for their needs</a:t>
            </a:r>
          </a:p>
          <a:p>
            <a:endParaRPr lang="en-US" altLang="en-US" sz="2000" smtClean="0">
              <a:ea typeface="ＭＳ Ｐゴシック" pitchFamily="34" charset="-128"/>
            </a:endParaRPr>
          </a:p>
          <a:p>
            <a:r>
              <a:rPr lang="en-US" altLang="en-US" sz="2000" smtClean="0">
                <a:ea typeface="ＭＳ Ｐゴシック" pitchFamily="34" charset="-128"/>
              </a:rPr>
              <a:t>Using SMIS data it is possible to look at the relation between a student’s participation in an intervention, the dosage of the intervention, and their achievement outcomes</a:t>
            </a:r>
          </a:p>
          <a:p>
            <a:endParaRPr lang="en-US" altLang="en-US" sz="2000" smtClean="0">
              <a:ea typeface="ＭＳ Ｐゴシック" pitchFamily="34" charset="-128"/>
            </a:endParaRPr>
          </a:p>
          <a:p>
            <a:r>
              <a:rPr lang="en-US" altLang="en-US" sz="2000" smtClean="0">
                <a:ea typeface="ＭＳ Ｐゴシック" pitchFamily="34" charset="-128"/>
              </a:rPr>
              <a:t>SSTs are provided with on-going professional development</a:t>
            </a:r>
          </a:p>
          <a:p>
            <a:endParaRPr lang="en-US" altLang="en-US" sz="2000" smtClean="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p:txBody>
      </p:sp>
      <p:sp>
        <p:nvSpPr>
          <p:cNvPr id="18436" name="Slide Number Placeholder 3"/>
          <p:cNvSpPr>
            <a:spLocks noGrp="1"/>
          </p:cNvSpPr>
          <p:nvPr>
            <p:ph type="sldNum" sz="quarter" idx="12"/>
          </p:nvPr>
        </p:nvSpPr>
        <p:spPr bwMode="auto">
          <a:noFill/>
          <a:ln>
            <a:miter lim="800000"/>
            <a:headEnd/>
            <a:tailEnd/>
          </a:ln>
        </p:spPr>
        <p:txBody>
          <a:bodyPr/>
          <a:lstStyle/>
          <a:p>
            <a:fld id="{FE82AAAB-4644-42E7-9E2A-DAA38666274B}" type="slidenum">
              <a:rPr lang="en-US" altLang="en-US"/>
              <a:pPr/>
              <a:t>9</a:t>
            </a:fld>
            <a:endParaRPr lang="en-US" altLang="en-US"/>
          </a:p>
        </p:txBody>
      </p:sp>
    </p:spTree>
    <p:extLst>
      <p:ext uri="{BB962C8B-B14F-4D97-AF65-F5344CB8AC3E}">
        <p14:creationId xmlns:p14="http://schemas.microsoft.com/office/powerpoint/2010/main" val="943083921"/>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YPF Template 5.2012">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1868</Words>
  <Application>Microsoft Macintosh PowerPoint</Application>
  <PresentationFormat>On-screen Show (4:3)</PresentationFormat>
  <Paragraphs>247</Paragraphs>
  <Slides>18</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2_Office Theme</vt:lpstr>
      <vt:lpstr>AYPF Template 5.2012</vt:lpstr>
      <vt:lpstr>Microsoft Excel 97 - 2004 Worksheet</vt:lpstr>
      <vt:lpstr>PowerPoint Presentation</vt:lpstr>
      <vt:lpstr>Factors That Say Yes Considers Crucial to Student Success </vt:lpstr>
      <vt:lpstr>Say Yes’ Key Levers for Change: Comprehensive Student and Family Supports</vt:lpstr>
      <vt:lpstr>Say Yes to Education  Student Monitoring and Intervention System (SMIS) </vt:lpstr>
      <vt:lpstr>Say Yes to Education Student Monitoring and Intervention System (SMIS) Inputs</vt:lpstr>
      <vt:lpstr>PowerPoint Presentation</vt:lpstr>
      <vt:lpstr>Say Yes to Education Student Monitoring and Intervention System Outputs</vt:lpstr>
      <vt:lpstr>Site Facilitators </vt:lpstr>
      <vt:lpstr>Site Facilitator and Student Support Team (SST) </vt:lpstr>
      <vt:lpstr>Demographics: Buffalo Public Schools</vt:lpstr>
      <vt:lpstr>High School Graduation and Dropout Rates, Buffalo Public Schools </vt:lpstr>
      <vt:lpstr>Regents and Regents Diploma with Advanced Designation, Buffalo Public Schools  </vt:lpstr>
      <vt:lpstr>Lessons Learned and Next Steps </vt:lpstr>
      <vt:lpstr>Early Results in Buffalo</vt:lpstr>
      <vt:lpstr>PowerPoint Presentation</vt:lpstr>
      <vt:lpstr>9 percentage-point increase from Fall 2012 to Fall 2013 in postsecondary matriculation rates immediately following high school graduation</vt:lpstr>
      <vt:lpstr>Thank you!</vt:lpstr>
      <vt:lpstr>Questions?</vt:lpstr>
    </vt:vector>
  </TitlesOfParts>
  <Company>American Youth Policy Forum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Knowles</dc:creator>
  <cp:lastModifiedBy>George Knowles</cp:lastModifiedBy>
  <cp:revision>1</cp:revision>
  <dcterms:created xsi:type="dcterms:W3CDTF">2014-04-28T14:03:51Z</dcterms:created>
  <dcterms:modified xsi:type="dcterms:W3CDTF">2014-04-28T14:04:09Z</dcterms:modified>
</cp:coreProperties>
</file>