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1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8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E35E0-9A34-FD48-8B95-B3CF6E476E75}" type="datetimeFigureOut">
              <a:rPr lang="en-US" smtClean="0"/>
              <a:t>2/26/14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52D07-21D9-D245-9AC5-1B65F719203D}" type="slidenum">
              <a:rPr lang="en-US" smtClean="0"/>
              <a:t>‹#›</a:t>
            </a:fld>
            <a:endParaRPr lang="en-US"/>
          </a:p>
        </p:txBody>
      </p:sp>
    </p:spTree>
    <p:extLst>
      <p:ext uri="{BB962C8B-B14F-4D97-AF65-F5344CB8AC3E}">
        <p14:creationId xmlns:p14="http://schemas.microsoft.com/office/powerpoint/2010/main" val="1548471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p:sp>
      <p:sp>
        <p:nvSpPr>
          <p:cNvPr id="3072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 defTabSz="647700" eaLnBrk="1">
              <a:spcBef>
                <a:spcPts val="500"/>
              </a:spcBef>
              <a:buClr>
                <a:srgbClr val="000000"/>
              </a:buClr>
              <a:buFont typeface="Calibri" charset="0"/>
              <a:buNone/>
            </a:pPr>
            <a:r>
              <a:rPr lang="en-US" sz="1600">
                <a:latin typeface="Calibri" charset="0"/>
                <a:ea typeface="MS PGothic" charset="0"/>
                <a:sym typeface="Calibri" charset="0"/>
              </a:rPr>
              <a:t>Based on interview data—who key orgs named as their partners. Further research will include data for all named partners (snowball sampling)</a:t>
            </a:r>
          </a:p>
          <a:p>
            <a:pPr marL="44450" defTabSz="647700" eaLnBrk="1">
              <a:spcBef>
                <a:spcPts val="500"/>
              </a:spcBef>
              <a:buClr>
                <a:srgbClr val="000000"/>
              </a:buClr>
              <a:buFont typeface="Wingdings 2" charset="0"/>
              <a:buChar char=""/>
            </a:pPr>
            <a:r>
              <a:rPr lang="en-US" sz="1600">
                <a:latin typeface="Calibri" charset="0"/>
                <a:ea typeface="MS PGothic" charset="0"/>
                <a:sym typeface="Calibri" charset="0"/>
              </a:rPr>
              <a:t>Performance</a:t>
            </a:r>
          </a:p>
          <a:p>
            <a:pPr marL="44450" defTabSz="647700" eaLnBrk="1">
              <a:spcBef>
                <a:spcPts val="500"/>
              </a:spcBef>
              <a:buClr>
                <a:srgbClr val="000000"/>
              </a:buClr>
              <a:buFont typeface="Wingdings 2" charset="0"/>
              <a:buNone/>
            </a:pPr>
            <a:endParaRPr lang="en-US" sz="1600">
              <a:latin typeface="Calibri" charset="0"/>
              <a:ea typeface="MS PGothic" charset="0"/>
              <a:sym typeface="Calibri" charset="0"/>
            </a:endParaRPr>
          </a:p>
          <a:p>
            <a:pPr marL="44450" defTabSz="647700" eaLnBrk="1">
              <a:spcBef>
                <a:spcPts val="500"/>
              </a:spcBef>
              <a:buClr>
                <a:srgbClr val="000000"/>
              </a:buClr>
              <a:buFont typeface="Wingdings 2" charset="0"/>
              <a:buChar char=""/>
            </a:pPr>
            <a:r>
              <a:rPr lang="en-US" sz="1600">
                <a:latin typeface="Calibri" charset="0"/>
                <a:ea typeface="MS PGothic" charset="0"/>
                <a:sym typeface="Calibri" charset="0"/>
              </a:rPr>
              <a:t>Access and admissions to schools</a:t>
            </a:r>
          </a:p>
          <a:p>
            <a:pPr marL="44450" defTabSz="647700" eaLnBrk="1">
              <a:spcBef>
                <a:spcPts val="500"/>
              </a:spcBef>
              <a:buClr>
                <a:srgbClr val="000000"/>
              </a:buClr>
              <a:buFont typeface="Wingdings 2" charset="0"/>
              <a:buChar char=""/>
            </a:pPr>
            <a:endParaRPr lang="en-US" sz="1600">
              <a:latin typeface="Calibri" charset="0"/>
              <a:ea typeface="MS PGothic" charset="0"/>
              <a:sym typeface="Calibri" charset="0"/>
            </a:endParaRPr>
          </a:p>
          <a:p>
            <a:pPr marL="44450" defTabSz="647700" eaLnBrk="1">
              <a:spcBef>
                <a:spcPts val="500"/>
              </a:spcBef>
              <a:buClr>
                <a:srgbClr val="000000"/>
              </a:buClr>
              <a:buFont typeface="Wingdings 2" charset="0"/>
              <a:buChar char=""/>
            </a:pPr>
            <a:r>
              <a:rPr lang="en-US" sz="1600">
                <a:latin typeface="Calibri" charset="0"/>
                <a:ea typeface="MS PGothic" charset="0"/>
                <a:sym typeface="Calibri" charset="0"/>
              </a:rPr>
              <a:t>Students with disabilities</a:t>
            </a:r>
            <a:endParaRPr lang="en-US">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p:sp>
      <p:sp>
        <p:nvSpPr>
          <p:cNvPr id="31747"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 defTabSz="647700" eaLnBrk="1">
              <a:spcBef>
                <a:spcPts val="500"/>
              </a:spcBef>
              <a:buClr>
                <a:srgbClr val="000000"/>
              </a:buClr>
              <a:buFont typeface="Calibri" charset="0"/>
              <a:buNone/>
            </a:pPr>
            <a:r>
              <a:rPr lang="en-US" sz="1600">
                <a:latin typeface="Calibri" charset="0"/>
                <a:ea typeface="MS PGothic" charset="0"/>
                <a:cs typeface="Calibri" charset="0"/>
                <a:sym typeface="Calibri" charset="0"/>
              </a:rPr>
              <a:t>On bullet one: Limited appeal to policy and advocacy folks, but non-ideological think tanks and research  orgs still seem to value it, and the unions all read it. But university researchers seem to not have great reach. </a:t>
            </a:r>
          </a:p>
          <a:p>
            <a:pPr marL="57150" defTabSz="647700" eaLnBrk="1">
              <a:spcBef>
                <a:spcPts val="500"/>
              </a:spcBef>
              <a:buClr>
                <a:srgbClr val="000000"/>
              </a:buClr>
              <a:buFont typeface="Calibri" charset="0"/>
              <a:buNone/>
            </a:pPr>
            <a:r>
              <a:rPr lang="en-US" sz="1600">
                <a:latin typeface="Calibri" charset="0"/>
                <a:ea typeface="MS PGothic" charset="0"/>
                <a:cs typeface="Calibri" charset="0"/>
                <a:sym typeface="Calibri" charset="0"/>
              </a:rPr>
              <a:t>On bullet three: some charter groups took no position on the voucher bill. In conversations, expressed concerns about lack of accountability and an already saturated market. </a:t>
            </a:r>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5627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30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985" y="312539"/>
            <a:ext cx="2160984" cy="62329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031" y="312539"/>
            <a:ext cx="6375797" cy="62329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13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2987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0581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161788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039" y="2098477"/>
            <a:ext cx="4268391" cy="444698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86" y="2098477"/>
            <a:ext cx="4268391" cy="444698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833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45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246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22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261207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5589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endParaRPr lang="en-US" noProof="0" dirty="0" smtClean="0">
              <a:sym typeface="Palatino"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02666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59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985" y="312539"/>
            <a:ext cx="2160984" cy="62329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031" y="312539"/>
            <a:ext cx="6375797" cy="62329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210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1"/>
            <a:ext cx="6400354" cy="1752451"/>
          </a:xfrm>
          <a:prstGeom prst="rect">
            <a:avLst/>
          </a:prstGeom>
        </p:spPr>
        <p:txBody>
          <a:bodyPr vert="horz" lIns="64277" tIns="32139" rIns="64277" bIns="32139"/>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3904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1"/>
            <a:ext cx="8228707" cy="4525119"/>
          </a:xfrm>
          <a:prstGeom prst="rect">
            <a:avLst/>
          </a:prstGeom>
        </p:spPr>
        <p:txBody>
          <a:bodyPr vert="horz" lIns="64277" tIns="32139" rIns="64277" bIns="321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5433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77" tIns="32139" rIns="64277" bIns="32139"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extLst>
      <p:ext uri="{BB962C8B-B14F-4D97-AF65-F5344CB8AC3E}">
        <p14:creationId xmlns:p14="http://schemas.microsoft.com/office/powerpoint/2010/main" val="1762728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1"/>
            <a:ext cx="4060775" cy="4525119"/>
          </a:xfrm>
          <a:prstGeom prst="rect">
            <a:avLst/>
          </a:prstGeom>
        </p:spPr>
        <p:txBody>
          <a:bodyPr vert="horz" lIns="64277" tIns="32139" rIns="64277" bIns="3213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1"/>
            <a:ext cx="4060775" cy="4525119"/>
          </a:xfrm>
          <a:prstGeom prst="rect">
            <a:avLst/>
          </a:prstGeom>
        </p:spPr>
        <p:txBody>
          <a:bodyPr vert="horz" lIns="64277" tIns="32139" rIns="64277" bIns="3213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082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77" tIns="32139" rIns="64277" bIns="32139"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77" tIns="32139" rIns="64277" bIns="3213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77" tIns="32139" rIns="64277" bIns="32139"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77" tIns="32139" rIns="64277" bIns="3213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02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6067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89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Tree>
    <p:extLst>
      <p:ext uri="{BB962C8B-B14F-4D97-AF65-F5344CB8AC3E}">
        <p14:creationId xmlns:p14="http://schemas.microsoft.com/office/powerpoint/2010/main" val="3200722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7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77" tIns="32139" rIns="64277" bIns="3213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a:prstGeom prst="rect">
            <a:avLst/>
          </a:prstGeom>
        </p:spPr>
        <p:txBody>
          <a:bodyPr vert="horz" lIns="64277" tIns="32139" rIns="64277" bIns="32139"/>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1915314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a:prstGeom prst="rect">
            <a:avLst/>
          </a:prstGeom>
        </p:spPr>
        <p:txBody>
          <a:bodyPr vert="horz" lIns="64277" tIns="32139" rIns="64277" bIns="32139"/>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pPr lvl="0"/>
            <a:endParaRPr lang="en-US" noProof="0" dirty="0" smtClean="0">
              <a:sym typeface="Palatino" charset="0"/>
            </a:endParaRPr>
          </a:p>
        </p:txBody>
      </p:sp>
      <p:sp>
        <p:nvSpPr>
          <p:cNvPr id="4" name="Text Placeholder 3"/>
          <p:cNvSpPr>
            <a:spLocks noGrp="1"/>
          </p:cNvSpPr>
          <p:nvPr>
            <p:ph type="body" sz="half" idx="2"/>
          </p:nvPr>
        </p:nvSpPr>
        <p:spPr>
          <a:xfrm>
            <a:off x="1792639" y="5367860"/>
            <a:ext cx="5486177" cy="804788"/>
          </a:xfrm>
          <a:prstGeom prst="rect">
            <a:avLst/>
          </a:prstGeom>
        </p:spPr>
        <p:txBody>
          <a:bodyPr vert="horz" lIns="64277" tIns="32139" rIns="64277" bIns="32139"/>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3484149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1"/>
            <a:ext cx="8228707" cy="4525119"/>
          </a:xfrm>
          <a:prstGeom prst="rect">
            <a:avLst/>
          </a:prstGeom>
        </p:spPr>
        <p:txBody>
          <a:bodyPr vert="eaVert" lIns="64277" tIns="32139" rIns="64277" bIns="321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1598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985" y="312543"/>
            <a:ext cx="2160984" cy="58132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031" y="312543"/>
            <a:ext cx="6375797" cy="5813227"/>
          </a:xfrm>
          <a:prstGeom prst="rect">
            <a:avLst/>
          </a:prstGeom>
        </p:spPr>
        <p:txBody>
          <a:bodyPr vert="eaVert" lIns="64277" tIns="32139" rIns="64277" bIns="321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38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044" y="2098477"/>
            <a:ext cx="4268391" cy="444698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91" y="2098477"/>
            <a:ext cx="4268391" cy="444698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14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14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663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10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extLst>
      <p:ext uri="{BB962C8B-B14F-4D97-AF65-F5344CB8AC3E}">
        <p14:creationId xmlns:p14="http://schemas.microsoft.com/office/powerpoint/2010/main" val="280969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en-US" noProof="0" dirty="0" smtClean="0">
              <a:sym typeface="Palatino" charset="0"/>
            </a:endParaRP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extLst>
      <p:ext uri="{BB962C8B-B14F-4D97-AF65-F5344CB8AC3E}">
        <p14:creationId xmlns:p14="http://schemas.microsoft.com/office/powerpoint/2010/main" val="1069933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122" name="Group 1"/>
          <p:cNvGrpSpPr>
            <a:grpSpLocks/>
          </p:cNvGrpSpPr>
          <p:nvPr/>
        </p:nvGrpSpPr>
        <p:grpSpPr bwMode="auto">
          <a:xfrm>
            <a:off x="285750" y="1803797"/>
            <a:ext cx="8572500" cy="35719"/>
            <a:chOff x="0" y="0"/>
            <a:chExt cx="12192001" cy="50927"/>
          </a:xfrm>
        </p:grpSpPr>
        <p:sp>
          <p:nvSpPr>
            <p:cNvPr id="2" name="Line 2"/>
            <p:cNvSpPr>
              <a:spLocks noChangeShapeType="1"/>
            </p:cNvSpPr>
            <p:nvPr/>
          </p:nvSpPr>
          <p:spPr bwMode="auto">
            <a:xfrm>
              <a:off x="0" y="0"/>
              <a:ext cx="12192001" cy="0"/>
            </a:xfrm>
            <a:prstGeom prst="line">
              <a:avLst/>
            </a:prstGeom>
            <a:noFill/>
            <a:ln w="12700" cap="flat" cmpd="sng">
              <a:solidFill>
                <a:srgbClr val="7996B9"/>
              </a:solidFill>
              <a:prstDash val="solid"/>
              <a:round/>
              <a:headEnd/>
              <a:tailEnd/>
            </a:ln>
            <a:effectLst/>
            <a:extLst/>
          </p:spPr>
          <p:txBody>
            <a:bodyPr lIns="0" tIns="0" rIns="0" bIns="0" anchor="ctr"/>
            <a:lstStyle/>
            <a:p>
              <a:pPr defTabSz="321241" fontAlgn="base" hangingPunct="0">
                <a:spcBef>
                  <a:spcPct val="0"/>
                </a:spcBef>
                <a:spcAft>
                  <a:spcPct val="0"/>
                </a:spcAft>
                <a:defRPr/>
              </a:pPr>
              <a:endParaRPr lang="en-US" sz="800" dirty="0">
                <a:solidFill>
                  <a:srgbClr val="000000"/>
                </a:solidFill>
                <a:latin typeface="Helvetica" charset="0"/>
                <a:ea typeface="ＭＳ Ｐゴシック" charset="0"/>
                <a:cs typeface="Helvetica" charset="0"/>
                <a:sym typeface="Helvetica" charset="0"/>
              </a:endParaRPr>
            </a:p>
          </p:txBody>
        </p:sp>
        <p:sp>
          <p:nvSpPr>
            <p:cNvPr id="3075" name="Line 3"/>
            <p:cNvSpPr>
              <a:spLocks noChangeShapeType="1"/>
            </p:cNvSpPr>
            <p:nvPr/>
          </p:nvSpPr>
          <p:spPr bwMode="auto">
            <a:xfrm>
              <a:off x="0" y="50927"/>
              <a:ext cx="12192001" cy="0"/>
            </a:xfrm>
            <a:prstGeom prst="line">
              <a:avLst/>
            </a:prstGeom>
            <a:noFill/>
            <a:ln w="12700" cap="flat" cmpd="sng">
              <a:solidFill>
                <a:srgbClr val="7996B9"/>
              </a:solidFill>
              <a:prstDash val="solid"/>
              <a:round/>
              <a:headEnd/>
              <a:tailEnd/>
            </a:ln>
            <a:effectLst/>
            <a:extLst/>
          </p:spPr>
          <p:txBody>
            <a:bodyPr lIns="0" tIns="0" rIns="0" bIns="0" anchor="ctr"/>
            <a:lstStyle/>
            <a:p>
              <a:pPr defTabSz="321241" fontAlgn="base" hangingPunct="0">
                <a:spcBef>
                  <a:spcPct val="0"/>
                </a:spcBef>
                <a:spcAft>
                  <a:spcPct val="0"/>
                </a:spcAft>
                <a:defRPr/>
              </a:pPr>
              <a:endParaRPr lang="en-US" sz="800" dirty="0">
                <a:solidFill>
                  <a:srgbClr val="000000"/>
                </a:solidFill>
                <a:latin typeface="Helvetica" charset="0"/>
                <a:ea typeface="ＭＳ Ｐゴシック" charset="0"/>
                <a:cs typeface="Helvetica" charset="0"/>
                <a:sym typeface="Helvetica" charset="0"/>
              </a:endParaRPr>
            </a:p>
          </p:txBody>
        </p:sp>
      </p:grpSp>
      <p:sp>
        <p:nvSpPr>
          <p:cNvPr id="5123" name="Rectangle 4"/>
          <p:cNvSpPr>
            <a:spLocks noGrp="1"/>
          </p:cNvSpPr>
          <p:nvPr>
            <p:ph type="title"/>
          </p:nvPr>
        </p:nvSpPr>
        <p:spPr bwMode="auto">
          <a:xfrm>
            <a:off x="250032" y="312539"/>
            <a:ext cx="8643938" cy="14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691" tIns="35691" rIns="35691" bIns="35691" numCol="1" anchor="ctr" anchorCtr="0" compatLnSpc="1">
            <a:prstTxWarp prst="textNoShape">
              <a:avLst/>
            </a:prstTxWarp>
          </a:bodyPr>
          <a:lstStyle/>
          <a:p>
            <a:pPr lvl="0"/>
            <a:r>
              <a:rPr lang="en-US">
                <a:sym typeface="Didot" charset="0"/>
              </a:rPr>
              <a:t>Click to edit Master title style</a:t>
            </a:r>
          </a:p>
        </p:txBody>
      </p:sp>
      <p:sp>
        <p:nvSpPr>
          <p:cNvPr id="5124" name="Rectangle 5"/>
          <p:cNvSpPr>
            <a:spLocks noGrp="1"/>
          </p:cNvSpPr>
          <p:nvPr>
            <p:ph type="body" idx="1"/>
          </p:nvPr>
        </p:nvSpPr>
        <p:spPr bwMode="auto">
          <a:xfrm>
            <a:off x="250032" y="2098477"/>
            <a:ext cx="8643938" cy="44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691" tIns="35691" rIns="35691" bIns="35691"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extLst>
      <p:ext uri="{BB962C8B-B14F-4D97-AF65-F5344CB8AC3E}">
        <p14:creationId xmlns:p14="http://schemas.microsoft.com/office/powerpoint/2010/main" val="335559792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10478" rtl="0" eaLnBrk="0" fontAlgn="base" hangingPunct="0">
        <a:lnSpc>
          <a:spcPct val="90000"/>
        </a:lnSpc>
        <a:spcBef>
          <a:spcPct val="0"/>
        </a:spcBef>
        <a:spcAft>
          <a:spcPct val="0"/>
        </a:spcAft>
        <a:defRPr sz="4500">
          <a:solidFill>
            <a:srgbClr val="314864"/>
          </a:solidFill>
          <a:latin typeface="+mj-lt"/>
          <a:ea typeface="MS PGothic" pitchFamily="34" charset="-128"/>
          <a:cs typeface="+mj-cs"/>
          <a:sym typeface="Didot" charset="0"/>
        </a:defRPr>
      </a:lvl1pPr>
      <a:lvl2pPr algn="l" defTabSz="410478"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2pPr>
      <a:lvl3pPr algn="l" defTabSz="410478"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3pPr>
      <a:lvl4pPr algn="l" defTabSz="410478"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4pPr>
      <a:lvl5pPr algn="l" defTabSz="410478"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5pPr>
      <a:lvl6pPr marL="321241" algn="l" defTabSz="410478"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6pPr>
      <a:lvl7pPr marL="642486" algn="l" defTabSz="410478"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7pPr>
      <a:lvl8pPr marL="963727" algn="l" defTabSz="410478"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8pPr>
      <a:lvl9pPr marL="1284973" algn="l" defTabSz="410478"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9pPr>
    </p:titleStyle>
    <p:bodyStyle>
      <a:lvl1pPr marL="240935" indent="-240935" algn="l" defTabSz="410478" rtl="0" eaLnBrk="0" fontAlgn="base" hangingPunct="0">
        <a:spcBef>
          <a:spcPts val="703"/>
        </a:spcBef>
        <a:spcAft>
          <a:spcPct val="0"/>
        </a:spcAft>
        <a:buClr>
          <a:srgbClr val="5C86B9"/>
        </a:buClr>
        <a:buFont typeface="Zapf Dingbats" charset="0"/>
        <a:defRPr sz="1700">
          <a:solidFill>
            <a:srgbClr val="5C86B9"/>
          </a:solidFill>
          <a:latin typeface="+mn-lt"/>
          <a:ea typeface="MS PGothic" pitchFamily="34" charset="-128"/>
          <a:cs typeface="+mn-cs"/>
          <a:sym typeface="Palatino" charset="0"/>
        </a:defRPr>
      </a:lvl1pPr>
      <a:lvl2pPr marL="522022" indent="-200776" algn="l" defTabSz="410478"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2pPr>
      <a:lvl3pPr marL="803110" indent="-160622" algn="l" defTabSz="410478"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3pPr>
      <a:lvl4pPr marL="1124351" indent="-160622" algn="l" defTabSz="410478"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4pPr>
      <a:lvl5pPr marL="1445596" indent="-160622" algn="l" defTabSz="410478"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5pPr>
      <a:lvl6pPr marL="321241" algn="l" defTabSz="410478"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6pPr>
      <a:lvl7pPr marL="642486" algn="l" defTabSz="410478"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7pPr>
      <a:lvl8pPr marL="963727" algn="l" defTabSz="410478"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8pPr>
      <a:lvl9pPr marL="1284973" algn="l" defTabSz="410478"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285750" y="1803797"/>
            <a:ext cx="8572500" cy="35719"/>
            <a:chOff x="0" y="0"/>
            <a:chExt cx="12192001" cy="50927"/>
          </a:xfrm>
        </p:grpSpPr>
        <p:sp>
          <p:nvSpPr>
            <p:cNvPr id="2" name="Line 2"/>
            <p:cNvSpPr>
              <a:spLocks noChangeShapeType="1"/>
            </p:cNvSpPr>
            <p:nvPr/>
          </p:nvSpPr>
          <p:spPr bwMode="auto">
            <a:xfrm>
              <a:off x="0" y="0"/>
              <a:ext cx="12192001" cy="0"/>
            </a:xfrm>
            <a:prstGeom prst="line">
              <a:avLst/>
            </a:prstGeom>
            <a:noFill/>
            <a:ln w="12700" cap="flat" cmpd="sng">
              <a:solidFill>
                <a:srgbClr val="7996B9"/>
              </a:solidFill>
              <a:prstDash val="solid"/>
              <a:round/>
              <a:headEnd/>
              <a:tailEnd/>
            </a:ln>
            <a:effectLst/>
            <a:extLst/>
          </p:spPr>
          <p:txBody>
            <a:bodyPr lIns="0" tIns="0" rIns="0" bIns="0" anchor="ctr"/>
            <a:lstStyle/>
            <a:p>
              <a:pPr defTabSz="321324" fontAlgn="base" hangingPunct="0">
                <a:spcBef>
                  <a:spcPct val="0"/>
                </a:spcBef>
                <a:spcAft>
                  <a:spcPct val="0"/>
                </a:spcAft>
                <a:defRPr/>
              </a:pPr>
              <a:endParaRPr lang="en-US" sz="800" dirty="0">
                <a:solidFill>
                  <a:srgbClr val="000000"/>
                </a:solidFill>
                <a:latin typeface="Helvetica" charset="0"/>
                <a:ea typeface="ＭＳ Ｐゴシック" charset="0"/>
                <a:cs typeface="Helvetica" charset="0"/>
                <a:sym typeface="Helvetica" charset="0"/>
              </a:endParaRPr>
            </a:p>
          </p:txBody>
        </p:sp>
        <p:sp>
          <p:nvSpPr>
            <p:cNvPr id="4099" name="Line 3"/>
            <p:cNvSpPr>
              <a:spLocks noChangeShapeType="1"/>
            </p:cNvSpPr>
            <p:nvPr/>
          </p:nvSpPr>
          <p:spPr bwMode="auto">
            <a:xfrm>
              <a:off x="0" y="50927"/>
              <a:ext cx="12192001" cy="0"/>
            </a:xfrm>
            <a:prstGeom prst="line">
              <a:avLst/>
            </a:prstGeom>
            <a:noFill/>
            <a:ln w="12700" cap="flat" cmpd="sng">
              <a:solidFill>
                <a:srgbClr val="7996B9"/>
              </a:solidFill>
              <a:prstDash val="solid"/>
              <a:round/>
              <a:headEnd/>
              <a:tailEnd/>
            </a:ln>
            <a:effectLst/>
            <a:extLst/>
          </p:spPr>
          <p:txBody>
            <a:bodyPr lIns="0" tIns="0" rIns="0" bIns="0" anchor="ctr"/>
            <a:lstStyle/>
            <a:p>
              <a:pPr defTabSz="321324" fontAlgn="base" hangingPunct="0">
                <a:spcBef>
                  <a:spcPct val="0"/>
                </a:spcBef>
                <a:spcAft>
                  <a:spcPct val="0"/>
                </a:spcAft>
                <a:defRPr/>
              </a:pPr>
              <a:endParaRPr lang="en-US" sz="800" dirty="0">
                <a:solidFill>
                  <a:srgbClr val="000000"/>
                </a:solidFill>
                <a:latin typeface="Helvetica" charset="0"/>
                <a:ea typeface="ＭＳ Ｐゴシック" charset="0"/>
                <a:cs typeface="Helvetica" charset="0"/>
                <a:sym typeface="Helvetica" charset="0"/>
              </a:endParaRPr>
            </a:p>
          </p:txBody>
        </p:sp>
      </p:grpSp>
      <p:sp>
        <p:nvSpPr>
          <p:cNvPr id="6147" name="Rectangle 4"/>
          <p:cNvSpPr>
            <a:spLocks noGrp="1"/>
          </p:cNvSpPr>
          <p:nvPr>
            <p:ph type="title"/>
          </p:nvPr>
        </p:nvSpPr>
        <p:spPr bwMode="auto">
          <a:xfrm>
            <a:off x="250032" y="312539"/>
            <a:ext cx="8643938" cy="14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01" tIns="35701" rIns="35701" bIns="35701" numCol="1" anchor="ctr" anchorCtr="0" compatLnSpc="1">
            <a:prstTxWarp prst="textNoShape">
              <a:avLst/>
            </a:prstTxWarp>
          </a:bodyPr>
          <a:lstStyle/>
          <a:p>
            <a:pPr lvl="0"/>
            <a:r>
              <a:rPr lang="en-US">
                <a:sym typeface="Didot" charset="0"/>
              </a:rPr>
              <a:t>Click to edit Master title style</a:t>
            </a:r>
          </a:p>
        </p:txBody>
      </p:sp>
      <p:sp>
        <p:nvSpPr>
          <p:cNvPr id="6148" name="Rectangle 5"/>
          <p:cNvSpPr>
            <a:spLocks noGrp="1"/>
          </p:cNvSpPr>
          <p:nvPr>
            <p:ph type="body" idx="1"/>
          </p:nvPr>
        </p:nvSpPr>
        <p:spPr bwMode="auto">
          <a:xfrm>
            <a:off x="250032" y="2098477"/>
            <a:ext cx="8643938" cy="44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extLst>
      <p:ext uri="{BB962C8B-B14F-4D97-AF65-F5344CB8AC3E}">
        <p14:creationId xmlns:p14="http://schemas.microsoft.com/office/powerpoint/2010/main" val="29058000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10583" rtl="0" eaLnBrk="0" fontAlgn="base" hangingPunct="0">
        <a:lnSpc>
          <a:spcPct val="90000"/>
        </a:lnSpc>
        <a:spcBef>
          <a:spcPct val="0"/>
        </a:spcBef>
        <a:spcAft>
          <a:spcPct val="0"/>
        </a:spcAft>
        <a:defRPr sz="4500">
          <a:solidFill>
            <a:srgbClr val="314864"/>
          </a:solidFill>
          <a:latin typeface="+mj-lt"/>
          <a:ea typeface="MS PGothic" pitchFamily="34" charset="-128"/>
          <a:cs typeface="+mj-cs"/>
          <a:sym typeface="Didot" charset="0"/>
        </a:defRPr>
      </a:lvl1pPr>
      <a:lvl2pPr algn="l" defTabSz="410583"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2pPr>
      <a:lvl3pPr algn="l" defTabSz="410583"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3pPr>
      <a:lvl4pPr algn="l" defTabSz="410583"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4pPr>
      <a:lvl5pPr algn="l" defTabSz="410583"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5pPr>
      <a:lvl6pPr marL="321324" algn="l" defTabSz="410583"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6pPr>
      <a:lvl7pPr marL="642651" algn="l" defTabSz="410583"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7pPr>
      <a:lvl8pPr marL="963975" algn="l" defTabSz="410583"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8pPr>
      <a:lvl9pPr marL="1285302" algn="l" defTabSz="410583"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9pPr>
    </p:titleStyle>
    <p:bodyStyle>
      <a:lvl1pPr marL="240996" indent="-240996" algn="l" defTabSz="410583" rtl="0" eaLnBrk="0" fontAlgn="base" hangingPunct="0">
        <a:spcBef>
          <a:spcPts val="703"/>
        </a:spcBef>
        <a:spcAft>
          <a:spcPct val="0"/>
        </a:spcAft>
        <a:buClr>
          <a:srgbClr val="5C86B9"/>
        </a:buClr>
        <a:buFont typeface="Zapf Dingbats" charset="0"/>
        <a:defRPr sz="1700">
          <a:solidFill>
            <a:srgbClr val="5C86B9"/>
          </a:solidFill>
          <a:latin typeface="+mn-lt"/>
          <a:ea typeface="MS PGothic" pitchFamily="34" charset="-128"/>
          <a:cs typeface="+mn-cs"/>
          <a:sym typeface="Palatino" charset="0"/>
        </a:defRPr>
      </a:lvl1pPr>
      <a:lvl2pPr marL="522157" indent="-200828" algn="l" defTabSz="410583"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2pPr>
      <a:lvl3pPr marL="803315" indent="-160663" algn="l" defTabSz="410583"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3pPr>
      <a:lvl4pPr marL="1124640" indent="-160663" algn="l" defTabSz="410583"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4pPr>
      <a:lvl5pPr marL="1445966" indent="-160663" algn="l" defTabSz="410583"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5pPr>
      <a:lvl6pPr marL="321324" algn="l" defTabSz="410583"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6pPr>
      <a:lvl7pPr marL="642651" algn="l" defTabSz="410583"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7pPr>
      <a:lvl8pPr marL="963975" algn="l" defTabSz="410583"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8pPr>
      <a:lvl9pPr marL="1285302" algn="l" defTabSz="410583"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9pPr>
    </p:bodyStyle>
    <p:otherStyle>
      <a:defPPr>
        <a:defRPr lang="en-US"/>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285750" y="1803797"/>
            <a:ext cx="8572500" cy="35719"/>
            <a:chOff x="0" y="0"/>
            <a:chExt cx="12192001" cy="50927"/>
          </a:xfrm>
        </p:grpSpPr>
        <p:sp>
          <p:nvSpPr>
            <p:cNvPr id="2" name="Line 2"/>
            <p:cNvSpPr>
              <a:spLocks noChangeShapeType="1"/>
            </p:cNvSpPr>
            <p:nvPr/>
          </p:nvSpPr>
          <p:spPr bwMode="auto">
            <a:xfrm>
              <a:off x="0" y="0"/>
              <a:ext cx="12192001" cy="0"/>
            </a:xfrm>
            <a:prstGeom prst="line">
              <a:avLst/>
            </a:prstGeom>
            <a:noFill/>
            <a:ln w="12700" cap="flat" cmpd="sng">
              <a:solidFill>
                <a:srgbClr val="7996B9"/>
              </a:solidFill>
              <a:prstDash val="solid"/>
              <a:round/>
              <a:headEnd/>
              <a:tailEnd/>
            </a:ln>
            <a:effectLst/>
            <a:extLst/>
          </p:spPr>
          <p:txBody>
            <a:bodyPr lIns="0" tIns="0" rIns="0" bIns="0" anchor="ctr"/>
            <a:lstStyle/>
            <a:p>
              <a:pPr defTabSz="321391" fontAlgn="base" hangingPunct="0">
                <a:spcBef>
                  <a:spcPct val="0"/>
                </a:spcBef>
                <a:spcAft>
                  <a:spcPct val="0"/>
                </a:spcAft>
                <a:defRPr/>
              </a:pPr>
              <a:endParaRPr lang="en-US" sz="800" dirty="0">
                <a:solidFill>
                  <a:srgbClr val="000000"/>
                </a:solidFill>
                <a:latin typeface="Helvetica" charset="0"/>
                <a:ea typeface="ＭＳ Ｐゴシック" charset="0"/>
                <a:cs typeface="Helvetica" charset="0"/>
                <a:sym typeface="Helvetica" charset="0"/>
              </a:endParaRPr>
            </a:p>
          </p:txBody>
        </p:sp>
        <p:sp>
          <p:nvSpPr>
            <p:cNvPr id="5123" name="Line 3"/>
            <p:cNvSpPr>
              <a:spLocks noChangeShapeType="1"/>
            </p:cNvSpPr>
            <p:nvPr/>
          </p:nvSpPr>
          <p:spPr bwMode="auto">
            <a:xfrm>
              <a:off x="0" y="50927"/>
              <a:ext cx="12192001" cy="0"/>
            </a:xfrm>
            <a:prstGeom prst="line">
              <a:avLst/>
            </a:prstGeom>
            <a:noFill/>
            <a:ln w="12700" cap="flat" cmpd="sng">
              <a:solidFill>
                <a:srgbClr val="7996B9"/>
              </a:solidFill>
              <a:prstDash val="solid"/>
              <a:round/>
              <a:headEnd/>
              <a:tailEnd/>
            </a:ln>
            <a:effectLst/>
            <a:extLst/>
          </p:spPr>
          <p:txBody>
            <a:bodyPr lIns="0" tIns="0" rIns="0" bIns="0" anchor="ctr"/>
            <a:lstStyle/>
            <a:p>
              <a:pPr defTabSz="321391" fontAlgn="base" hangingPunct="0">
                <a:spcBef>
                  <a:spcPct val="0"/>
                </a:spcBef>
                <a:spcAft>
                  <a:spcPct val="0"/>
                </a:spcAft>
                <a:defRPr/>
              </a:pPr>
              <a:endParaRPr lang="en-US" sz="800" dirty="0">
                <a:solidFill>
                  <a:srgbClr val="000000"/>
                </a:solidFill>
                <a:latin typeface="Helvetica" charset="0"/>
                <a:ea typeface="ＭＳ Ｐゴシック" charset="0"/>
                <a:cs typeface="Helvetica" charset="0"/>
                <a:sym typeface="Helvetica" charset="0"/>
              </a:endParaRPr>
            </a:p>
          </p:txBody>
        </p:sp>
      </p:grpSp>
      <p:sp>
        <p:nvSpPr>
          <p:cNvPr id="7171" name="Rectangle 4"/>
          <p:cNvSpPr>
            <a:spLocks noGrp="1"/>
          </p:cNvSpPr>
          <p:nvPr>
            <p:ph type="title"/>
          </p:nvPr>
        </p:nvSpPr>
        <p:spPr bwMode="auto">
          <a:xfrm>
            <a:off x="250032" y="312539"/>
            <a:ext cx="8643938" cy="14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09" tIns="35709" rIns="35709" bIns="35709" numCol="1" anchor="ctr" anchorCtr="0" compatLnSpc="1">
            <a:prstTxWarp prst="textNoShape">
              <a:avLst/>
            </a:prstTxWarp>
          </a:bodyPr>
          <a:lstStyle/>
          <a:p>
            <a:pPr lvl="0"/>
            <a:r>
              <a:rPr lang="en-US">
                <a:sym typeface="Didot" charset="0"/>
              </a:rPr>
              <a:t>Click to edit Master title style</a:t>
            </a:r>
          </a:p>
        </p:txBody>
      </p:sp>
    </p:spTree>
    <p:extLst>
      <p:ext uri="{BB962C8B-B14F-4D97-AF65-F5344CB8AC3E}">
        <p14:creationId xmlns:p14="http://schemas.microsoft.com/office/powerpoint/2010/main" val="173101078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10667" rtl="0" eaLnBrk="0" fontAlgn="base" hangingPunct="0">
        <a:lnSpc>
          <a:spcPct val="90000"/>
        </a:lnSpc>
        <a:spcBef>
          <a:spcPct val="0"/>
        </a:spcBef>
        <a:spcAft>
          <a:spcPct val="0"/>
        </a:spcAft>
        <a:defRPr sz="4500">
          <a:solidFill>
            <a:srgbClr val="314864"/>
          </a:solidFill>
          <a:latin typeface="+mj-lt"/>
          <a:ea typeface="MS PGothic" pitchFamily="34" charset="-128"/>
          <a:cs typeface="+mj-cs"/>
          <a:sym typeface="Didot" charset="0"/>
        </a:defRPr>
      </a:lvl1pPr>
      <a:lvl2pPr algn="l" defTabSz="410667"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2pPr>
      <a:lvl3pPr algn="l" defTabSz="410667"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3pPr>
      <a:lvl4pPr algn="l" defTabSz="410667"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4pPr>
      <a:lvl5pPr algn="l" defTabSz="410667" rtl="0" eaLnBrk="0" fontAlgn="base" hangingPunct="0">
        <a:lnSpc>
          <a:spcPct val="90000"/>
        </a:lnSpc>
        <a:spcBef>
          <a:spcPct val="0"/>
        </a:spcBef>
        <a:spcAft>
          <a:spcPct val="0"/>
        </a:spcAft>
        <a:defRPr sz="4500">
          <a:solidFill>
            <a:srgbClr val="314864"/>
          </a:solidFill>
          <a:latin typeface="Didot" charset="0"/>
          <a:ea typeface="MS PGothic" pitchFamily="34" charset="-128"/>
          <a:cs typeface="Didot" charset="0"/>
          <a:sym typeface="Didot" charset="0"/>
        </a:defRPr>
      </a:lvl5pPr>
      <a:lvl6pPr marL="321391" algn="l" defTabSz="410667"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6pPr>
      <a:lvl7pPr marL="642783" algn="l" defTabSz="410667"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7pPr>
      <a:lvl8pPr marL="964174" algn="l" defTabSz="410667"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8pPr>
      <a:lvl9pPr marL="1285565" algn="l" defTabSz="410667" rtl="0" fontAlgn="base" hangingPunct="0">
        <a:lnSpc>
          <a:spcPct val="90000"/>
        </a:lnSpc>
        <a:spcBef>
          <a:spcPct val="0"/>
        </a:spcBef>
        <a:spcAft>
          <a:spcPct val="0"/>
        </a:spcAft>
        <a:defRPr sz="4500">
          <a:solidFill>
            <a:srgbClr val="314864"/>
          </a:solidFill>
          <a:latin typeface="Didot" charset="0"/>
          <a:ea typeface="ＭＳ Ｐゴシック" charset="0"/>
          <a:cs typeface="Didot" charset="0"/>
          <a:sym typeface="Didot" charset="0"/>
        </a:defRPr>
      </a:lvl9pPr>
    </p:titleStyle>
    <p:bodyStyle>
      <a:lvl1pPr marL="241044" indent="-241044" algn="l" defTabSz="410667" rtl="0" eaLnBrk="0" fontAlgn="base" hangingPunct="0">
        <a:spcBef>
          <a:spcPts val="703"/>
        </a:spcBef>
        <a:spcAft>
          <a:spcPct val="0"/>
        </a:spcAft>
        <a:buClr>
          <a:srgbClr val="5C86B9"/>
        </a:buClr>
        <a:buFont typeface="Zapf Dingbats" charset="0"/>
        <a:defRPr sz="1700">
          <a:solidFill>
            <a:srgbClr val="5C86B9"/>
          </a:solidFill>
          <a:latin typeface="+mn-lt"/>
          <a:ea typeface="MS PGothic" pitchFamily="34" charset="-128"/>
          <a:cs typeface="+mn-cs"/>
          <a:sym typeface="Palatino" charset="0"/>
        </a:defRPr>
      </a:lvl1pPr>
      <a:lvl2pPr marL="522261" indent="-200870" algn="l" defTabSz="410667"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2pPr>
      <a:lvl3pPr marL="803479" indent="-160696" algn="l" defTabSz="410667"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3pPr>
      <a:lvl4pPr marL="1124872" indent="-160696" algn="l" defTabSz="410667"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4pPr>
      <a:lvl5pPr marL="1446262" indent="-160696" algn="l" defTabSz="410667" rtl="0" eaLnBrk="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5pPr>
      <a:lvl6pPr marL="321391" algn="l" defTabSz="410667"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6pPr>
      <a:lvl7pPr marL="642783" algn="l" defTabSz="410667"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7pPr>
      <a:lvl8pPr marL="964174" algn="l" defTabSz="410667"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8pPr>
      <a:lvl9pPr marL="1285565" algn="l" defTabSz="410667" rtl="0" fontAlgn="base" hangingPunct="0">
        <a:spcBef>
          <a:spcPts val="703"/>
        </a:spcBef>
        <a:spcAft>
          <a:spcPct val="0"/>
        </a:spcAft>
        <a:buClr>
          <a:srgbClr val="5C86B9"/>
        </a:buClr>
        <a:buFont typeface="Zapf Dingbats" charset="0"/>
        <a:defRPr sz="1700">
          <a:solidFill>
            <a:srgbClr val="5C86B9"/>
          </a:solidFill>
          <a:latin typeface="+mn-lt"/>
          <a:ea typeface="Palatino" charset="0"/>
          <a:cs typeface="+mn-cs"/>
          <a:sym typeface="Palatino"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body" idx="1"/>
          </p:nvPr>
        </p:nvSpPr>
        <p:spPr>
          <a:xfrm>
            <a:off x="383977" y="1803809"/>
            <a:ext cx="8233172" cy="5331023"/>
          </a:xfrm>
        </p:spPr>
        <p:txBody>
          <a:bodyPr/>
          <a:lstStyle/>
          <a:p>
            <a:pPr marL="311220" indent="-283337" eaLnBrk="1">
              <a:lnSpc>
                <a:spcPct val="90000"/>
              </a:lnSpc>
              <a:spcBef>
                <a:spcPts val="2672"/>
              </a:spcBef>
              <a:buClr>
                <a:srgbClr val="76D6FF"/>
              </a:buClr>
              <a:buSzPct val="125000"/>
              <a:buFont typeface="Calibri" charset="0"/>
              <a:buChar char="•"/>
            </a:pPr>
            <a:r>
              <a:rPr lang="en-US" sz="1900" b="1">
                <a:solidFill>
                  <a:srgbClr val="000000"/>
                </a:solidFill>
                <a:latin typeface="Palatino" charset="0"/>
                <a:ea typeface="MS PGothic" charset="0"/>
                <a:cs typeface="Palatino" charset="0"/>
              </a:rPr>
              <a:t>Groups in “education reformer” coalition include</a:t>
            </a:r>
          </a:p>
          <a:p>
            <a:pPr marL="594551" lvl="1" indent="-283337" eaLnBrk="1">
              <a:lnSpc>
                <a:spcPct val="90000"/>
              </a:lnSpc>
              <a:spcBef>
                <a:spcPts val="2672"/>
              </a:spcBef>
              <a:buClr>
                <a:srgbClr val="76D6FF"/>
              </a:buClr>
              <a:buSzPct val="125000"/>
              <a:buFont typeface="Calibri" charset="0"/>
              <a:buChar char="•"/>
            </a:pPr>
            <a:r>
              <a:rPr lang="en-US" sz="1900">
                <a:solidFill>
                  <a:srgbClr val="000000"/>
                </a:solidFill>
                <a:latin typeface="Palatino" charset="0"/>
                <a:cs typeface="Palatino" charset="0"/>
              </a:rPr>
              <a:t>Local and State Level: New Schools for New Orleans, Pelican Institute, teachNOLA, Louisiana Association for Public Charters, Educate Now!</a:t>
            </a:r>
          </a:p>
          <a:p>
            <a:pPr marL="594551" lvl="1" indent="-283337" eaLnBrk="1">
              <a:lnSpc>
                <a:spcPct val="90000"/>
              </a:lnSpc>
              <a:spcBef>
                <a:spcPts val="2672"/>
              </a:spcBef>
              <a:buClr>
                <a:srgbClr val="76D6FF"/>
              </a:buClr>
              <a:buSzPct val="125000"/>
              <a:buFont typeface="Calibri" charset="0"/>
              <a:buChar char="•"/>
            </a:pPr>
            <a:r>
              <a:rPr lang="en-US" sz="1900">
                <a:solidFill>
                  <a:srgbClr val="000000"/>
                </a:solidFill>
                <a:latin typeface="Palatino" charset="0"/>
                <a:cs typeface="Palatino" charset="0"/>
              </a:rPr>
              <a:t>National: Stand for Children, Black Alliance for Educational Options, Teach For America, The New Teacher Project, CEE Trust, Center on Reinventing Public Education</a:t>
            </a:r>
          </a:p>
          <a:p>
            <a:pPr marL="311220" indent="-283337" eaLnBrk="1">
              <a:lnSpc>
                <a:spcPct val="90000"/>
              </a:lnSpc>
              <a:spcBef>
                <a:spcPts val="2672"/>
              </a:spcBef>
              <a:buClr>
                <a:srgbClr val="76D6FF"/>
              </a:buClr>
              <a:buSzPct val="125000"/>
              <a:buFont typeface="Calibri" charset="0"/>
              <a:buChar char="•"/>
            </a:pPr>
            <a:r>
              <a:rPr lang="en-US" sz="1900" b="1">
                <a:solidFill>
                  <a:srgbClr val="000000"/>
                </a:solidFill>
                <a:latin typeface="Palatino" charset="0"/>
                <a:ea typeface="MS PGothic" charset="0"/>
                <a:cs typeface="Palatino" charset="0"/>
              </a:rPr>
              <a:t>Groups in opposing coalition include</a:t>
            </a:r>
          </a:p>
          <a:p>
            <a:pPr marL="594551" lvl="1" indent="-283337" eaLnBrk="1">
              <a:lnSpc>
                <a:spcPct val="90000"/>
              </a:lnSpc>
              <a:spcBef>
                <a:spcPts val="2672"/>
              </a:spcBef>
              <a:buClr>
                <a:srgbClr val="76D6FF"/>
              </a:buClr>
              <a:buSzPct val="125000"/>
              <a:buFont typeface="Calibri" charset="0"/>
              <a:buChar char="•"/>
            </a:pPr>
            <a:r>
              <a:rPr lang="en-US" sz="1900">
                <a:solidFill>
                  <a:srgbClr val="000000"/>
                </a:solidFill>
                <a:latin typeface="Palatino" charset="0"/>
                <a:cs typeface="Palatino" charset="0"/>
              </a:rPr>
              <a:t>Local and State Level: Research on Reforms, New Orleans Education Equity Roundtable, Louisiana School Boards Association</a:t>
            </a:r>
          </a:p>
          <a:p>
            <a:pPr marL="594551" lvl="1" indent="-283337" eaLnBrk="1">
              <a:lnSpc>
                <a:spcPct val="90000"/>
              </a:lnSpc>
              <a:spcBef>
                <a:spcPts val="2672"/>
              </a:spcBef>
              <a:buClr>
                <a:srgbClr val="76D6FF"/>
              </a:buClr>
              <a:buSzPct val="125000"/>
              <a:buFont typeface="Calibri" charset="0"/>
              <a:buChar char="•"/>
            </a:pPr>
            <a:r>
              <a:rPr lang="en-US" sz="1900">
                <a:solidFill>
                  <a:srgbClr val="000000"/>
                </a:solidFill>
                <a:latin typeface="Palatino" charset="0"/>
                <a:cs typeface="Palatino" charset="0"/>
              </a:rPr>
              <a:t>National: Parents Across America</a:t>
            </a:r>
            <a:endParaRPr lang="en-US">
              <a:latin typeface="Palatino" charset="0"/>
              <a:cs typeface="Palatino" charset="0"/>
            </a:endParaRPr>
          </a:p>
        </p:txBody>
      </p:sp>
      <p:sp>
        <p:nvSpPr>
          <p:cNvPr id="19458" name="Rectangle 2"/>
          <p:cNvSpPr>
            <a:spLocks noGrp="1" noChangeArrowheads="1"/>
          </p:cNvSpPr>
          <p:nvPr>
            <p:ph type="title"/>
          </p:nvPr>
        </p:nvSpPr>
        <p:spPr>
          <a:xfrm>
            <a:off x="444252" y="381756"/>
            <a:ext cx="8254380" cy="1146349"/>
          </a:xfrm>
        </p:spPr>
        <p:txBody>
          <a:bodyPr/>
          <a:lstStyle/>
          <a:p>
            <a:pPr eaLnBrk="1">
              <a:defRPr/>
            </a:pPr>
            <a:r>
              <a:rPr lang="en-US" sz="3400" dirty="0">
                <a:effectLst>
                  <a:outerShdw blurRad="38100" dist="38100" dir="2700000" algn="tl">
                    <a:srgbClr val="000000"/>
                  </a:outerShdw>
                </a:effectLst>
                <a:ea typeface="+mj-ea"/>
              </a:rPr>
              <a:t>Advocacy Coalitions and IOs in New </a:t>
            </a:r>
            <a:r>
              <a:rPr lang="en-US" sz="3500" dirty="0">
                <a:effectLst>
                  <a:outerShdw blurRad="38100" dist="38100" dir="2700000" algn="tl">
                    <a:srgbClr val="000000"/>
                  </a:outerShdw>
                </a:effectLst>
                <a:ea typeface="+mj-ea"/>
              </a:rPr>
              <a:t>Orleans</a:t>
            </a:r>
            <a:endParaRPr lang="en-US" dirty="0" smtClean="0">
              <a:ea typeface="+mj-ea"/>
            </a:endParaRPr>
          </a:p>
        </p:txBody>
      </p:sp>
    </p:spTree>
    <p:extLst>
      <p:ext uri="{BB962C8B-B14F-4D97-AF65-F5344CB8AC3E}">
        <p14:creationId xmlns:p14="http://schemas.microsoft.com/office/powerpoint/2010/main" val="1393647522"/>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1551533" y="2651003"/>
          <a:ext cx="6988597" cy="3590850"/>
        </p:xfrm>
        <a:graphic>
          <a:graphicData uri="http://schemas.openxmlformats.org/presentationml/2006/ole">
            <mc:AlternateContent xmlns:mc="http://schemas.openxmlformats.org/markup-compatibility/2006">
              <mc:Choice xmlns:v="urn:schemas-microsoft-com:vml" Requires="v">
                <p:oleObj spid="_x0000_s2051" name="Chart" r:id="rId3" imgW="0" imgH="0" progId="MSGraph.Chart.8">
                  <p:embed/>
                </p:oleObj>
              </mc:Choice>
              <mc:Fallback>
                <p:oleObj name="Chart" r:id="rId3" imgW="0" imgH="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533" y="2651003"/>
                        <a:ext cx="6988597" cy="359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2" name="Rectangle 2"/>
          <p:cNvSpPr>
            <a:spLocks noGrp="1" noChangeArrowheads="1"/>
          </p:cNvSpPr>
          <p:nvPr>
            <p:ph type="title"/>
          </p:nvPr>
        </p:nvSpPr>
        <p:spPr/>
        <p:txBody>
          <a:bodyPr/>
          <a:lstStyle/>
          <a:p>
            <a:pPr eaLnBrk="1"/>
            <a:r>
              <a:rPr lang="en-US" sz="3500">
                <a:solidFill>
                  <a:srgbClr val="324863"/>
                </a:solidFill>
                <a:effectLst>
                  <a:outerShdw blurRad="38100" dist="38100" dir="2700000" algn="tl">
                    <a:srgbClr val="000000"/>
                  </a:outerShdw>
                </a:effectLst>
                <a:latin typeface="Didot" charset="0"/>
                <a:ea typeface="MS PGothic" charset="0"/>
                <a:cs typeface="Didot" charset="0"/>
              </a:rPr>
              <a:t>Type of user mentioned by intermediary organizations tweeting about </a:t>
            </a:r>
            <a:r>
              <a:rPr lang="ja-JP" altLang="en-US" sz="3500">
                <a:solidFill>
                  <a:srgbClr val="324863"/>
                </a:solidFill>
                <a:effectLst>
                  <a:outerShdw blurRad="38100" dist="38100" dir="2700000" algn="tl">
                    <a:srgbClr val="000000"/>
                  </a:outerShdw>
                </a:effectLst>
                <a:latin typeface="Didot" charset="0"/>
                <a:ea typeface="MS PGothic" charset="0"/>
                <a:cs typeface="Didot" charset="0"/>
              </a:rPr>
              <a:t>“</a:t>
            </a:r>
            <a:r>
              <a:rPr lang="en-US" altLang="ja-JP" sz="3500">
                <a:solidFill>
                  <a:srgbClr val="324863"/>
                </a:solidFill>
                <a:effectLst>
                  <a:outerShdw blurRad="38100" dist="38100" dir="2700000" algn="tl">
                    <a:srgbClr val="000000"/>
                  </a:outerShdw>
                </a:effectLst>
                <a:latin typeface="Didot" charset="0"/>
                <a:ea typeface="MS PGothic" charset="0"/>
                <a:cs typeface="Didot" charset="0"/>
              </a:rPr>
              <a:t>charter schools</a:t>
            </a:r>
            <a:r>
              <a:rPr lang="ja-JP" altLang="en-US" sz="3500">
                <a:solidFill>
                  <a:srgbClr val="324863"/>
                </a:solidFill>
                <a:effectLst>
                  <a:outerShdw blurRad="38100" dist="38100" dir="2700000" algn="tl">
                    <a:srgbClr val="000000"/>
                  </a:outerShdw>
                </a:effectLst>
                <a:latin typeface="Didot" charset="0"/>
                <a:ea typeface="MS PGothic" charset="0"/>
                <a:cs typeface="Didot" charset="0"/>
              </a:rPr>
              <a:t>”</a:t>
            </a:r>
            <a:r>
              <a:rPr lang="en-US" altLang="ja-JP" sz="3500">
                <a:solidFill>
                  <a:srgbClr val="324863"/>
                </a:solidFill>
                <a:effectLst>
                  <a:outerShdw blurRad="38100" dist="38100" dir="2700000" algn="tl">
                    <a:srgbClr val="000000"/>
                  </a:outerShdw>
                </a:effectLst>
                <a:latin typeface="Didot" charset="0"/>
                <a:ea typeface="MS PGothic" charset="0"/>
                <a:cs typeface="Didot" charset="0"/>
              </a:rPr>
              <a:t> </a:t>
            </a:r>
            <a:endParaRPr lang="en-US">
              <a:latin typeface="Didot" charset="0"/>
              <a:ea typeface="MS PGothic" charset="0"/>
              <a:cs typeface="Didot" charset="0"/>
            </a:endParaRPr>
          </a:p>
        </p:txBody>
      </p:sp>
    </p:spTree>
    <p:extLst>
      <p:ext uri="{BB962C8B-B14F-4D97-AF65-F5344CB8AC3E}">
        <p14:creationId xmlns:p14="http://schemas.microsoft.com/office/powerpoint/2010/main" val="1547301801"/>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544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322591" y="2128615"/>
          <a:ext cx="8461995" cy="4366617"/>
        </p:xfrm>
        <a:graphic>
          <a:graphicData uri="http://schemas.openxmlformats.org/presentationml/2006/ole">
            <mc:AlternateContent xmlns:mc="http://schemas.openxmlformats.org/markup-compatibility/2006">
              <mc:Choice xmlns:v="urn:schemas-microsoft-com:vml" Requires="v">
                <p:oleObj spid="_x0000_s1025" name="Chart" r:id="rId3" imgW="0" imgH="0" progId="MSGraph.Chart.8">
                  <p:embed/>
                </p:oleObj>
              </mc:Choice>
              <mc:Fallback>
                <p:oleObj name="Chart" r:id="rId3" imgW="0" imgH="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91" y="2128615"/>
                        <a:ext cx="8461995" cy="436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46" name="Rectangle 2"/>
          <p:cNvSpPr>
            <a:spLocks noGrp="1" noChangeArrowheads="1"/>
          </p:cNvSpPr>
          <p:nvPr>
            <p:ph type="title"/>
          </p:nvPr>
        </p:nvSpPr>
        <p:spPr>
          <a:xfrm>
            <a:off x="779116" y="107156"/>
            <a:ext cx="7581305" cy="1797100"/>
          </a:xfrm>
        </p:spPr>
        <p:txBody>
          <a:bodyPr/>
          <a:lstStyle/>
          <a:p>
            <a:pPr eaLnBrk="1"/>
            <a:r>
              <a:rPr lang="en-US" sz="3400">
                <a:solidFill>
                  <a:srgbClr val="324863"/>
                </a:solidFill>
                <a:effectLst>
                  <a:outerShdw blurRad="38100" dist="38100" dir="2700000" algn="tl">
                    <a:srgbClr val="000000"/>
                  </a:outerShdw>
                </a:effectLst>
                <a:latin typeface="Didot" charset="0"/>
                <a:ea typeface="MS PGothic" charset="0"/>
                <a:cs typeface="Didot" charset="0"/>
              </a:rPr>
              <a:t>Number of users </a:t>
            </a:r>
            <a:r>
              <a:rPr lang="en-US" sz="3100">
                <a:solidFill>
                  <a:srgbClr val="324863"/>
                </a:solidFill>
                <a:effectLst>
                  <a:outerShdw blurRad="38100" dist="38100" dir="2700000" algn="tl">
                    <a:srgbClr val="000000"/>
                  </a:outerShdw>
                </a:effectLst>
                <a:latin typeface="Didot" charset="0"/>
                <a:ea typeface="MS PGothic" charset="0"/>
                <a:cs typeface="Didot" charset="0"/>
              </a:rPr>
              <a:t>mentioned by intermediary organizations and type of user mentioned in tweets about </a:t>
            </a:r>
            <a:r>
              <a:rPr lang="ja-JP" altLang="en-US" sz="3100">
                <a:solidFill>
                  <a:srgbClr val="324863"/>
                </a:solidFill>
                <a:effectLst>
                  <a:outerShdw blurRad="38100" dist="38100" dir="2700000" algn="tl">
                    <a:srgbClr val="000000"/>
                  </a:outerShdw>
                </a:effectLst>
                <a:latin typeface="Didot" charset="0"/>
                <a:ea typeface="MS PGothic" charset="0"/>
                <a:cs typeface="Didot" charset="0"/>
              </a:rPr>
              <a:t>“</a:t>
            </a:r>
            <a:r>
              <a:rPr lang="en-US" altLang="ja-JP" sz="3100">
                <a:solidFill>
                  <a:srgbClr val="324863"/>
                </a:solidFill>
                <a:effectLst>
                  <a:outerShdw blurRad="38100" dist="38100" dir="2700000" algn="tl">
                    <a:srgbClr val="000000"/>
                  </a:outerShdw>
                </a:effectLst>
                <a:latin typeface="Didot" charset="0"/>
                <a:ea typeface="MS PGothic" charset="0"/>
                <a:cs typeface="Didot" charset="0"/>
              </a:rPr>
              <a:t>charter schools</a:t>
            </a:r>
            <a:r>
              <a:rPr lang="ja-JP" altLang="en-US" sz="3100">
                <a:solidFill>
                  <a:srgbClr val="324863"/>
                </a:solidFill>
                <a:effectLst>
                  <a:outerShdw blurRad="38100" dist="38100" dir="2700000" algn="tl">
                    <a:srgbClr val="000000"/>
                  </a:outerShdw>
                </a:effectLst>
                <a:latin typeface="Didot" charset="0"/>
                <a:ea typeface="MS PGothic" charset="0"/>
                <a:cs typeface="Didot" charset="0"/>
              </a:rPr>
              <a:t>”</a:t>
            </a:r>
            <a:r>
              <a:rPr lang="en-US" altLang="ja-JP" sz="3100">
                <a:solidFill>
                  <a:srgbClr val="324863"/>
                </a:solidFill>
                <a:effectLst>
                  <a:outerShdw blurRad="38100" dist="38100" dir="2700000" algn="tl">
                    <a:srgbClr val="000000"/>
                  </a:outerShdw>
                </a:effectLst>
                <a:latin typeface="Didot" charset="0"/>
                <a:ea typeface="MS PGothic" charset="0"/>
                <a:cs typeface="Didot" charset="0"/>
              </a:rPr>
              <a:t> </a:t>
            </a:r>
            <a:endParaRPr lang="en-US">
              <a:latin typeface="Didot" charset="0"/>
              <a:ea typeface="MS PGothic" charset="0"/>
              <a:cs typeface="Didot" charset="0"/>
            </a:endParaRPr>
          </a:p>
        </p:txBody>
      </p:sp>
    </p:spTree>
    <p:extLst>
      <p:ext uri="{BB962C8B-B14F-4D97-AF65-F5344CB8AC3E}">
        <p14:creationId xmlns:p14="http://schemas.microsoft.com/office/powerpoint/2010/main" val="608384571"/>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test7.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80" y="1875234"/>
            <a:ext cx="8249915" cy="449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455414" y="573733"/>
            <a:ext cx="8233172" cy="1303734"/>
          </a:xfrm>
        </p:spPr>
        <p:txBody>
          <a:bodyPr/>
          <a:lstStyle/>
          <a:p>
            <a:pPr eaLnBrk="1">
              <a:defRPr/>
            </a:pPr>
            <a:r>
              <a:rPr lang="en-US" sz="3500" dirty="0">
                <a:effectLst>
                  <a:outerShdw blurRad="38100" dist="38100" dir="2700000" algn="tl">
                    <a:srgbClr val="000000"/>
                  </a:outerShdw>
                </a:effectLst>
                <a:ea typeface="+mj-ea"/>
              </a:rPr>
              <a:t>Preliminary map of coalitions</a:t>
            </a:r>
            <a:endParaRPr lang="en-US" dirty="0" smtClean="0">
              <a:ea typeface="+mj-ea"/>
            </a:endParaRPr>
          </a:p>
        </p:txBody>
      </p:sp>
    </p:spTree>
    <p:extLst>
      <p:ext uri="{BB962C8B-B14F-4D97-AF65-F5344CB8AC3E}">
        <p14:creationId xmlns:p14="http://schemas.microsoft.com/office/powerpoint/2010/main" val="2478088031"/>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xfrm>
            <a:off x="455414" y="1446618"/>
            <a:ext cx="8233172" cy="5411391"/>
          </a:xfrm>
        </p:spPr>
        <p:txBody>
          <a:bodyPr/>
          <a:lstStyle/>
          <a:p>
            <a:pPr marL="311268" indent="-283380" eaLnBrk="1">
              <a:lnSpc>
                <a:spcPct val="90000"/>
              </a:lnSpc>
              <a:spcBef>
                <a:spcPts val="2672"/>
              </a:spcBef>
              <a:buClr>
                <a:srgbClr val="76D6FF"/>
              </a:buClr>
              <a:buSzPct val="125000"/>
              <a:buFont typeface="Zapf Dingbats" charset="0"/>
              <a:buChar char="•"/>
              <a:defRPr/>
            </a:pPr>
            <a:r>
              <a:rPr lang="en-US" sz="2100" dirty="0">
                <a:solidFill>
                  <a:srgbClr val="000000"/>
                </a:solidFill>
                <a:ea typeface="+mn-ea"/>
              </a:rPr>
              <a:t>Two opposing coalitions that interpret research results differently</a:t>
            </a:r>
          </a:p>
          <a:p>
            <a:pPr marL="594643" lvl="1" indent="-283380" eaLnBrk="1">
              <a:lnSpc>
                <a:spcPct val="90000"/>
              </a:lnSpc>
              <a:spcBef>
                <a:spcPts val="2672"/>
              </a:spcBef>
              <a:buClr>
                <a:srgbClr val="76D6FF"/>
              </a:buClr>
              <a:buSzPct val="125000"/>
              <a:buFont typeface="Zapf Dingbats" charset="0"/>
              <a:buChar char="•"/>
              <a:defRPr/>
            </a:pPr>
            <a:r>
              <a:rPr lang="en-US" sz="2500" dirty="0">
                <a:solidFill>
                  <a:srgbClr val="000000"/>
                </a:solidFill>
              </a:rPr>
              <a:t>Agreement that there is a lack of a credible, independent research voice</a:t>
            </a:r>
          </a:p>
          <a:p>
            <a:pPr marL="311268" indent="-283380" eaLnBrk="1">
              <a:lnSpc>
                <a:spcPct val="90000"/>
              </a:lnSpc>
              <a:spcBef>
                <a:spcPts val="2672"/>
              </a:spcBef>
              <a:buClr>
                <a:srgbClr val="76D6FF"/>
              </a:buClr>
              <a:buSzPct val="125000"/>
              <a:buFont typeface="Zapf Dingbats" charset="0"/>
              <a:buChar char="•"/>
              <a:defRPr/>
            </a:pPr>
            <a:r>
              <a:rPr lang="en-US" sz="2100" dirty="0">
                <a:solidFill>
                  <a:srgbClr val="000000"/>
                </a:solidFill>
                <a:ea typeface="+mn-ea"/>
              </a:rPr>
              <a:t>National level (NSNO report promoted by Sen. Mary Landrieu) </a:t>
            </a:r>
          </a:p>
          <a:p>
            <a:pPr marL="311268" indent="-283380" eaLnBrk="1">
              <a:lnSpc>
                <a:spcPct val="90000"/>
              </a:lnSpc>
              <a:spcBef>
                <a:spcPts val="2672"/>
              </a:spcBef>
              <a:buClr>
                <a:srgbClr val="76D6FF"/>
              </a:buClr>
              <a:buSzPct val="125000"/>
              <a:buFont typeface="Zapf Dingbats" charset="0"/>
              <a:buChar char="•"/>
              <a:defRPr/>
            </a:pPr>
            <a:r>
              <a:rPr lang="en-US" sz="2100" dirty="0">
                <a:solidFill>
                  <a:srgbClr val="000000"/>
                </a:solidFill>
                <a:ea typeface="+mn-ea"/>
              </a:rPr>
              <a:t>Some indication that the advent of vouchers in Louisiana may cause political divisions within local charter coalition</a:t>
            </a:r>
            <a:endParaRPr lang="en-US" dirty="0" smtClean="0">
              <a:ea typeface="+mn-ea"/>
            </a:endParaRPr>
          </a:p>
        </p:txBody>
      </p:sp>
      <p:sp>
        <p:nvSpPr>
          <p:cNvPr id="22530" name="Rectangle 2"/>
          <p:cNvSpPr>
            <a:spLocks noGrp="1" noChangeArrowheads="1"/>
          </p:cNvSpPr>
          <p:nvPr>
            <p:ph type="title"/>
          </p:nvPr>
        </p:nvSpPr>
        <p:spPr>
          <a:xfrm>
            <a:off x="383977" y="151805"/>
            <a:ext cx="8233172" cy="1294805"/>
          </a:xfrm>
        </p:spPr>
        <p:txBody>
          <a:bodyPr/>
          <a:lstStyle/>
          <a:p>
            <a:pPr eaLnBrk="1">
              <a:defRPr/>
            </a:pPr>
            <a:r>
              <a:rPr lang="en-US" sz="3500" dirty="0">
                <a:effectLst>
                  <a:outerShdw blurRad="38100" dist="38100" dir="2700000" algn="tl">
                    <a:srgbClr val="000000"/>
                  </a:outerShdw>
                </a:effectLst>
                <a:ea typeface="+mj-ea"/>
              </a:rPr>
              <a:t>Preliminary Findings (supply side)</a:t>
            </a:r>
            <a:endParaRPr lang="en-US" dirty="0" smtClean="0">
              <a:ea typeface="+mj-ea"/>
            </a:endParaRPr>
          </a:p>
        </p:txBody>
      </p:sp>
    </p:spTree>
    <p:extLst>
      <p:ext uri="{BB962C8B-B14F-4D97-AF65-F5344CB8AC3E}">
        <p14:creationId xmlns:p14="http://schemas.microsoft.com/office/powerpoint/2010/main" val="425605810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body" idx="1"/>
          </p:nvPr>
        </p:nvSpPr>
        <p:spPr>
          <a:xfrm>
            <a:off x="455414" y="1598414"/>
            <a:ext cx="8233172" cy="5259586"/>
          </a:xfrm>
        </p:spPr>
        <p:txBody>
          <a:bodyPr/>
          <a:lstStyle/>
          <a:p>
            <a:pPr marL="311268" indent="-283380" eaLnBrk="1">
              <a:lnSpc>
                <a:spcPct val="90000"/>
              </a:lnSpc>
              <a:spcBef>
                <a:spcPts val="2672"/>
              </a:spcBef>
              <a:buClr>
                <a:srgbClr val="76D6FF"/>
              </a:buClr>
              <a:buSzPct val="125000"/>
              <a:buFont typeface="Zapf Dingbats" charset="0"/>
              <a:buChar char="•"/>
            </a:pPr>
            <a:r>
              <a:rPr lang="en-US" sz="2100">
                <a:solidFill>
                  <a:srgbClr val="000000"/>
                </a:solidFill>
                <a:latin typeface="Palatino" charset="0"/>
                <a:ea typeface="MS PGothic" charset="0"/>
                <a:cs typeface="Palatino" charset="0"/>
              </a:rPr>
              <a:t>Opposing coalition organizations report BESE and state department not interested in their analyses</a:t>
            </a:r>
          </a:p>
          <a:p>
            <a:pPr marL="311268" indent="-283380" eaLnBrk="1">
              <a:lnSpc>
                <a:spcPct val="90000"/>
              </a:lnSpc>
              <a:spcBef>
                <a:spcPts val="2672"/>
              </a:spcBef>
              <a:buClr>
                <a:srgbClr val="76D6FF"/>
              </a:buClr>
              <a:buSzPct val="125000"/>
              <a:buFont typeface="Zapf Dingbats" charset="0"/>
              <a:buChar char="•"/>
            </a:pPr>
            <a:r>
              <a:rPr lang="en-US" sz="2100">
                <a:solidFill>
                  <a:srgbClr val="000000"/>
                </a:solidFill>
                <a:latin typeface="Palatino" charset="0"/>
                <a:ea typeface="MS PGothic" charset="0"/>
                <a:cs typeface="Palatino" charset="0"/>
              </a:rPr>
              <a:t>Cowen Institute at Tulane – relied on widely, but concern that mainly descriptive data</a:t>
            </a:r>
          </a:p>
          <a:p>
            <a:pPr marL="311268" indent="-283380" eaLnBrk="1">
              <a:lnSpc>
                <a:spcPct val="90000"/>
              </a:lnSpc>
              <a:spcBef>
                <a:spcPts val="2672"/>
              </a:spcBef>
              <a:buClr>
                <a:srgbClr val="76D6FF"/>
              </a:buClr>
              <a:buSzPct val="125000"/>
              <a:buFont typeface="Zapf Dingbats" charset="0"/>
              <a:buChar char="•"/>
            </a:pPr>
            <a:r>
              <a:rPr lang="en-US" sz="2100">
                <a:solidFill>
                  <a:srgbClr val="000000"/>
                </a:solidFill>
                <a:latin typeface="Palatino" charset="0"/>
                <a:ea typeface="MS PGothic" charset="0"/>
                <a:cs typeface="Palatino" charset="0"/>
              </a:rPr>
              <a:t>Many organizations and RSD report reliance on blogs, and contact with well-known researchers</a:t>
            </a:r>
          </a:p>
          <a:p>
            <a:pPr marL="311268" indent="-283380" eaLnBrk="1">
              <a:lnSpc>
                <a:spcPct val="90000"/>
              </a:lnSpc>
              <a:spcBef>
                <a:spcPts val="2672"/>
              </a:spcBef>
              <a:buClr>
                <a:srgbClr val="76D6FF"/>
              </a:buClr>
              <a:buSzPct val="125000"/>
              <a:buFont typeface="Zapf Dingbats" charset="0"/>
              <a:buChar char="•"/>
            </a:pPr>
            <a:r>
              <a:rPr lang="en-US" sz="2100">
                <a:solidFill>
                  <a:srgbClr val="000000"/>
                </a:solidFill>
                <a:latin typeface="Palatino" charset="0"/>
                <a:ea typeface="MS PGothic" charset="0"/>
                <a:cs typeface="Palatino" charset="0"/>
              </a:rPr>
              <a:t>Little use of peer-reviewed research (many not sure how to incorporate it)</a:t>
            </a:r>
            <a:endParaRPr lang="en-US">
              <a:latin typeface="Palatino" charset="0"/>
              <a:ea typeface="MS PGothic" charset="0"/>
              <a:cs typeface="Palatino" charset="0"/>
            </a:endParaRPr>
          </a:p>
        </p:txBody>
      </p:sp>
      <p:sp>
        <p:nvSpPr>
          <p:cNvPr id="24578" name="Rectangle 2"/>
          <p:cNvSpPr>
            <a:spLocks noGrp="1" noChangeArrowheads="1"/>
          </p:cNvSpPr>
          <p:nvPr>
            <p:ph type="title"/>
          </p:nvPr>
        </p:nvSpPr>
        <p:spPr>
          <a:xfrm>
            <a:off x="455414" y="151814"/>
            <a:ext cx="8233172" cy="1446609"/>
          </a:xfrm>
        </p:spPr>
        <p:txBody>
          <a:bodyPr/>
          <a:lstStyle/>
          <a:p>
            <a:pPr eaLnBrk="1">
              <a:defRPr/>
            </a:pPr>
            <a:r>
              <a:rPr lang="en-US" sz="3500" dirty="0">
                <a:effectLst>
                  <a:outerShdw blurRad="38100" dist="38100" dir="2700000" algn="tl">
                    <a:srgbClr val="000000"/>
                  </a:outerShdw>
                </a:effectLst>
                <a:ea typeface="+mj-ea"/>
              </a:rPr>
              <a:t>Preliminary Findings (demand side)</a:t>
            </a:r>
            <a:endParaRPr lang="en-US" dirty="0" smtClean="0">
              <a:ea typeface="+mj-ea"/>
            </a:endParaRPr>
          </a:p>
        </p:txBody>
      </p:sp>
    </p:spTree>
    <p:extLst>
      <p:ext uri="{BB962C8B-B14F-4D97-AF65-F5344CB8AC3E}">
        <p14:creationId xmlns:p14="http://schemas.microsoft.com/office/powerpoint/2010/main" val="1357262318"/>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idx="1"/>
          </p:nvPr>
        </p:nvSpPr>
        <p:spPr>
          <a:xfrm>
            <a:off x="455414" y="1446610"/>
            <a:ext cx="8233172" cy="5107781"/>
          </a:xfrm>
        </p:spPr>
        <p:txBody>
          <a:bodyPr/>
          <a:lstStyle/>
          <a:p>
            <a:pPr marL="311268" indent="-283380" eaLnBrk="1">
              <a:lnSpc>
                <a:spcPct val="90000"/>
              </a:lnSpc>
              <a:spcBef>
                <a:spcPts val="2672"/>
              </a:spcBef>
              <a:buClr>
                <a:srgbClr val="FFFFFF"/>
              </a:buClr>
              <a:buSzPct val="65000"/>
              <a:buBlip>
                <a:blip r:embed="rId2"/>
              </a:buBlip>
              <a:defRPr/>
            </a:pPr>
            <a:endParaRPr lang="en-US" sz="2100" b="1" dirty="0">
              <a:solidFill>
                <a:srgbClr val="000000"/>
              </a:solidFill>
              <a:effectLst>
                <a:outerShdw blurRad="38100" dist="38100" dir="2700000" algn="tl">
                  <a:srgbClr val="FFFFFF"/>
                </a:outerShdw>
              </a:effectLst>
              <a:latin typeface="Calibri" charset="0"/>
              <a:ea typeface="+mn-ea"/>
              <a:cs typeface="Calibri" charset="0"/>
              <a:sym typeface="Calibri" charset="0"/>
            </a:endParaRPr>
          </a:p>
          <a:p>
            <a:pPr marL="311268" indent="-283380" eaLnBrk="1">
              <a:lnSpc>
                <a:spcPct val="90000"/>
              </a:lnSpc>
              <a:spcBef>
                <a:spcPts val="2672"/>
              </a:spcBef>
              <a:buClr>
                <a:srgbClr val="76D6FF"/>
              </a:buClr>
              <a:buSzPct val="125000"/>
              <a:buFont typeface="Calibri" charset="0"/>
              <a:buChar char="•"/>
              <a:defRPr/>
            </a:pPr>
            <a:r>
              <a:rPr lang="en-US" sz="2100" dirty="0">
                <a:solidFill>
                  <a:srgbClr val="000000"/>
                </a:solidFill>
                <a:ea typeface="+mn-ea"/>
              </a:rPr>
              <a:t>With a couple of exceptions (New Schools for New Orleans and Louisiana Association of Public Charter Schools), relatively little research capacity in local IO networks</a:t>
            </a:r>
          </a:p>
          <a:p>
            <a:pPr marL="311268" indent="-283380" eaLnBrk="1">
              <a:lnSpc>
                <a:spcPct val="90000"/>
              </a:lnSpc>
              <a:spcBef>
                <a:spcPts val="2672"/>
              </a:spcBef>
              <a:buClr>
                <a:srgbClr val="76D6FF"/>
              </a:buClr>
              <a:buSzPct val="125000"/>
              <a:buFont typeface="Calibri" charset="0"/>
              <a:buChar char="•"/>
              <a:defRPr/>
            </a:pPr>
            <a:r>
              <a:rPr lang="en-US" sz="2100" dirty="0">
                <a:solidFill>
                  <a:srgbClr val="000000"/>
                </a:solidFill>
                <a:ea typeface="+mn-ea"/>
              </a:rPr>
              <a:t>Culture of mutual mistrust</a:t>
            </a:r>
          </a:p>
          <a:p>
            <a:pPr marL="311268" indent="-283380" eaLnBrk="1">
              <a:lnSpc>
                <a:spcPct val="90000"/>
              </a:lnSpc>
              <a:spcBef>
                <a:spcPts val="2672"/>
              </a:spcBef>
              <a:buClr>
                <a:srgbClr val="76D6FF"/>
              </a:buClr>
              <a:buSzPct val="125000"/>
              <a:buFont typeface="Calibri" charset="0"/>
              <a:buChar char="•"/>
              <a:defRPr/>
            </a:pPr>
            <a:r>
              <a:rPr lang="en-US" sz="2100" dirty="0">
                <a:solidFill>
                  <a:srgbClr val="000000"/>
                </a:solidFill>
                <a:ea typeface="+mn-ea"/>
              </a:rPr>
              <a:t>Implementation has not slowed despite research critiques; calls by Senator Landrieu for scaling up at national level</a:t>
            </a:r>
          </a:p>
          <a:p>
            <a:pPr marL="311268" indent="-283380" eaLnBrk="1">
              <a:lnSpc>
                <a:spcPct val="90000"/>
              </a:lnSpc>
              <a:spcBef>
                <a:spcPts val="2672"/>
              </a:spcBef>
              <a:buClr>
                <a:srgbClr val="76D6FF"/>
              </a:buClr>
              <a:buSzPct val="125000"/>
              <a:buFont typeface="Calibri" charset="0"/>
              <a:buChar char="•"/>
              <a:defRPr/>
            </a:pPr>
            <a:r>
              <a:rPr lang="en-US" sz="2100" dirty="0">
                <a:solidFill>
                  <a:srgbClr val="000000"/>
                </a:solidFill>
                <a:ea typeface="+mn-ea"/>
              </a:rPr>
              <a:t>Opposing coalition, while not well-funded, has gotten some play in national media (e.g. Washington Post) </a:t>
            </a:r>
            <a:endParaRPr lang="en-US" dirty="0" smtClean="0">
              <a:ea typeface="+mn-ea"/>
            </a:endParaRPr>
          </a:p>
        </p:txBody>
      </p:sp>
      <p:sp>
        <p:nvSpPr>
          <p:cNvPr id="25602" name="Rectangle 2"/>
          <p:cNvSpPr>
            <a:spLocks noGrp="1" noChangeArrowheads="1"/>
          </p:cNvSpPr>
          <p:nvPr>
            <p:ph type="title"/>
          </p:nvPr>
        </p:nvSpPr>
        <p:spPr>
          <a:xfrm>
            <a:off x="383977" y="383977"/>
            <a:ext cx="8233172" cy="1143000"/>
          </a:xfrm>
        </p:spPr>
        <p:txBody>
          <a:bodyPr/>
          <a:lstStyle/>
          <a:p>
            <a:pPr eaLnBrk="1">
              <a:defRPr/>
            </a:pPr>
            <a:r>
              <a:rPr lang="en-US" sz="3500" dirty="0">
                <a:effectLst>
                  <a:outerShdw blurRad="38100" dist="38100" dir="2700000" algn="tl">
                    <a:srgbClr val="000000"/>
                  </a:outerShdw>
                </a:effectLst>
                <a:ea typeface="+mj-ea"/>
              </a:rPr>
              <a:t>Preliminary Findings, continued</a:t>
            </a:r>
            <a:endParaRPr lang="en-US" dirty="0" smtClean="0">
              <a:ea typeface="+mj-ea"/>
            </a:endParaRPr>
          </a:p>
        </p:txBody>
      </p:sp>
    </p:spTree>
    <p:extLst>
      <p:ext uri="{BB962C8B-B14F-4D97-AF65-F5344CB8AC3E}">
        <p14:creationId xmlns:p14="http://schemas.microsoft.com/office/powerpoint/2010/main" val="3868365234"/>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a:xfrm>
            <a:off x="321469" y="1857376"/>
            <a:ext cx="8233172" cy="5179219"/>
          </a:xfrm>
        </p:spPr>
        <p:txBody>
          <a:bodyPr/>
          <a:lstStyle/>
          <a:p>
            <a:pPr marL="40164" indent="0" eaLnBrk="1">
              <a:lnSpc>
                <a:spcPct val="80000"/>
              </a:lnSpc>
              <a:spcBef>
                <a:spcPts val="2672"/>
              </a:spcBef>
              <a:buClr>
                <a:srgbClr val="FFFFFF"/>
              </a:buClr>
            </a:pPr>
            <a:r>
              <a:rPr lang="en-US" sz="2400">
                <a:solidFill>
                  <a:srgbClr val="000000"/>
                </a:solidFill>
                <a:latin typeface="Palatino" charset="0"/>
                <a:ea typeface="MS PGothic" charset="0"/>
                <a:cs typeface="Palatino" charset="0"/>
              </a:rPr>
              <a:t>Well, I have no problem saying this, but I think that we are really plagued by the same two narratives. It's either everything is going great or things are going to hell. There's a middle ground. I do believe that we need to have a more honest conversation about the current state of affairs in New Orleans public education. What's missing is honesty. Meaning it just would really be helpful if the folks who were in the game didn't have a particular stake in the game, so that it would be more neutral. But everyone comes to the table as coming with an angle. Even us. We're not immune to that, but I think we really do try to be honest about what is happening, but oftentimes I think people are overly cautious or not cautious enough because of who they serve.</a:t>
            </a:r>
          </a:p>
          <a:p>
            <a:pPr marL="40164" indent="0" eaLnBrk="1">
              <a:lnSpc>
                <a:spcPct val="80000"/>
              </a:lnSpc>
              <a:spcBef>
                <a:spcPts val="2672"/>
              </a:spcBef>
              <a:buClr>
                <a:srgbClr val="FFFFFF"/>
              </a:buClr>
            </a:pPr>
            <a:r>
              <a:rPr lang="en-US" sz="2100" b="1">
                <a:solidFill>
                  <a:srgbClr val="000000"/>
                </a:solidFill>
                <a:effectLst>
                  <a:outerShdw blurRad="38100" dist="38100" dir="2700000" algn="tl">
                    <a:srgbClr val="FFFFFF"/>
                  </a:outerShdw>
                </a:effectLst>
                <a:latin typeface="Calibri" charset="0"/>
                <a:ea typeface="MS PGothic" charset="0"/>
                <a:cs typeface="Palatino" charset="0"/>
                <a:sym typeface="Calibri" charset="0"/>
              </a:rPr>
              <a:t>		</a:t>
            </a:r>
            <a:r>
              <a:rPr lang="en-US" sz="2500">
                <a:solidFill>
                  <a:srgbClr val="000000"/>
                </a:solidFill>
                <a:latin typeface="Calibri" charset="0"/>
                <a:ea typeface="MS PGothic" charset="0"/>
                <a:cs typeface="Palatino" charset="0"/>
                <a:sym typeface="Calibri" charset="0"/>
              </a:rPr>
              <a:t>--Staff Member at Orleans Parish Education Network </a:t>
            </a:r>
            <a:endParaRPr lang="en-US" sz="2100" b="1">
              <a:solidFill>
                <a:srgbClr val="000000"/>
              </a:solidFill>
              <a:effectLst>
                <a:outerShdw blurRad="38100" dist="38100" dir="2700000" algn="tl">
                  <a:srgbClr val="FFFFFF"/>
                </a:outerShdw>
              </a:effectLst>
              <a:latin typeface="Calibri" charset="0"/>
              <a:ea typeface="MS PGothic" charset="0"/>
              <a:cs typeface="Palatino" charset="0"/>
              <a:sym typeface="Calibri" charset="0"/>
            </a:endParaRPr>
          </a:p>
          <a:p>
            <a:pPr marL="40164" indent="0" eaLnBrk="1">
              <a:lnSpc>
                <a:spcPct val="80000"/>
              </a:lnSpc>
              <a:spcBef>
                <a:spcPts val="2672"/>
              </a:spcBef>
              <a:buClr>
                <a:srgbClr val="FFFFFF"/>
              </a:buClr>
            </a:pPr>
            <a:r>
              <a:rPr lang="en-US" sz="2100">
                <a:solidFill>
                  <a:srgbClr val="000000"/>
                </a:solidFill>
                <a:effectLst>
                  <a:outerShdw blurRad="38100" dist="38100" dir="2700000" algn="tl">
                    <a:srgbClr val="FFFFFF"/>
                  </a:outerShdw>
                </a:effectLst>
                <a:latin typeface="Palatino" charset="0"/>
                <a:ea typeface="MS PGothic" charset="0"/>
                <a:cs typeface="Palatino" charset="0"/>
              </a:rPr>
              <a:t>				</a:t>
            </a:r>
            <a:endParaRPr lang="en-US">
              <a:latin typeface="Palatino" charset="0"/>
              <a:ea typeface="MS PGothic" charset="0"/>
              <a:cs typeface="Palatino" charset="0"/>
            </a:endParaRPr>
          </a:p>
        </p:txBody>
      </p:sp>
      <p:sp>
        <p:nvSpPr>
          <p:cNvPr id="26626" name="Rectangle 2"/>
          <p:cNvSpPr>
            <a:spLocks noGrp="1" noChangeArrowheads="1"/>
          </p:cNvSpPr>
          <p:nvPr>
            <p:ph type="title"/>
          </p:nvPr>
        </p:nvSpPr>
        <p:spPr>
          <a:xfrm>
            <a:off x="455414" y="383977"/>
            <a:ext cx="8233172" cy="1143000"/>
          </a:xfrm>
        </p:spPr>
        <p:txBody>
          <a:bodyPr/>
          <a:lstStyle/>
          <a:p>
            <a:pPr eaLnBrk="1">
              <a:defRPr/>
            </a:pPr>
            <a:r>
              <a:rPr lang="en-US" sz="3500" dirty="0">
                <a:effectLst>
                  <a:outerShdw blurRad="38100" dist="38100" dir="2700000" algn="tl">
                    <a:srgbClr val="000000"/>
                  </a:outerShdw>
                </a:effectLst>
                <a:ea typeface="+mj-ea"/>
              </a:rPr>
              <a:t>Culture of Mutual Mistrust</a:t>
            </a:r>
            <a:endParaRPr lang="en-US" dirty="0" smtClean="0">
              <a:ea typeface="+mj-ea"/>
            </a:endParaRPr>
          </a:p>
        </p:txBody>
      </p:sp>
    </p:spTree>
    <p:extLst>
      <p:ext uri="{BB962C8B-B14F-4D97-AF65-F5344CB8AC3E}">
        <p14:creationId xmlns:p14="http://schemas.microsoft.com/office/powerpoint/2010/main" val="861320693"/>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body" idx="1"/>
          </p:nvPr>
        </p:nvSpPr>
        <p:spPr>
          <a:xfrm>
            <a:off x="779116" y="1750220"/>
            <a:ext cx="7581305" cy="4652367"/>
          </a:xfrm>
        </p:spPr>
        <p:txBody>
          <a:bodyPr/>
          <a:lstStyle/>
          <a:p>
            <a:pPr marL="311268" indent="-283380" eaLnBrk="1">
              <a:lnSpc>
                <a:spcPct val="90000"/>
              </a:lnSpc>
              <a:spcBef>
                <a:spcPts val="2672"/>
              </a:spcBef>
              <a:buClr>
                <a:srgbClr val="76D6FF"/>
              </a:buClr>
              <a:buSzPct val="125000"/>
              <a:buFont typeface="Candara" charset="0"/>
              <a:buChar char="•"/>
            </a:pPr>
            <a:r>
              <a:rPr lang="en-US" sz="2700">
                <a:solidFill>
                  <a:srgbClr val="000000"/>
                </a:solidFill>
                <a:latin typeface="Palatino" charset="0"/>
                <a:ea typeface="MS PGothic" charset="0"/>
                <a:cs typeface="Palatino" charset="0"/>
              </a:rPr>
              <a:t>Measuring the impact/influence of reports on broader fields (and broader fields on a given report)</a:t>
            </a:r>
          </a:p>
          <a:p>
            <a:pPr marL="311268" indent="-283380" eaLnBrk="1">
              <a:lnSpc>
                <a:spcPct val="90000"/>
              </a:lnSpc>
              <a:spcBef>
                <a:spcPts val="2672"/>
              </a:spcBef>
              <a:buClr>
                <a:srgbClr val="76D6FF"/>
              </a:buClr>
              <a:buSzPct val="125000"/>
              <a:buFont typeface="Candara" charset="0"/>
              <a:buChar char="•"/>
            </a:pPr>
            <a:r>
              <a:rPr lang="en-US" sz="2700">
                <a:solidFill>
                  <a:srgbClr val="000000"/>
                </a:solidFill>
                <a:latin typeface="Palatino" charset="0"/>
                <a:ea typeface="MS PGothic" charset="0"/>
                <a:cs typeface="Palatino" charset="0"/>
              </a:rPr>
              <a:t>Considering the role of different approaches to research, and of IOs in advancing specific forms</a:t>
            </a:r>
          </a:p>
          <a:p>
            <a:pPr marL="311268" indent="-283380" eaLnBrk="1">
              <a:lnSpc>
                <a:spcPct val="90000"/>
              </a:lnSpc>
              <a:spcBef>
                <a:spcPts val="2672"/>
              </a:spcBef>
              <a:buClr>
                <a:srgbClr val="76D6FF"/>
              </a:buClr>
              <a:buSzPct val="125000"/>
              <a:buFont typeface="Candara" charset="0"/>
              <a:buChar char="•"/>
            </a:pPr>
            <a:r>
              <a:rPr lang="en-US" sz="2700">
                <a:solidFill>
                  <a:srgbClr val="000000"/>
                </a:solidFill>
                <a:latin typeface="Palatino" charset="0"/>
                <a:ea typeface="MS PGothic" charset="0"/>
                <a:cs typeface="Palatino" charset="0"/>
              </a:rPr>
              <a:t>Forward and backward mapping</a:t>
            </a:r>
          </a:p>
          <a:p>
            <a:pPr marL="311268" indent="-283380" eaLnBrk="1">
              <a:lnSpc>
                <a:spcPct val="90000"/>
              </a:lnSpc>
              <a:spcBef>
                <a:spcPts val="2672"/>
              </a:spcBef>
              <a:buClr>
                <a:srgbClr val="76D6FF"/>
              </a:buClr>
              <a:buSzPct val="125000"/>
              <a:buFont typeface="Candara" charset="0"/>
              <a:buChar char="•"/>
            </a:pPr>
            <a:r>
              <a:rPr lang="en-US" sz="2700">
                <a:solidFill>
                  <a:srgbClr val="000000"/>
                </a:solidFill>
                <a:latin typeface="Palatino" charset="0"/>
                <a:ea typeface="MS PGothic" charset="0"/>
                <a:cs typeface="Palatino" charset="0"/>
              </a:rPr>
              <a:t>Testing the </a:t>
            </a:r>
            <a:r>
              <a:rPr lang="ja-JP" altLang="en-US" sz="2700">
                <a:solidFill>
                  <a:srgbClr val="000000"/>
                </a:solidFill>
                <a:latin typeface="Palatino" charset="0"/>
                <a:ea typeface="MS PGothic" charset="0"/>
                <a:cs typeface="Palatino" charset="0"/>
              </a:rPr>
              <a:t>“</a:t>
            </a:r>
            <a:r>
              <a:rPr lang="en-US" altLang="ja-JP" sz="2700">
                <a:solidFill>
                  <a:srgbClr val="000000"/>
                </a:solidFill>
                <a:latin typeface="Palatino" charset="0"/>
                <a:ea typeface="MS PGothic" charset="0"/>
                <a:cs typeface="Palatino" charset="0"/>
              </a:rPr>
              <a:t>echo-chamber</a:t>
            </a:r>
            <a:r>
              <a:rPr lang="ja-JP" altLang="en-US" sz="2700">
                <a:solidFill>
                  <a:srgbClr val="000000"/>
                </a:solidFill>
                <a:latin typeface="Palatino" charset="0"/>
                <a:ea typeface="MS PGothic" charset="0"/>
                <a:cs typeface="Palatino" charset="0"/>
              </a:rPr>
              <a:t>”</a:t>
            </a:r>
            <a:r>
              <a:rPr lang="en-US" altLang="ja-JP" sz="2700">
                <a:solidFill>
                  <a:srgbClr val="000000"/>
                </a:solidFill>
                <a:latin typeface="Palatino" charset="0"/>
                <a:ea typeface="MS PGothic" charset="0"/>
                <a:cs typeface="Palatino" charset="0"/>
              </a:rPr>
              <a:t> hypothesis</a:t>
            </a:r>
            <a:endParaRPr lang="en-US">
              <a:latin typeface="Palatino" charset="0"/>
              <a:ea typeface="MS PGothic" charset="0"/>
              <a:cs typeface="Palatino" charset="0"/>
            </a:endParaRPr>
          </a:p>
        </p:txBody>
      </p:sp>
      <p:sp>
        <p:nvSpPr>
          <p:cNvPr id="27650" name="Rectangle 2"/>
          <p:cNvSpPr>
            <a:spLocks noGrp="1" noChangeArrowheads="1"/>
          </p:cNvSpPr>
          <p:nvPr>
            <p:ph type="title"/>
          </p:nvPr>
        </p:nvSpPr>
        <p:spPr>
          <a:xfrm>
            <a:off x="609452" y="-16744"/>
            <a:ext cx="7581305" cy="1653109"/>
          </a:xfrm>
        </p:spPr>
        <p:txBody>
          <a:bodyPr/>
          <a:lstStyle/>
          <a:p>
            <a:pPr eaLnBrk="1">
              <a:defRPr/>
            </a:pPr>
            <a:r>
              <a:rPr lang="en-US" sz="3400" b="1" dirty="0">
                <a:ea typeface="+mj-ea"/>
              </a:rPr>
              <a:t>Bibliometric and Twitter analysis</a:t>
            </a:r>
            <a:endParaRPr lang="en-US" dirty="0" smtClean="0">
              <a:ea typeface="+mj-ea"/>
            </a:endParaRPr>
          </a:p>
        </p:txBody>
      </p:sp>
    </p:spTree>
    <p:extLst>
      <p:ext uri="{BB962C8B-B14F-4D97-AF65-F5344CB8AC3E}">
        <p14:creationId xmlns:p14="http://schemas.microsoft.com/office/powerpoint/2010/main" val="851585151"/>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imag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224" y="1375172"/>
            <a:ext cx="7699623" cy="51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a:xfrm>
            <a:off x="779116" y="1"/>
            <a:ext cx="7581305" cy="1631900"/>
          </a:xfrm>
        </p:spPr>
        <p:txBody>
          <a:bodyPr/>
          <a:lstStyle/>
          <a:p>
            <a:pPr eaLnBrk="1">
              <a:defRPr/>
            </a:pPr>
            <a:r>
              <a:rPr lang="en-US" sz="3800" dirty="0">
                <a:solidFill>
                  <a:srgbClr val="324863"/>
                </a:solidFill>
                <a:effectLst>
                  <a:outerShdw blurRad="38100" dist="38100" dir="2700000" algn="tl">
                    <a:srgbClr val="000000"/>
                  </a:outerShdw>
                </a:effectLst>
                <a:ea typeface="+mj-ea"/>
              </a:rPr>
              <a:t>Citation Patterns (backwards) of two sets</a:t>
            </a:r>
            <a:endParaRPr lang="en-US" dirty="0" smtClean="0">
              <a:ea typeface="+mj-ea"/>
            </a:endParaRPr>
          </a:p>
        </p:txBody>
      </p:sp>
    </p:spTree>
    <p:extLst>
      <p:ext uri="{BB962C8B-B14F-4D97-AF65-F5344CB8AC3E}">
        <p14:creationId xmlns:p14="http://schemas.microsoft.com/office/powerpoint/2010/main" val="3066323101"/>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imag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51" y="1598414"/>
            <a:ext cx="7897193" cy="525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p:txBody>
          <a:bodyPr/>
          <a:lstStyle/>
          <a:p>
            <a:pPr eaLnBrk="1">
              <a:defRPr/>
            </a:pPr>
            <a:r>
              <a:rPr lang="en-US" sz="3800" dirty="0">
                <a:solidFill>
                  <a:srgbClr val="324863"/>
                </a:solidFill>
                <a:effectLst>
                  <a:outerShdw blurRad="38100" dist="38100" dir="2700000" algn="tl">
                    <a:srgbClr val="000000"/>
                  </a:outerShdw>
                </a:effectLst>
                <a:ea typeface="+mj-ea"/>
              </a:rPr>
              <a:t>Map of Citation Networks with Peer Review Status (backwards) </a:t>
            </a:r>
            <a:endParaRPr lang="en-US" dirty="0" smtClean="0">
              <a:ea typeface="+mj-ea"/>
            </a:endParaRPr>
          </a:p>
        </p:txBody>
      </p:sp>
    </p:spTree>
    <p:extLst>
      <p:ext uri="{BB962C8B-B14F-4D97-AF65-F5344CB8AC3E}">
        <p14:creationId xmlns:p14="http://schemas.microsoft.com/office/powerpoint/2010/main" val="898615920"/>
      </p:ext>
    </p:extLst>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Office Theme">
  <a:themeElements>
    <a:clrScheme name="">
      <a:dk1>
        <a:srgbClr val="D6D3CB"/>
      </a:dk1>
      <a:lt1>
        <a:srgbClr val="314864"/>
      </a:lt1>
      <a:dk2>
        <a:srgbClr val="644D33"/>
      </a:dk2>
      <a:lt2>
        <a:srgbClr val="615F5C"/>
      </a:lt2>
      <a:accent1>
        <a:srgbClr val="4D76A4"/>
      </a:accent1>
      <a:accent2>
        <a:srgbClr val="729460"/>
      </a:accent2>
      <a:accent3>
        <a:srgbClr val="B8B2AD"/>
      </a:accent3>
      <a:accent4>
        <a:srgbClr val="283C54"/>
      </a:accent4>
      <a:accent5>
        <a:srgbClr val="B2BDCF"/>
      </a:accent5>
      <a:accent6>
        <a:srgbClr val="678656"/>
      </a:accent6>
      <a:hlink>
        <a:srgbClr val="0000FF"/>
      </a:hlink>
      <a:folHlink>
        <a:srgbClr val="FF00FF"/>
      </a:folHlink>
    </a:clrScheme>
    <a:fontScheme name="Office Theme">
      <a:majorFont>
        <a:latin typeface="Didot"/>
        <a:ea typeface="ＭＳ Ｐゴシック"/>
        <a:cs typeface="Didot"/>
      </a:majorFont>
      <a:minorFont>
        <a:latin typeface="Palatino"/>
        <a:ea typeface="ＭＳ Ｐゴシック"/>
        <a:cs typeface="Palatin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7996B9"/>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324863"/>
            </a:solidFill>
            <a:effectLst/>
            <a:latin typeface="Palatino" charset="0"/>
            <a:ea typeface="ＭＳ Ｐゴシック"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7996B9"/>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324863"/>
            </a:solidFill>
            <a:effectLst/>
            <a:latin typeface="Palatino" charset="0"/>
            <a:ea typeface="ＭＳ Ｐゴシック" charset="0"/>
            <a:cs typeface="Palatino" charset="0"/>
            <a:sym typeface="Palatino" charset="0"/>
          </a:defRPr>
        </a:defPPr>
      </a:lstStyle>
    </a:lnDef>
  </a:objectDefaults>
  <a:extraClrSchemeLst/>
</a:theme>
</file>

<file path=ppt/theme/theme2.xml><?xml version="1.0" encoding="utf-8"?>
<a:theme xmlns:a="http://schemas.openxmlformats.org/drawingml/2006/main" name="4_Office Theme">
  <a:themeElements>
    <a:clrScheme name="">
      <a:dk1>
        <a:srgbClr val="D6D3CB"/>
      </a:dk1>
      <a:lt1>
        <a:srgbClr val="314864"/>
      </a:lt1>
      <a:dk2>
        <a:srgbClr val="644D33"/>
      </a:dk2>
      <a:lt2>
        <a:srgbClr val="615F5C"/>
      </a:lt2>
      <a:accent1>
        <a:srgbClr val="4D76A4"/>
      </a:accent1>
      <a:accent2>
        <a:srgbClr val="729460"/>
      </a:accent2>
      <a:accent3>
        <a:srgbClr val="B8B2AD"/>
      </a:accent3>
      <a:accent4>
        <a:srgbClr val="283C54"/>
      </a:accent4>
      <a:accent5>
        <a:srgbClr val="B2BDCF"/>
      </a:accent5>
      <a:accent6>
        <a:srgbClr val="678656"/>
      </a:accent6>
      <a:hlink>
        <a:srgbClr val="0000FF"/>
      </a:hlink>
      <a:folHlink>
        <a:srgbClr val="FF00FF"/>
      </a:folHlink>
    </a:clrScheme>
    <a:fontScheme name="Office Theme">
      <a:majorFont>
        <a:latin typeface="Didot"/>
        <a:ea typeface="ＭＳ Ｐゴシック"/>
        <a:cs typeface="Didot"/>
      </a:majorFont>
      <a:minorFont>
        <a:latin typeface="Palatino"/>
        <a:ea typeface="ＭＳ Ｐゴシック"/>
        <a:cs typeface="Palatin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7996B9"/>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324863"/>
            </a:solidFill>
            <a:effectLst/>
            <a:latin typeface="Palatino" charset="0"/>
            <a:ea typeface="ＭＳ Ｐゴシック"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7996B9"/>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324863"/>
            </a:solidFill>
            <a:effectLst/>
            <a:latin typeface="Palatino" charset="0"/>
            <a:ea typeface="ＭＳ Ｐゴシック" charset="0"/>
            <a:cs typeface="Palatino" charset="0"/>
            <a:sym typeface="Palatino" charset="0"/>
          </a:defRPr>
        </a:defPPr>
      </a:lstStyle>
    </a:lnDef>
  </a:objectDefaults>
  <a:extraClrSchemeLst/>
</a:theme>
</file>

<file path=ppt/theme/theme3.xml><?xml version="1.0" encoding="utf-8"?>
<a:theme xmlns:a="http://schemas.openxmlformats.org/drawingml/2006/main" name="5_Office Theme">
  <a:themeElements>
    <a:clrScheme name="">
      <a:dk1>
        <a:srgbClr val="D6D3CB"/>
      </a:dk1>
      <a:lt1>
        <a:srgbClr val="314864"/>
      </a:lt1>
      <a:dk2>
        <a:srgbClr val="644D33"/>
      </a:dk2>
      <a:lt2>
        <a:srgbClr val="615F5C"/>
      </a:lt2>
      <a:accent1>
        <a:srgbClr val="4D76A4"/>
      </a:accent1>
      <a:accent2>
        <a:srgbClr val="729460"/>
      </a:accent2>
      <a:accent3>
        <a:srgbClr val="B8B2AD"/>
      </a:accent3>
      <a:accent4>
        <a:srgbClr val="283C54"/>
      </a:accent4>
      <a:accent5>
        <a:srgbClr val="B2BDCF"/>
      </a:accent5>
      <a:accent6>
        <a:srgbClr val="678656"/>
      </a:accent6>
      <a:hlink>
        <a:srgbClr val="0000FF"/>
      </a:hlink>
      <a:folHlink>
        <a:srgbClr val="FF00FF"/>
      </a:folHlink>
    </a:clrScheme>
    <a:fontScheme name="Office Theme">
      <a:majorFont>
        <a:latin typeface="Didot"/>
        <a:ea typeface="ＭＳ Ｐゴシック"/>
        <a:cs typeface="Didot"/>
      </a:majorFont>
      <a:minorFont>
        <a:latin typeface="Palatino"/>
        <a:ea typeface="ＭＳ Ｐゴシック"/>
        <a:cs typeface="Palatin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7996B9"/>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324863"/>
            </a:solidFill>
            <a:effectLst/>
            <a:latin typeface="Palatino" charset="0"/>
            <a:ea typeface="ＭＳ Ｐゴシック"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7996B9"/>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324863"/>
            </a:solidFill>
            <a:effectLst/>
            <a:latin typeface="Palatino" charset="0"/>
            <a:ea typeface="ＭＳ Ｐゴシック" charset="0"/>
            <a:cs typeface="Palatino" charset="0"/>
            <a:sym typeface="Palatino" charset="0"/>
          </a:defRPr>
        </a:defPPr>
      </a:lst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671</Words>
  <Application>Microsoft Macintosh PowerPoint</Application>
  <PresentationFormat>On-screen Show (4:3)</PresentationFormat>
  <Paragraphs>45</Paragraphs>
  <Slides>12</Slides>
  <Notes>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12</vt:i4>
      </vt:variant>
    </vt:vector>
  </HeadingPairs>
  <TitlesOfParts>
    <vt:vector size="17" baseType="lpstr">
      <vt:lpstr>2_Office Theme</vt:lpstr>
      <vt:lpstr>4_Office Theme</vt:lpstr>
      <vt:lpstr>5_Office Theme</vt:lpstr>
      <vt:lpstr>Chart</vt:lpstr>
      <vt:lpstr>Microsoft Graph Chart</vt:lpstr>
      <vt:lpstr>Advocacy Coalitions and IOs in New Orleans</vt:lpstr>
      <vt:lpstr>Preliminary map of coalitions</vt:lpstr>
      <vt:lpstr>Preliminary Findings (supply side)</vt:lpstr>
      <vt:lpstr>Preliminary Findings (demand side)</vt:lpstr>
      <vt:lpstr>Preliminary Findings, continued</vt:lpstr>
      <vt:lpstr>Culture of Mutual Mistrust</vt:lpstr>
      <vt:lpstr>Bibliometric and Twitter analysis</vt:lpstr>
      <vt:lpstr>Citation Patterns (backwards) of two sets</vt:lpstr>
      <vt:lpstr>Map of Citation Networks with Peer Review Status (backwards) </vt:lpstr>
      <vt:lpstr>Type of user mentioned by intermediary organizations tweeting about “charter schools” </vt:lpstr>
      <vt:lpstr>PowerPoint Presentation</vt:lpstr>
      <vt:lpstr>Number of users mentioned by intermediary organizations and type of user mentioned in tweets about “charter schools” </vt:lpstr>
    </vt:vector>
  </TitlesOfParts>
  <Company>American Youth Policy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Knowles</dc:creator>
  <cp:lastModifiedBy>George Knowles</cp:lastModifiedBy>
  <cp:revision>3</cp:revision>
  <dcterms:created xsi:type="dcterms:W3CDTF">2014-02-26T21:09:20Z</dcterms:created>
  <dcterms:modified xsi:type="dcterms:W3CDTF">2014-02-26T21:10:45Z</dcterms:modified>
</cp:coreProperties>
</file>