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8" r:id="rId3"/>
    <p:sldMasterId id="2147483690" r:id="rId4"/>
  </p:sldMasterIdLst>
  <p:notesMasterIdLst>
    <p:notesMasterId r:id="rId2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BD6C-DDD1-E245-B3CF-373D600165E7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333F-3079-9E4E-A8C7-263C1C2B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01CA-333E-44AE-8CC3-6E88003BD38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8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786"/>
            <a:fld id="{275F2FDF-C745-4A3B-85EC-646DE7DB3043}" type="slidenum">
              <a:rPr lang="en-US" altLang="en-US">
                <a:solidFill>
                  <a:srgbClr val="000000"/>
                </a:solidFill>
                <a:latin typeface="Calibri"/>
              </a:rPr>
              <a:pPr defTabSz="898786"/>
              <a:t>2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 policy, practice and public will, personalization of learning, </a:t>
            </a:r>
            <a:r>
              <a:rPr lang="en-US" altLang="en-US" u="sng" smtClean="0">
                <a:latin typeface="Arial" pitchFamily="34" charset="0"/>
              </a:rPr>
              <a:t>high</a:t>
            </a:r>
            <a:r>
              <a:rPr lang="en-US" altLang="en-US" smtClean="0">
                <a:latin typeface="Arial" pitchFamily="34" charset="0"/>
              </a:rPr>
              <a:t> </a:t>
            </a:r>
            <a:r>
              <a:rPr lang="en-US" altLang="en-US" u="sng" smtClean="0">
                <a:latin typeface="Arial" pitchFamily="34" charset="0"/>
              </a:rPr>
              <a:t>quality</a:t>
            </a:r>
            <a:r>
              <a:rPr lang="en-US" altLang="en-US" smtClean="0">
                <a:latin typeface="Arial" pitchFamily="34" charset="0"/>
              </a:rPr>
              <a:t>, sustainable…understand vs agree</a:t>
            </a:r>
          </a:p>
          <a:p>
            <a:r>
              <a:rPr lang="en-US" altLang="en-US" smtClean="0">
                <a:latin typeface="Arial" pitchFamily="34" charset="0"/>
              </a:rPr>
              <a:t>2 nessc, LIS, NE goals of grad,, ccr, postsec without remediation, political will/cover</a:t>
            </a:r>
          </a:p>
          <a:p>
            <a:r>
              <a:rPr lang="en-US" altLang="en-US" smtClean="0">
                <a:latin typeface="Arial" pitchFamily="34" charset="0"/>
              </a:rPr>
              <a:t>3 student pop, goals for postsec, state funding, history of supports (ess, full service, portfolio, formative assessments, federal policy)</a:t>
            </a: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9EE8E-E368-4E04-B7C2-F3FF1B702CC7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01CA-333E-44AE-8CC3-6E88003BD38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51D4-F065-4AA8-BD62-E3C83DA5864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90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51D4-F065-4AA8-BD62-E3C83DA5864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1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51D4-F065-4AA8-BD62-E3C83DA5864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01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01CA-333E-44AE-8CC3-6E88003BD38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84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01CA-333E-44AE-8CC3-6E88003BD38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905710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2938998"/>
            <a:ext cx="8224837" cy="248683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8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1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8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001000" cy="1524000"/>
          </a:xfr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15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6400800" cy="990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D76F0B4-CDA8-435A-A394-D4DBEACB28D8}" type="slidenum">
              <a:rPr lang="en-US">
                <a:solidFill>
                  <a:srgbClr val="000000"/>
                </a:solidFill>
                <a:ea typeface="Geneva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02229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Genev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C5C1F3F-6933-43D9-961C-BD28E910661C}" type="slidenum">
              <a:rPr lang="en-US">
                <a:solidFill>
                  <a:srgbClr val="000000"/>
                </a:solidFill>
                <a:ea typeface="Geneva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475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BBCD8E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1877825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462" y="2286545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555" y="411943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484" y="1029021"/>
            <a:ext cx="3304010" cy="750981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  <a:latin typeface="Century Gothic"/>
              </a:rPr>
              <a:t>         </a:t>
            </a:r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5640779"/>
            <a:ext cx="3505200" cy="5292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11" y="5664427"/>
            <a:ext cx="991548" cy="530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84" y="1447800"/>
            <a:ext cx="296030" cy="2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BBCD8E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2286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7162800" cy="3886200"/>
          </a:xfrm>
        </p:spPr>
        <p:txBody>
          <a:bodyPr/>
          <a:lstStyle>
            <a:lvl1pPr>
              <a:buClr>
                <a:srgbClr val="4E8EAB"/>
              </a:buClr>
              <a:buSzPct val="70000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rgbClr val="4E8EAB"/>
              </a:buClr>
              <a:buSzPct val="70000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rgbClr val="4E8EAB"/>
              </a:buClr>
              <a:buSzPct val="70000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4E8EAB"/>
              </a:buClr>
              <a:buSzPct val="70000"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rgbClr val="4E8EAB"/>
              </a:buClr>
              <a:buSzPct val="70000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8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BBCD8E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7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wrap="none"/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latin typeface="Arial"/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3427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BBCD8E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7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50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751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667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78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2074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3846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E6A25DD-5567-45B9-9344-7A135C9AC3BB}" type="datetimeFigureOut">
              <a:rPr lang="en-US">
                <a:solidFill>
                  <a:srgbClr val="544E43"/>
                </a:solidFill>
                <a:latin typeface="Century Gothic"/>
              </a:rPr>
              <a:pPr defTabSz="914400"/>
              <a:t>2/13/14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44E43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145011-9EEB-458C-8F93-BA44CF5FE188}" type="slidenum">
              <a:rPr lang="en-US">
                <a:solidFill>
                  <a:srgbClr val="544E43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540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055813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296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19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38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23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301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389" y="2055813"/>
            <a:ext cx="8224836" cy="3794125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52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8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85800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94 CCRS CoBranded PPT Tit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1519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2935823"/>
            <a:ext cx="8228331" cy="256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 bwMode="gray">
          <a:xfrm>
            <a:off x="6419849" y="6709225"/>
            <a:ext cx="249237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lumMod val="50000"/>
                </a:srgbClr>
              </a:solidFill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67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0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BCD8E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544E43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658" y="672904"/>
            <a:ext cx="7812763" cy="57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708" y="1371600"/>
            <a:ext cx="7793712" cy="446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76729" y="174413"/>
            <a:ext cx="435187" cy="435187"/>
          </a:xfrm>
          <a:prstGeom prst="rect">
            <a:avLst/>
          </a:prstGeom>
        </p:spPr>
      </p:pic>
      <p:sp>
        <p:nvSpPr>
          <p:cNvPr id="48" name="Rectangle 47"/>
          <p:cNvSpPr/>
          <p:nvPr userDrawn="1"/>
        </p:nvSpPr>
        <p:spPr>
          <a:xfrm>
            <a:off x="5537280" y="6264724"/>
            <a:ext cx="3505200" cy="529245"/>
          </a:xfrm>
          <a:prstGeom prst="rect">
            <a:avLst/>
          </a:prstGeom>
          <a:solidFill>
            <a:srgbClr val="F3693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Century Gothic"/>
              </a:rPr>
              <a:t>Joyce Judy, President</a:t>
            </a:r>
            <a:br>
              <a:rPr lang="en-US" sz="1600" dirty="0">
                <a:solidFill>
                  <a:prstClr val="white"/>
                </a:solidFill>
                <a:latin typeface="Century Gothic"/>
              </a:rPr>
            </a:br>
            <a:r>
              <a:rPr lang="en-US" sz="1200" dirty="0">
                <a:solidFill>
                  <a:prstClr val="white"/>
                </a:solidFill>
                <a:latin typeface="Century Gothic"/>
              </a:rPr>
              <a:t>joyce.judy@ccv.edu</a:t>
            </a:r>
            <a:endParaRPr lang="en-US" sz="12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298" y="6341005"/>
            <a:ext cx="789179" cy="4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rgbClr val="4E8EAB"/>
        </a:buClr>
        <a:buSzPct val="70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rgbClr val="4E8EAB"/>
        </a:buClr>
        <a:buSzPct val="70000"/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342900" algn="l" defTabSz="914400" rtl="0" eaLnBrk="1" latinLnBrk="0" hangingPunct="1">
        <a:spcBef>
          <a:spcPct val="20000"/>
        </a:spcBef>
        <a:buClr>
          <a:srgbClr val="4E8EAB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rgbClr val="4E8EAB"/>
        </a:buClr>
        <a:buSzPct val="70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rgbClr val="4E8EAB"/>
        </a:buClr>
        <a:buSzPct val="70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  <a:latin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gif"/><Relationship Id="rId6" Type="http://schemas.openxmlformats.org/officeDocument/2006/relationships/image" Target="../media/image28.gif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rscenter.org/" TargetMode="External"/><Relationship Id="rId4" Type="http://schemas.openxmlformats.org/officeDocument/2006/relationships/hyperlink" Target="http://www.aypf.org/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ducation.vermont.gov/plp-working-group/agency-resources" TargetMode="External"/><Relationship Id="rId3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9" y="3508756"/>
            <a:ext cx="8229600" cy="738664"/>
          </a:xfrm>
        </p:spPr>
        <p:txBody>
          <a:bodyPr/>
          <a:lstStyle/>
          <a:p>
            <a:r>
              <a:rPr lang="en-US" sz="4800" dirty="0" smtClean="0"/>
              <a:t>Audience Questions?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1692" y="6507316"/>
            <a:ext cx="70532" cy="153888"/>
          </a:xfrm>
        </p:spPr>
        <p:txBody>
          <a:bodyPr/>
          <a:lstStyle/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latin typeface="Arial"/>
              </a:rPr>
              <a:pPr/>
              <a:t>1</a:t>
            </a:fld>
            <a:endParaRPr lang="en-US" dirty="0">
              <a:solidFill>
                <a:srgbClr val="326295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0890" y="4421040"/>
            <a:ext cx="3657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CCRSCenter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Microsoft Sans Serif" pitchFamily="34" charset="0"/>
            </a:endParaRPr>
          </a:p>
          <a:p>
            <a:pPr defTabSz="914400"/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AYPF_Tweets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Microsoft Sans Serif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  #AcceleratedEd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594" y="464966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72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848600" cy="722864"/>
          </a:xfrm>
        </p:spPr>
        <p:txBody>
          <a:bodyPr>
            <a:normAutofit/>
          </a:bodyPr>
          <a:lstStyle/>
          <a:p>
            <a:r>
              <a:rPr lang="en-US" sz="4000" cap="small" dirty="0" smtClean="0"/>
              <a:t>Challenges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038600" cy="3886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Access</a:t>
            </a:r>
          </a:p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Quality and</a:t>
            </a:r>
            <a:b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Rigor</a:t>
            </a:r>
          </a:p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Resources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xs08240\AppData\Local\Microsoft\Windows\Temporary Internet Files\Content.Outlook\HRQHB90H\20130620_b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11" y="762000"/>
            <a:ext cx="3410248" cy="51505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5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 smtClean="0"/>
              <a:t>Access</a:t>
            </a:r>
            <a:r>
              <a:rPr lang="en-US" sz="4000" cap="small" dirty="0" smtClean="0"/>
              <a:t> Strategies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Collaboration with K-12</a:t>
            </a:r>
          </a:p>
          <a:p>
            <a:r>
              <a:rPr lang="en-US" sz="3600" dirty="0" smtClean="0"/>
              <a:t> Relationships with</a:t>
            </a:r>
            <a:br>
              <a:rPr lang="en-US" sz="3600" dirty="0" smtClean="0"/>
            </a:br>
            <a:r>
              <a:rPr lang="en-US" sz="3600" dirty="0" smtClean="0"/>
              <a:t> individual schools and</a:t>
            </a:r>
            <a:br>
              <a:rPr lang="en-US" sz="3600" dirty="0" smtClean="0"/>
            </a:br>
            <a:r>
              <a:rPr lang="en-US" sz="3600" dirty="0" smtClean="0"/>
              <a:t> guidance counselors</a:t>
            </a:r>
          </a:p>
          <a:p>
            <a:r>
              <a:rPr lang="en-US" sz="3600" dirty="0" smtClean="0"/>
              <a:t> Introduction </a:t>
            </a:r>
            <a:r>
              <a:rPr lang="en-US" sz="3600" dirty="0"/>
              <a:t>to College</a:t>
            </a:r>
            <a:br>
              <a:rPr lang="en-US" sz="3600" dirty="0"/>
            </a:br>
            <a:r>
              <a:rPr lang="en-US" sz="3600" dirty="0"/>
              <a:t> Studies</a:t>
            </a:r>
          </a:p>
          <a:p>
            <a:pPr marL="68580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Quality &amp; Rigor </a:t>
            </a:r>
            <a:r>
              <a:rPr lang="en-US" sz="4000" cap="small" dirty="0" smtClean="0"/>
              <a:t>Strategies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02237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dirty="0" smtClean="0"/>
              <a:t>CCV manages all concurrent courses</a:t>
            </a:r>
          </a:p>
          <a:p>
            <a:r>
              <a:rPr lang="en-US" sz="2800" dirty="0" smtClean="0"/>
              <a:t> Hire faculty</a:t>
            </a:r>
          </a:p>
          <a:p>
            <a:r>
              <a:rPr lang="en-US" sz="2800" dirty="0" smtClean="0"/>
              <a:t> Offer professional development</a:t>
            </a:r>
          </a:p>
          <a:p>
            <a:r>
              <a:rPr lang="en-US" sz="2800" dirty="0" smtClean="0"/>
              <a:t> Provide standard course objectives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Evaluate faculty and course 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69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 smtClean="0"/>
              <a:t>Resource</a:t>
            </a:r>
            <a:r>
              <a:rPr lang="en-US" sz="4000" cap="small" dirty="0" smtClean="0"/>
              <a:t> Strategies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3271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Build relationships with</a:t>
            </a:r>
            <a:br>
              <a:rPr lang="en-US" sz="3600" dirty="0" smtClean="0"/>
            </a:br>
            <a:r>
              <a:rPr lang="en-US" sz="3600" dirty="0" smtClean="0"/>
              <a:t> philanthropic partners</a:t>
            </a:r>
          </a:p>
          <a:p>
            <a:r>
              <a:rPr lang="en-US" sz="3600" dirty="0" smtClean="0"/>
              <a:t> Seek out grants</a:t>
            </a:r>
          </a:p>
          <a:p>
            <a:r>
              <a:rPr lang="en-US" sz="3600" dirty="0" smtClean="0"/>
              <a:t> Collaborate with community</a:t>
            </a:r>
            <a:br>
              <a:rPr lang="en-US" sz="3600" dirty="0" smtClean="0"/>
            </a:br>
            <a:r>
              <a:rPr lang="en-US" sz="3600" dirty="0" smtClean="0"/>
              <a:t> partners </a:t>
            </a:r>
            <a:r>
              <a:rPr lang="en-US" sz="3600" dirty="0"/>
              <a:t>and organizations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1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959219"/>
            <a:ext cx="7812763" cy="572536"/>
          </a:xfrm>
        </p:spPr>
        <p:txBody>
          <a:bodyPr>
            <a:noAutofit/>
          </a:bodyPr>
          <a:lstStyle/>
          <a:p>
            <a:r>
              <a:rPr lang="en-US" cap="small" dirty="0" smtClean="0"/>
              <a:t>In Closing</a:t>
            </a:r>
            <a:endParaRPr lang="en-US" cap="smal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50520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Relationships</a:t>
            </a:r>
          </a:p>
          <a:p>
            <a:r>
              <a:rPr lang="en-US" sz="2800" dirty="0" smtClean="0"/>
              <a:t>Staffing</a:t>
            </a:r>
          </a:p>
          <a:p>
            <a:r>
              <a:rPr lang="en-US" sz="2800" dirty="0" smtClean="0"/>
              <a:t>Quality &amp; Rigor</a:t>
            </a:r>
          </a:p>
          <a:p>
            <a:r>
              <a:rPr lang="en-US" sz="2800" dirty="0" smtClean="0"/>
              <a:t>Branding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685800"/>
            <a:ext cx="3748478" cy="3498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16" y="4572000"/>
            <a:ext cx="3276600" cy="1359742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608" y="6259348"/>
            <a:ext cx="1717192" cy="530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17" y="82919"/>
            <a:ext cx="959398" cy="876300"/>
          </a:xfrm>
          <a:prstGeom prst="rect">
            <a:avLst/>
          </a:prstGeom>
        </p:spPr>
      </p:pic>
      <p:pic>
        <p:nvPicPr>
          <p:cNvPr id="16" name="Picture 3" descr="C:\Users\jxs08240\AppData\Local\Microsoft\Windows\Temporary Internet Files\Content.Outlook\HRQHB90H\4451CCV_ICSTableTo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4374">
            <a:off x="3565631" y="3046654"/>
            <a:ext cx="1803535" cy="3714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7658">
            <a:off x="7941599" y="110976"/>
            <a:ext cx="976154" cy="43781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242">
            <a:off x="5578504" y="2546578"/>
            <a:ext cx="2270161" cy="35190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2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9" y="3508756"/>
            <a:ext cx="8229600" cy="738664"/>
          </a:xfrm>
        </p:spPr>
        <p:txBody>
          <a:bodyPr/>
          <a:lstStyle/>
          <a:p>
            <a:r>
              <a:rPr lang="en-US" sz="4800" dirty="0" smtClean="0"/>
              <a:t>Audience Questions?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1692" y="6507316"/>
            <a:ext cx="70532" cy="153888"/>
          </a:xfrm>
        </p:spPr>
        <p:txBody>
          <a:bodyPr/>
          <a:lstStyle/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latin typeface="Arial"/>
              </a:rPr>
              <a:pPr/>
              <a:t>15</a:t>
            </a:fld>
            <a:endParaRPr lang="en-US" dirty="0">
              <a:solidFill>
                <a:srgbClr val="326295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0890" y="4421040"/>
            <a:ext cx="3657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CCRSCenter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Microsoft Sans Serif" pitchFamily="34" charset="0"/>
            </a:endParaRPr>
          </a:p>
          <a:p>
            <a:pPr defTabSz="914400"/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AYPF_Tweets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Microsoft Sans Serif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Microsoft Sans Serif" pitchFamily="34" charset="0"/>
              </a:rPr>
              <a:t>  #AcceleratedEd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594" y="464966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33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>
                <a:cs typeface="Microsoft Sans Serif" pitchFamily="34" charset="0"/>
              </a:rPr>
              <a:t>Joe Harris, jharris@air.org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>
                <a:cs typeface="Microsoft Sans Serif" pitchFamily="34" charset="0"/>
              </a:rPr>
              <a:t>Jennifer Dounay Zinth, jdounay@ecs.org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Adam Lowe, alowe@nacep.org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John Fischer, john.fischer@state.vt.us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Joyce Judy, joyce.judy@ccv.edu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Microsoft Sans Serif" pitchFamily="34" charset="0"/>
                <a:cs typeface="Microsoft Sans Serif" pitchFamily="34" charset="0"/>
              </a:rPr>
              <a:t>Jennifer Brown Lerner, jlerner@aypf.org</a:t>
            </a:r>
            <a:br>
              <a:rPr lang="en-US" sz="2200" dirty="0" smtClean="0">
                <a:latin typeface="Microsoft Sans Serif" pitchFamily="34" charset="0"/>
                <a:cs typeface="Microsoft Sans Serif" pitchFamily="34" charset="0"/>
              </a:rPr>
            </a:br>
            <a:endParaRPr lang="en-US" sz="22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200" dirty="0" smtClean="0">
                <a:latin typeface="Microsoft Sans Serif" pitchFamily="34" charset="0"/>
                <a:cs typeface="Microsoft Sans Serif" pitchFamily="34" charset="0"/>
              </a:rPr>
              <a:t>Recordings available at </a:t>
            </a:r>
            <a:r>
              <a:rPr lang="en-US" sz="2200" dirty="0" smtClean="0">
                <a:latin typeface="Microsoft Sans Serif" pitchFamily="34" charset="0"/>
                <a:cs typeface="Microsoft Sans Serif" pitchFamily="34" charset="0"/>
                <a:hlinkClick r:id="rId3"/>
              </a:rPr>
              <a:t>www.ccrscenter.org</a:t>
            </a:r>
            <a:r>
              <a:rPr lang="en-US" sz="22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2200" smtClean="0">
                <a:latin typeface="Microsoft Sans Serif" pitchFamily="34" charset="0"/>
                <a:cs typeface="Microsoft Sans Serif" pitchFamily="34" charset="0"/>
              </a:rPr>
              <a:t>and </a:t>
            </a:r>
            <a:r>
              <a:rPr lang="en-US" sz="2200" smtClean="0">
                <a:latin typeface="Microsoft Sans Serif" pitchFamily="34" charset="0"/>
                <a:cs typeface="Microsoft Sans Serif" pitchFamily="34" charset="0"/>
                <a:hlinkClick r:id="rId4"/>
              </a:rPr>
              <a:t>www.aypf.org</a:t>
            </a:r>
            <a:r>
              <a:rPr lang="en-US" sz="2200" smtClean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en-US" sz="2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Today’s Presenters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>
                <a:solidFill>
                  <a:srgbClr val="326295">
                    <a:lumMod val="75000"/>
                  </a:srgbClr>
                </a:solidFill>
                <a:latin typeface="Arial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dirty="0">
              <a:solidFill>
                <a:srgbClr val="326295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138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22860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00"/>
                </a:solidFill>
                <a:latin typeface="Arial"/>
                <a:ea typeface="Geneva"/>
              </a:rPr>
              <a:t>VERMONT FLEXIBLE PATHWAYS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00"/>
                </a:solidFill>
                <a:latin typeface="Verdana" pitchFamily="34" charset="0"/>
                <a:ea typeface="Geneva"/>
              </a:rPr>
              <a:t>February 2014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000000"/>
              </a:solidFill>
              <a:latin typeface="Arial"/>
              <a:ea typeface="Geneva"/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715000"/>
            <a:ext cx="37004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80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>
                <a:latin typeface="Stencil" pitchFamily="82" charset="0"/>
                <a:ea typeface="Geneva" pitchFamily="28" charset="-128"/>
              </a:rPr>
              <a:t>SETTING THE STAGE FOR CHANGE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Geneva" pitchFamily="28" charset="-128"/>
              </a:rPr>
              <a:t>VT Transformation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38" y="5715000"/>
            <a:ext cx="37004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30789">
            <a:off x="1270000" y="2466975"/>
            <a:ext cx="21336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8542">
            <a:off x="5867400" y="2246313"/>
            <a:ext cx="2435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81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Geneva" pitchFamily="28" charset="-128"/>
              </a:rPr>
              <a:t>VT Transformation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38" y="5715000"/>
            <a:ext cx="37004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257800"/>
          </a:xfrm>
        </p:spPr>
        <p:txBody>
          <a:bodyPr/>
          <a:lstStyle/>
          <a:p>
            <a:pPr>
              <a:defRPr/>
            </a:pPr>
            <a:r>
              <a:rPr lang="en-US" altLang="en-US" sz="2800" b="1" i="1" dirty="0" smtClean="0">
                <a:latin typeface="Times New Roman" panose="02020603050405020304" pitchFamily="18" charset="0"/>
                <a:ea typeface="Geneva" pitchFamily="28" charset="-128"/>
                <a:cs typeface="Times New Roman" panose="02020603050405020304" pitchFamily="18" charset="0"/>
              </a:rPr>
              <a:t>Vermont </a:t>
            </a:r>
            <a:r>
              <a:rPr lang="en-US" altLang="en-US" sz="2800" b="1" i="1" dirty="0">
                <a:latin typeface="Times New Roman" panose="02020603050405020304" pitchFamily="18" charset="0"/>
                <a:ea typeface="Geneva" pitchFamily="28" charset="-128"/>
                <a:cs typeface="Times New Roman" panose="02020603050405020304" pitchFamily="18" charset="0"/>
              </a:rPr>
              <a:t>Context</a:t>
            </a:r>
            <a:r>
              <a:rPr lang="en-US" altLang="en-US" sz="2400" dirty="0">
                <a:ea typeface="Geneva" pitchFamily="28" charset="-128"/>
              </a:rPr>
              <a:t/>
            </a:r>
            <a:br>
              <a:rPr lang="en-US" altLang="en-US" sz="2400" dirty="0">
                <a:ea typeface="Geneva" pitchFamily="28" charset="-128"/>
              </a:rPr>
            </a:br>
            <a:r>
              <a:rPr lang="en-US" altLang="en-US" sz="2400" dirty="0">
                <a:ea typeface="Geneva" pitchFamily="28" charset="-128"/>
              </a:rPr>
              <a:t>-Declining Student Population</a:t>
            </a:r>
            <a:br>
              <a:rPr lang="en-US" altLang="en-US" sz="2400" dirty="0">
                <a:ea typeface="Geneva" pitchFamily="28" charset="-128"/>
              </a:rPr>
            </a:br>
            <a:r>
              <a:rPr lang="en-US" altLang="en-US" sz="2400" dirty="0">
                <a:ea typeface="Geneva" pitchFamily="28" charset="-128"/>
              </a:rPr>
              <a:t>-High </a:t>
            </a:r>
            <a:r>
              <a:rPr lang="en-US" altLang="en-US" sz="2400" dirty="0" smtClean="0">
                <a:ea typeface="Geneva" pitchFamily="28" charset="-128"/>
              </a:rPr>
              <a:t>Graduation Rates, </a:t>
            </a:r>
            <a:r>
              <a:rPr lang="en-US" altLang="en-US" sz="2400" dirty="0">
                <a:ea typeface="Geneva" pitchFamily="28" charset="-128"/>
              </a:rPr>
              <a:t>Low Postsecondary </a:t>
            </a:r>
            <a:r>
              <a:rPr lang="en-US" altLang="en-US" sz="2400" dirty="0" smtClean="0">
                <a:ea typeface="Geneva" pitchFamily="28" charset="-128"/>
              </a:rPr>
              <a:t>    	Attendance</a:t>
            </a:r>
            <a:r>
              <a:rPr lang="en-US" altLang="en-US" sz="2400" dirty="0">
                <a:ea typeface="Geneva" pitchFamily="28" charset="-128"/>
              </a:rPr>
              <a:t/>
            </a:r>
            <a:br>
              <a:rPr lang="en-US" altLang="en-US" sz="2400" dirty="0">
                <a:ea typeface="Geneva" pitchFamily="28" charset="-128"/>
              </a:rPr>
            </a:br>
            <a:r>
              <a:rPr lang="en-US" altLang="en-US" sz="2400" dirty="0">
                <a:ea typeface="Geneva" pitchFamily="28" charset="-128"/>
              </a:rPr>
              <a:t>-History of Innovation, Collaboration</a:t>
            </a:r>
            <a:br>
              <a:rPr lang="en-US" altLang="en-US" sz="2400" dirty="0">
                <a:ea typeface="Geneva" pitchFamily="28" charset="-128"/>
              </a:rPr>
            </a:br>
            <a:endParaRPr lang="en-US" altLang="en-US" sz="2400" dirty="0">
              <a:ea typeface="Geneva" pitchFamily="28" charset="-128"/>
            </a:endParaRPr>
          </a:p>
          <a:p>
            <a:pPr>
              <a:defRPr/>
            </a:pPr>
            <a:r>
              <a:rPr lang="en-US" altLang="en-US" sz="2800" b="1" i="1" dirty="0">
                <a:latin typeface="Times New Roman" panose="02020603050405020304" pitchFamily="18" charset="0"/>
                <a:ea typeface="Geneva" pitchFamily="28" charset="-128"/>
                <a:cs typeface="Times New Roman" panose="02020603050405020304" pitchFamily="18" charset="0"/>
              </a:rPr>
              <a:t>New England Context</a:t>
            </a:r>
            <a:r>
              <a:rPr lang="en-US" altLang="en-US" sz="2400" dirty="0">
                <a:ea typeface="Geneva" pitchFamily="28" charset="-128"/>
              </a:rPr>
              <a:t/>
            </a:r>
            <a:br>
              <a:rPr lang="en-US" altLang="en-US" sz="2400" dirty="0">
                <a:ea typeface="Geneva" pitchFamily="28" charset="-128"/>
              </a:rPr>
            </a:br>
            <a:r>
              <a:rPr lang="en-US" altLang="en-US" sz="2400" dirty="0">
                <a:ea typeface="Geneva" pitchFamily="28" charset="-128"/>
              </a:rPr>
              <a:t>-NE Secondary School </a:t>
            </a:r>
            <a:r>
              <a:rPr lang="en-US" altLang="en-US" sz="2400" dirty="0" smtClean="0">
                <a:ea typeface="Geneva" pitchFamily="28" charset="-128"/>
              </a:rPr>
              <a:t>Consortium</a:t>
            </a:r>
            <a:br>
              <a:rPr lang="en-US" altLang="en-US" sz="2400" dirty="0" smtClean="0">
                <a:ea typeface="Geneva" pitchFamily="28" charset="-128"/>
              </a:rPr>
            </a:br>
            <a:endParaRPr lang="en-US" altLang="en-US" sz="2400" dirty="0">
              <a:ea typeface="Geneva" pitchFamily="28" charset="-128"/>
            </a:endParaRPr>
          </a:p>
          <a:p>
            <a:pPr>
              <a:defRPr/>
            </a:pPr>
            <a:r>
              <a:rPr lang="en-US" altLang="en-US" sz="2800" b="1" i="1" dirty="0" smtClean="0">
                <a:latin typeface="Times New Roman" panose="02020603050405020304" pitchFamily="18" charset="0"/>
                <a:ea typeface="Geneva" pitchFamily="28" charset="-128"/>
                <a:cs typeface="Times New Roman" panose="02020603050405020304" pitchFamily="18" charset="0"/>
              </a:rPr>
              <a:t>Theory of Action</a:t>
            </a:r>
            <a:r>
              <a:rPr lang="en-US" altLang="en-US" sz="2400" dirty="0" smtClean="0">
                <a:ea typeface="Geneva" pitchFamily="28" charset="-128"/>
              </a:rPr>
              <a:t/>
            </a:r>
            <a:br>
              <a:rPr lang="en-US" altLang="en-US" sz="2400" dirty="0" smtClean="0">
                <a:ea typeface="Geneva" pitchFamily="28" charset="-128"/>
              </a:rPr>
            </a:br>
            <a:r>
              <a:rPr lang="en-US" altLang="en-US" sz="2400" dirty="0" smtClean="0">
                <a:ea typeface="Geneva" pitchFamily="28" charset="-128"/>
              </a:rPr>
              <a:t>-Policy, Practice and Public Will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>
              <a:ea typeface="Geneva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04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Geneva" pitchFamily="28" charset="-128"/>
              </a:rPr>
              <a:t>Implementation Progression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</a:p>
          <a:p>
            <a:pPr>
              <a:defRPr/>
            </a:pPr>
            <a:r>
              <a:rPr lang="en-US" altLang="en-US" sz="2400" u="sng" dirty="0" smtClean="0">
                <a:latin typeface="Times New Roman" pitchFamily="18" charset="0"/>
                <a:cs typeface="Times New Roman" pitchFamily="18" charset="0"/>
              </a:rPr>
              <a:t>Act 77 Flexible Pathways of 2013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-Personal Learning Plans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-Dual Enrollment &amp; Early College Programs</a:t>
            </a:r>
          </a:p>
          <a:p>
            <a:pPr>
              <a:defRPr/>
            </a:pPr>
            <a:r>
              <a:rPr lang="en-US" altLang="en-US" sz="2400" u="sng" dirty="0" smtClean="0">
                <a:latin typeface="Times New Roman" pitchFamily="18" charset="0"/>
                <a:cs typeface="Times New Roman" pitchFamily="18" charset="0"/>
              </a:rPr>
              <a:t>EQS (Education Quality Standards)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-Proficiency Based Graduation Standards</a:t>
            </a:r>
          </a:p>
          <a:p>
            <a:pPr>
              <a:defRPr/>
            </a:pPr>
            <a:r>
              <a:rPr lang="en-US" altLang="en-US" sz="2400" u="sng" dirty="0" smtClean="0">
                <a:latin typeface="Times New Roman" pitchFamily="18" charset="0"/>
                <a:cs typeface="Times New Roman" pitchFamily="18" charset="0"/>
              </a:rPr>
              <a:t>Community Engagement and Messaging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(under development)</a:t>
            </a:r>
          </a:p>
          <a:p>
            <a:pPr marL="0" indent="0">
              <a:buFontTx/>
              <a:buNone/>
              <a:defRPr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Personal Learning Plan Workgroup completed January 2014</a:t>
            </a:r>
            <a:br>
              <a:rPr lang="en-US" alt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http://education.vermont.gov/plp-working-group/agency-resources</a:t>
            </a:r>
            <a:r>
              <a:rPr lang="en-US" alt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endParaRPr lang="en-US" altLang="en-US" sz="2000" dirty="0" smtClean="0">
              <a:ea typeface="Geneva" pitchFamily="28" charset="-128"/>
            </a:endParaRPr>
          </a:p>
          <a:p>
            <a:pPr>
              <a:buFontTx/>
              <a:buNone/>
              <a:defRPr/>
            </a:pPr>
            <a:endParaRPr lang="en-US" altLang="en-US" sz="2000" dirty="0" smtClean="0">
              <a:ea typeface="Geneva" pitchFamily="28" charset="-12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38" y="5715000"/>
            <a:ext cx="37004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 3"/>
          <p:cNvSpPr/>
          <p:nvPr/>
        </p:nvSpPr>
        <p:spPr>
          <a:xfrm>
            <a:off x="5443538" y="1143000"/>
            <a:ext cx="3319462" cy="152400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1E361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2063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6008"/>
            <a:ext cx="7505700" cy="774192"/>
          </a:xfrm>
        </p:spPr>
        <p:txBody>
          <a:bodyPr>
            <a:noAutofit/>
          </a:bodyPr>
          <a:lstStyle/>
          <a:p>
            <a:pPr algn="ctr"/>
            <a:r>
              <a:rPr lang="en-US" sz="4000" cap="small" dirty="0" smtClean="0"/>
              <a:t/>
            </a:r>
            <a:br>
              <a:rPr lang="en-US" sz="4000" cap="small" dirty="0" smtClean="0"/>
            </a:br>
            <a:r>
              <a:rPr lang="en-US" sz="4000" cap="small" dirty="0" smtClean="0"/>
              <a:t/>
            </a:r>
            <a:br>
              <a:rPr lang="en-US" sz="4000" cap="small" dirty="0" smtClean="0"/>
            </a:b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8815"/>
            <a:ext cx="7796784" cy="4144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cap="small" dirty="0" smtClean="0">
                <a:solidFill>
                  <a:srgbClr val="F36937"/>
                </a:solidFill>
                <a:ea typeface="+mj-ea"/>
                <a:cs typeface="+mj-cs"/>
              </a:rPr>
              <a:t>Community College of Vermont</a:t>
            </a:r>
          </a:p>
          <a:p>
            <a:pPr>
              <a:buNone/>
            </a:pPr>
            <a:endParaRPr lang="en-US" sz="4000" cap="small" dirty="0" smtClean="0">
              <a:solidFill>
                <a:srgbClr val="F36937"/>
              </a:solidFill>
              <a:ea typeface="+mj-ea"/>
              <a:cs typeface="+mj-cs"/>
            </a:endParaRPr>
          </a:p>
          <a:p>
            <a:pPr algn="ctr">
              <a:buNone/>
            </a:pPr>
            <a:r>
              <a:rPr lang="en-US" cap="small" dirty="0" smtClean="0">
                <a:solidFill>
                  <a:srgbClr val="F36937"/>
                </a:solidFill>
                <a:ea typeface="+mj-ea"/>
                <a:cs typeface="+mj-cs"/>
              </a:rPr>
              <a:t>Building Capacity To Support High Quality </a:t>
            </a:r>
          </a:p>
          <a:p>
            <a:pPr algn="ctr">
              <a:buNone/>
            </a:pPr>
            <a:r>
              <a:rPr lang="en-US" cap="small" dirty="0" smtClean="0">
                <a:solidFill>
                  <a:srgbClr val="F36937"/>
                </a:solidFill>
                <a:ea typeface="+mj-ea"/>
                <a:cs typeface="+mj-cs"/>
              </a:rPr>
              <a:t>Dual Enrollment Pathways</a:t>
            </a:r>
          </a:p>
          <a:p>
            <a:pPr>
              <a:buNone/>
            </a:pPr>
            <a:endParaRPr lang="en-US" sz="4000" cap="small" dirty="0" smtClean="0">
              <a:solidFill>
                <a:srgbClr val="F36937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2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6008"/>
            <a:ext cx="7505700" cy="774192"/>
          </a:xfrm>
        </p:spPr>
        <p:txBody>
          <a:bodyPr>
            <a:noAutofit/>
          </a:bodyPr>
          <a:lstStyle/>
          <a:p>
            <a:r>
              <a:rPr lang="en-US" sz="4000" cap="small" dirty="0" smtClean="0"/>
              <a:t>Community College of Vermont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98815"/>
            <a:ext cx="4443984" cy="414478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Second largest college in the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state</a:t>
            </a:r>
          </a:p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Only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community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college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in the state</a:t>
            </a:r>
          </a:p>
          <a:p>
            <a:pPr lvl="0"/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12 locations and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online </a:t>
            </a:r>
          </a:p>
          <a:p>
            <a:pPr lvl="0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7,000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students each semester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41560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/>
              <a:t>Why Dual Enrollment in VT?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9624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Economic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By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2020 62% of VT jobs will require post-secondary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Of the 25 fastest growing occupations, 19 require post-secondary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VT, associate degree holders earn 36% higher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wage*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In VT,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unemployment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rate for associate degree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holders are 2 points lower*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742801"/>
            <a:ext cx="2975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srgbClr val="544E43"/>
                </a:solidFill>
                <a:latin typeface="Century Gothic"/>
              </a:rPr>
              <a:t>*Source: U.S. Chamber of Commerce</a:t>
            </a:r>
            <a:endParaRPr lang="en-US" sz="1200" dirty="0">
              <a:solidFill>
                <a:srgbClr val="544E4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733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/>
              <a:t>Why Dual Enrollment in VT?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162800" cy="3733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Demographics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Increase college-going rate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Shrink the age gap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Improve college readiness 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Reduce college debt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Shorten time to graduation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CCRS-AYPF PPT Template_06-18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84390"/>
      </a:accent1>
      <a:accent2>
        <a:srgbClr val="FF5700"/>
      </a:accent2>
      <a:accent3>
        <a:srgbClr val="FFFFFF"/>
      </a:accent3>
      <a:accent4>
        <a:srgbClr val="000000"/>
      </a:accent4>
      <a:accent5>
        <a:srgbClr val="B9B0C6"/>
      </a:accent5>
      <a:accent6>
        <a:srgbClr val="E74E00"/>
      </a:accent6>
      <a:hlink>
        <a:srgbClr val="8CB336"/>
      </a:hlink>
      <a:folHlink>
        <a:srgbClr val="C10134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stin">
  <a:themeElements>
    <a:clrScheme name="ccv">
      <a:dk1>
        <a:srgbClr val="544E43"/>
      </a:dk1>
      <a:lt1>
        <a:sysClr val="window" lastClr="FFFFFF"/>
      </a:lt1>
      <a:dk2>
        <a:srgbClr val="7F7F7F"/>
      </a:dk2>
      <a:lt2>
        <a:srgbClr val="92D050"/>
      </a:lt2>
      <a:accent1>
        <a:srgbClr val="F36937"/>
      </a:accent1>
      <a:accent2>
        <a:srgbClr val="71685A"/>
      </a:accent2>
      <a:accent3>
        <a:srgbClr val="4E8DB2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Macintosh PowerPoint</Application>
  <PresentationFormat>On-screen Show (4:3)</PresentationFormat>
  <Paragraphs>94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1_CCRS-AYPF PPT Template_06-18-13</vt:lpstr>
      <vt:lpstr>5_Blank Presentation</vt:lpstr>
      <vt:lpstr>Austin</vt:lpstr>
      <vt:lpstr>1_Basic</vt:lpstr>
      <vt:lpstr>Audience Questions?</vt:lpstr>
      <vt:lpstr>PowerPoint Presentation</vt:lpstr>
      <vt:lpstr>VT Transformation </vt:lpstr>
      <vt:lpstr>VT Transformation </vt:lpstr>
      <vt:lpstr>Implementation Progression</vt:lpstr>
      <vt:lpstr>  </vt:lpstr>
      <vt:lpstr>Community College of Vermont</vt:lpstr>
      <vt:lpstr>Why Dual Enrollment in VT?</vt:lpstr>
      <vt:lpstr>Why Dual Enrollment in VT?</vt:lpstr>
      <vt:lpstr>Challenges</vt:lpstr>
      <vt:lpstr>Access Strategies</vt:lpstr>
      <vt:lpstr>Quality &amp; Rigor Strategies</vt:lpstr>
      <vt:lpstr>Resource Strategies</vt:lpstr>
      <vt:lpstr>In Closing</vt:lpstr>
      <vt:lpstr>Audience Questions?</vt:lpstr>
      <vt:lpstr>Contact Today’s Presenters</vt:lpstr>
    </vt:vector>
  </TitlesOfParts>
  <Manager/>
  <Company>American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George  Knowles</dc:creator>
  <cp:keywords/>
  <dc:description/>
  <cp:lastModifiedBy>George  Knowles</cp:lastModifiedBy>
  <cp:revision>3</cp:revision>
  <dcterms:created xsi:type="dcterms:W3CDTF">2014-02-13T19:23:36Z</dcterms:created>
  <dcterms:modified xsi:type="dcterms:W3CDTF">2014-02-13T19:24:18Z</dcterms:modified>
  <cp:category/>
</cp:coreProperties>
</file>