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662AE-FE34-4F44-A5FD-856909BB69F8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59F7D-32D8-A040-BA3D-4A3C28BE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0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4B80-39FA-40BC-B4A5-940CF045A4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4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0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7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5460B-35CC-6945-9FCD-814B564610B6}" type="datetimeFigureOut">
              <a:rPr lang="en-US" smtClean="0"/>
              <a:t>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9C0A2-3D42-5D4E-B248-BC829C273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1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960" y="152400"/>
            <a:ext cx="8673942" cy="6553200"/>
            <a:chOff x="60960" y="152400"/>
            <a:chExt cx="8673942" cy="655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607713"/>
              <a:ext cx="8191500" cy="2819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2400" y="3135868"/>
              <a:ext cx="5029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LEAKS IN THE PIPELINE: EDUCATION LOSS POINTS</a:t>
              </a:r>
              <a:endParaRPr lang="en-US" sz="13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01520" y="3912513"/>
              <a:ext cx="1371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30% of low income young people drop out of high school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27120" y="3938826"/>
              <a:ext cx="22591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/>
                  <a:cs typeface="Arial"/>
                </a:rPr>
                <a:t>77%</a:t>
              </a:r>
              <a:r>
                <a:rPr lang="en-US" sz="1100" baseline="0" dirty="0" smtClean="0">
                  <a:latin typeface="Arial"/>
                  <a:cs typeface="Arial"/>
                </a:rPr>
                <a:t> of low income</a:t>
              </a:r>
              <a:r>
                <a:rPr lang="en-US" sz="1100" dirty="0" smtClean="0">
                  <a:latin typeface="Arial"/>
                  <a:cs typeface="Arial"/>
                </a:rPr>
                <a:t> </a:t>
              </a:r>
              <a:r>
                <a:rPr lang="en-US" sz="1100" baseline="0" dirty="0" smtClean="0">
                  <a:latin typeface="Arial"/>
                  <a:cs typeface="Arial"/>
                </a:rPr>
                <a:t>high school grads are not college ready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27119" y="3481626"/>
              <a:ext cx="24204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aseline="0" dirty="0" smtClean="0">
                  <a:latin typeface="Arial"/>
                  <a:cs typeface="Arial"/>
                </a:rPr>
                <a:t>38% of low income high</a:t>
              </a:r>
              <a:r>
                <a:rPr lang="en-US" sz="1100" dirty="0" smtClean="0">
                  <a:latin typeface="Arial"/>
                  <a:cs typeface="Arial"/>
                </a:rPr>
                <a:t> school</a:t>
              </a:r>
              <a:r>
                <a:rPr lang="en-US" sz="1100" baseline="0" dirty="0" smtClean="0">
                  <a:latin typeface="Arial"/>
                  <a:cs typeface="Arial"/>
                </a:rPr>
                <a:t> grads do not enter college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55080" y="4445913"/>
              <a:ext cx="21784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aseline="0" dirty="0" smtClean="0">
                  <a:latin typeface="Arial"/>
                  <a:cs typeface="Arial"/>
                </a:rPr>
                <a:t>Only 3% of ABE students obtain a</a:t>
              </a:r>
              <a:r>
                <a:rPr lang="en-US" sz="1100" dirty="0" smtClean="0">
                  <a:latin typeface="Arial"/>
                  <a:cs typeface="Arial"/>
                </a:rPr>
                <a:t> </a:t>
              </a:r>
              <a:r>
                <a:rPr lang="en-US" sz="1100" baseline="0" dirty="0" smtClean="0">
                  <a:latin typeface="Arial"/>
                  <a:cs typeface="Arial"/>
                </a:rPr>
                <a:t>post secondary credential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7279" y="6274713"/>
              <a:ext cx="16943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aseline="0" dirty="0" smtClean="0">
                  <a:latin typeface="Arial"/>
                  <a:cs typeface="Arial"/>
                </a:rPr>
                <a:t>86% of adults</a:t>
              </a:r>
              <a:r>
                <a:rPr lang="en-US" sz="1100" dirty="0" smtClean="0">
                  <a:latin typeface="Arial"/>
                  <a:cs typeface="Arial"/>
                </a:rPr>
                <a:t> </a:t>
              </a:r>
              <a:r>
                <a:rPr lang="en-US" sz="1100" baseline="0" dirty="0" smtClean="0">
                  <a:latin typeface="Arial"/>
                  <a:cs typeface="Arial"/>
                </a:rPr>
                <a:t>needing remediation drop out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3999" y="6013103"/>
              <a:ext cx="32105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aseline="0" dirty="0" smtClean="0">
                  <a:latin typeface="Arial"/>
                  <a:cs typeface="Arial"/>
                </a:rPr>
                <a:t>57% of traditional aged students drop out of PS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78880" y="3531513"/>
              <a:ext cx="22591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latin typeface="Arial"/>
                  <a:cs typeface="Arial"/>
                </a:rPr>
                <a:t>Only 21% of low income young people and 14% of low skilled adults attain a postsecondary credential or degree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" y="1154668"/>
              <a:ext cx="5867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THE EDUCATION TO ECONOMIC OPPORTUNITY PIPELINE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" y="17526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800000"/>
                  </a:solidFill>
                  <a:latin typeface="Arial"/>
                  <a:cs typeface="Arial"/>
                </a:rPr>
                <a:t>Young People</a:t>
              </a:r>
              <a:endParaRPr lang="en-US" sz="1200" b="1" dirty="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" y="251968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800000"/>
                  </a:solidFill>
                  <a:latin typeface="Arial"/>
                  <a:cs typeface="Arial"/>
                </a:rPr>
                <a:t>Working Adults</a:t>
              </a:r>
              <a:endParaRPr lang="en-US" sz="1200" b="1" dirty="0">
                <a:solidFill>
                  <a:srgbClr val="8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0880" y="4661058"/>
              <a:ext cx="1209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latin typeface="Arial"/>
                  <a:cs typeface="Arial"/>
                </a:rPr>
                <a:t>Enter High School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81200" y="4661058"/>
              <a:ext cx="14935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latin typeface="Arial"/>
                  <a:cs typeface="Arial"/>
                </a:rPr>
                <a:t>Achieve College Readiness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0880" y="5533201"/>
              <a:ext cx="27838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latin typeface="Arial"/>
                  <a:cs typeface="Arial"/>
                </a:rPr>
                <a:t>Pass or </a:t>
              </a:r>
              <a:r>
                <a:rPr lang="en-US" sz="1300" b="1" dirty="0" smtClean="0">
                  <a:latin typeface="Arial"/>
                  <a:cs typeface="Arial"/>
                </a:rPr>
                <a:t>By</a:t>
              </a:r>
              <a:r>
                <a:rPr lang="en-US" sz="1300" b="1" dirty="0">
                  <a:latin typeface="Arial"/>
                  <a:cs typeface="Arial"/>
                </a:rPr>
                <a:t>p</a:t>
              </a:r>
              <a:r>
                <a:rPr lang="en-US" sz="1300" b="1" dirty="0" smtClean="0">
                  <a:latin typeface="Arial"/>
                  <a:cs typeface="Arial"/>
                </a:rPr>
                <a:t>ass Developmental </a:t>
              </a:r>
              <a:r>
                <a:rPr lang="en-US" sz="1300" b="1" dirty="0">
                  <a:latin typeface="Arial"/>
                  <a:cs typeface="Arial"/>
                </a:rPr>
                <a:t>Ed/Remediation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40480" y="5068856"/>
              <a:ext cx="14935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latin typeface="Arial"/>
                  <a:cs typeface="Arial"/>
                </a:rPr>
                <a:t>Enter Postsecondary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45760" y="5103115"/>
              <a:ext cx="29362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>
                  <a:latin typeface="Arial"/>
                  <a:cs typeface="Arial"/>
                </a:rPr>
                <a:t>Attain Credentials or Degree with Value </a:t>
              </a:r>
              <a:r>
                <a:rPr lang="en-US" sz="1300" b="1" dirty="0" smtClean="0">
                  <a:latin typeface="Arial"/>
                  <a:cs typeface="Arial"/>
                </a:rPr>
                <a:t>in </a:t>
              </a:r>
              <a:r>
                <a:rPr lang="en-US" sz="1300" b="1" dirty="0">
                  <a:latin typeface="Arial"/>
                  <a:cs typeface="Arial"/>
                </a:rPr>
                <a:t>the Labor Market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799" y="1543725"/>
              <a:ext cx="7287103" cy="145288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645920" y="1666278"/>
              <a:ext cx="1056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Enter High School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36240" y="1666278"/>
              <a:ext cx="1198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Achieve College Readiness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45920" y="2457141"/>
              <a:ext cx="2113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Pass or </a:t>
              </a:r>
              <a:r>
                <a:rPr lang="en-US" sz="1000" b="1" dirty="0" smtClean="0">
                  <a:latin typeface="Arial"/>
                  <a:cs typeface="Arial"/>
                </a:rPr>
                <a:t>By</a:t>
              </a:r>
              <a:r>
                <a:rPr lang="en-US" sz="1000" b="1" dirty="0">
                  <a:latin typeface="Arial"/>
                  <a:cs typeface="Arial"/>
                </a:rPr>
                <a:t>p</a:t>
              </a:r>
              <a:r>
                <a:rPr lang="en-US" sz="1000" b="1" dirty="0" smtClean="0">
                  <a:latin typeface="Arial"/>
                  <a:cs typeface="Arial"/>
                </a:rPr>
                <a:t>ass Developmental </a:t>
              </a:r>
              <a:r>
                <a:rPr lang="en-US" sz="1000" b="1" dirty="0">
                  <a:latin typeface="Arial"/>
                  <a:cs typeface="Arial"/>
                </a:rPr>
                <a:t>Ed/Remediation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8640" y="2052590"/>
              <a:ext cx="1493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/>
                  <a:cs typeface="Arial"/>
                </a:rPr>
                <a:t>Enter Postsecondary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83150" y="2052590"/>
              <a:ext cx="233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/>
                  <a:cs typeface="Arial"/>
                </a:rPr>
                <a:t>Attain Credentials or Degree with Value </a:t>
              </a:r>
              <a:r>
                <a:rPr lang="en-US" sz="1000" b="1" dirty="0" smtClean="0">
                  <a:latin typeface="Arial"/>
                  <a:cs typeface="Arial"/>
                </a:rPr>
                <a:t>in </a:t>
              </a:r>
              <a:r>
                <a:rPr lang="en-US" sz="1000" b="1" dirty="0">
                  <a:latin typeface="Arial"/>
                  <a:cs typeface="Arial"/>
                </a:rPr>
                <a:t>the Labor Market</a:t>
              </a: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198120" y="152400"/>
              <a:ext cx="49834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1600" b="1" cap="all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Our education AGENDA</a:t>
              </a:r>
              <a:br>
                <a:rPr lang="en-US" sz="1600" b="1" cap="all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</a:br>
              <a:r>
                <a:rPr lang="en-US" sz="1200" b="1" cap="all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ensuring UNDERPREPARED YOUTH &amp; ADULTS HAVE postsecondary credentials with labor market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95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Macintosh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American Youth Policy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Knowles</dc:creator>
  <cp:lastModifiedBy>George Knowles</cp:lastModifiedBy>
  <cp:revision>1</cp:revision>
  <dcterms:created xsi:type="dcterms:W3CDTF">2014-01-30T17:33:00Z</dcterms:created>
  <dcterms:modified xsi:type="dcterms:W3CDTF">2014-01-30T17:33:39Z</dcterms:modified>
</cp:coreProperties>
</file>