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customXml/itemProps4.xml" ContentType="application/vnd.openxmlformats-officedocument.customXml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92" r:id="rId5"/>
    <p:sldMasterId id="2147484321" r:id="rId6"/>
    <p:sldMasterId id="2147483674" r:id="rId7"/>
    <p:sldMasterId id="2147484042" r:id="rId8"/>
    <p:sldMasterId id="2147484319" r:id="rId9"/>
  </p:sldMasterIdLst>
  <p:notesMasterIdLst>
    <p:notesMasterId r:id="rId32"/>
  </p:notesMasterIdLst>
  <p:handoutMasterIdLst>
    <p:handoutMasterId r:id="rId33"/>
  </p:handoutMasterIdLst>
  <p:sldIdLst>
    <p:sldId id="330" r:id="rId10"/>
    <p:sldId id="332" r:id="rId11"/>
    <p:sldId id="425" r:id="rId12"/>
    <p:sldId id="433" r:id="rId13"/>
    <p:sldId id="434" r:id="rId14"/>
    <p:sldId id="435" r:id="rId15"/>
    <p:sldId id="456" r:id="rId16"/>
    <p:sldId id="338" r:id="rId17"/>
    <p:sldId id="438" r:id="rId18"/>
    <p:sldId id="457" r:id="rId19"/>
    <p:sldId id="437" r:id="rId20"/>
    <p:sldId id="447" r:id="rId21"/>
    <p:sldId id="446" r:id="rId22"/>
    <p:sldId id="454" r:id="rId23"/>
    <p:sldId id="455" r:id="rId24"/>
    <p:sldId id="449" r:id="rId25"/>
    <p:sldId id="450" r:id="rId26"/>
    <p:sldId id="451" r:id="rId27"/>
    <p:sldId id="452" r:id="rId28"/>
    <p:sldId id="453" r:id="rId29"/>
    <p:sldId id="458" r:id="rId30"/>
    <p:sldId id="409" r:id="rId3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2E4488"/>
    <a:srgbClr val="000000"/>
    <a:srgbClr val="FDB813"/>
    <a:srgbClr val="FFC425"/>
    <a:srgbClr val="008080"/>
    <a:srgbClr val="E1E1E1"/>
    <a:srgbClr val="4E6128"/>
    <a:srgbClr val="FF8B25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0" autoAdjust="0"/>
    <p:restoredTop sz="85832" autoAdjust="0"/>
  </p:normalViewPr>
  <p:slideViewPr>
    <p:cSldViewPr snapToGrid="0">
      <p:cViewPr>
        <p:scale>
          <a:sx n="80" d="100"/>
          <a:sy n="80" d="100"/>
        </p:scale>
        <p:origin x="-2112" y="-7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5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362"/>
    </p:cViewPr>
  </p:sorterViewPr>
  <p:notesViewPr>
    <p:cSldViewPr snapToGrid="0">
      <p:cViewPr varScale="1">
        <p:scale>
          <a:sx n="81" d="100"/>
          <a:sy n="81" d="100"/>
        </p:scale>
        <p:origin x="-3828" y="-102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fs\dc1ehd\share\Gates\Early%20College\Impact%20Study-%202010-2012\Data%20Collection\Data\SITE%20Data\_All%20Combined%20Data%20and%20Top%20Level%20Analysis\report%20drafts\Outcomes%20and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1fs\home\jknudson\my%20documents\Early%20College%20Impact%20Study\Reporting\Final%20Report%20Draft\College%20Chapter%20Graphs%2002-07-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1fs\home\jknudson\my%20documents\Early%20College%20Impact%20Study\Reporting\Final%20Report%20Draft\College%20Chapter%20Graphs%2002-07-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'graphs -final'!$B$3</c:f>
              <c:strCache>
                <c:ptCount val="1"/>
                <c:pt idx="0">
                  <c:v>Early College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86%*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'graphs -final'!$A$4</c:f>
              <c:strCache>
                <c:ptCount val="1"/>
                <c:pt idx="0">
                  <c:v>High School Graduates</c:v>
                </c:pt>
              </c:strCache>
            </c:strRef>
          </c:cat>
          <c:val>
            <c:numRef>
              <c:f>'graphs -final'!$B$4</c:f>
              <c:numCache>
                <c:formatCode>0.0%</c:formatCode>
                <c:ptCount val="1"/>
                <c:pt idx="0">
                  <c:v>0.85970000000000013</c:v>
                </c:pt>
              </c:numCache>
            </c:numRef>
          </c:val>
        </c:ser>
        <c:ser>
          <c:idx val="1"/>
          <c:order val="1"/>
          <c:tx>
            <c:strRef>
              <c:f>'graphs -final'!$C$3</c:f>
              <c:strCache>
                <c:ptCount val="1"/>
                <c:pt idx="0">
                  <c:v>Comparison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81%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'graphs -final'!$A$4</c:f>
              <c:strCache>
                <c:ptCount val="1"/>
                <c:pt idx="0">
                  <c:v>High School Graduates</c:v>
                </c:pt>
              </c:strCache>
            </c:strRef>
          </c:cat>
          <c:val>
            <c:numRef>
              <c:f>'graphs -final'!$C$4</c:f>
              <c:numCache>
                <c:formatCode>0.0%</c:formatCode>
                <c:ptCount val="1"/>
                <c:pt idx="0">
                  <c:v>0.80589999999999995</c:v>
                </c:pt>
              </c:numCache>
            </c:numRef>
          </c:val>
        </c:ser>
        <c:dLbls/>
        <c:gapWidth val="300"/>
        <c:axId val="151229568"/>
        <c:axId val="151231104"/>
      </c:barChart>
      <c:catAx>
        <c:axId val="151229568"/>
        <c:scaling>
          <c:orientation val="minMax"/>
        </c:scaling>
        <c:axPos val="b"/>
        <c:majorTickMark val="none"/>
        <c:tickLblPos val="nextTo"/>
        <c:crossAx val="151231104"/>
        <c:crosses val="autoZero"/>
        <c:auto val="1"/>
        <c:lblAlgn val="ctr"/>
        <c:lblOffset val="100"/>
      </c:catAx>
      <c:valAx>
        <c:axId val="151231104"/>
        <c:scaling>
          <c:orientation val="minMax"/>
          <c:max val="1"/>
          <c:min val="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Percentage of Students </a:t>
                </a:r>
                <a:r>
                  <a:rPr lang="en-US" dirty="0" smtClean="0"/>
                  <a:t>Who </a:t>
                </a:r>
                <a:r>
                  <a:rPr lang="en-US" dirty="0"/>
                  <a:t>Graduated</a:t>
                </a:r>
              </a:p>
            </c:rich>
          </c:tx>
          <c:layout/>
        </c:title>
        <c:numFmt formatCode="0%" sourceLinked="0"/>
        <c:tickLblPos val="nextTo"/>
        <c:crossAx val="151229568"/>
        <c:crosses val="autoZero"/>
        <c:crossBetween val="between"/>
        <c:majorUnit val="0.2"/>
        <c:minorUnit val="0.1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 b="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graphs!$B$2</c:f>
              <c:strCache>
                <c:ptCount val="1"/>
                <c:pt idx="0">
                  <c:v>Early College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81%***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78%***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 dirty="0"/>
                      <a:t>59.2%***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 dirty="0"/>
                      <a:t>53.5%*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graphs!$A$3:$A$4</c:f>
              <c:strCache>
                <c:ptCount val="2"/>
                <c:pt idx="0">
                  <c:v>Any College Enrollment</c:v>
                </c:pt>
                <c:pt idx="1">
                  <c:v>Enrollment by 1 Year Post-High School</c:v>
                </c:pt>
              </c:strCache>
            </c:strRef>
          </c:cat>
          <c:val>
            <c:numRef>
              <c:f>graphs!$B$3:$B$4</c:f>
              <c:numCache>
                <c:formatCode>0.0%</c:formatCode>
                <c:ptCount val="2"/>
                <c:pt idx="0">
                  <c:v>0.79690000000000005</c:v>
                </c:pt>
                <c:pt idx="1">
                  <c:v>0.77390000000000014</c:v>
                </c:pt>
              </c:numCache>
            </c:numRef>
          </c:val>
        </c:ser>
        <c:ser>
          <c:idx val="1"/>
          <c:order val="1"/>
          <c:tx>
            <c:strRef>
              <c:f>graphs!$C$2</c:f>
              <c:strCache>
                <c:ptCount val="1"/>
                <c:pt idx="0">
                  <c:v>Comparison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72%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67%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graphs!$A$3:$A$4</c:f>
              <c:strCache>
                <c:ptCount val="2"/>
                <c:pt idx="0">
                  <c:v>Any College Enrollment</c:v>
                </c:pt>
                <c:pt idx="1">
                  <c:v>Enrollment by 1 Year Post-High School</c:v>
                </c:pt>
              </c:strCache>
            </c:strRef>
          </c:cat>
          <c:val>
            <c:numRef>
              <c:f>graphs!$C$3:$C$4</c:f>
              <c:numCache>
                <c:formatCode>0.0%</c:formatCode>
                <c:ptCount val="2"/>
                <c:pt idx="0">
                  <c:v>0.70460000000000012</c:v>
                </c:pt>
                <c:pt idx="1">
                  <c:v>0.66650000000000009</c:v>
                </c:pt>
              </c:numCache>
            </c:numRef>
          </c:val>
        </c:ser>
        <c:dLbls/>
        <c:axId val="165450496"/>
        <c:axId val="165452416"/>
      </c:barChart>
      <c:catAx>
        <c:axId val="165450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 Period</a:t>
                </a:r>
              </a:p>
            </c:rich>
          </c:tx>
          <c:layout/>
        </c:title>
        <c:tickLblPos val="nextTo"/>
        <c:crossAx val="165452416"/>
        <c:crosses val="autoZero"/>
        <c:auto val="1"/>
        <c:lblAlgn val="ctr"/>
        <c:lblOffset val="100"/>
      </c:catAx>
      <c:valAx>
        <c:axId val="165452416"/>
        <c:scaling>
          <c:orientation val="minMax"/>
          <c:max val="1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Percentage of Students </a:t>
                </a:r>
              </a:p>
              <a:p>
                <a:pPr>
                  <a:defRPr/>
                </a:pPr>
                <a:r>
                  <a:rPr lang="en-US" dirty="0"/>
                  <a:t>Enrolling in College</a:t>
                </a:r>
              </a:p>
            </c:rich>
          </c:tx>
          <c:layout/>
        </c:title>
        <c:numFmt formatCode="0%" sourceLinked="0"/>
        <c:tickLblPos val="nextTo"/>
        <c:crossAx val="165450496"/>
        <c:crosses val="autoZero"/>
        <c:crossBetween val="between"/>
        <c:majorUnit val="0.2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 b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58890666610007"/>
          <c:y val="3.5976697646228128E-2"/>
          <c:w val="0.86089365113723382"/>
          <c:h val="0.61845343168477418"/>
        </c:manualLayout>
      </c:layout>
      <c:barChart>
        <c:barDir val="col"/>
        <c:grouping val="clustered"/>
        <c:ser>
          <c:idx val="0"/>
          <c:order val="0"/>
          <c:tx>
            <c:strRef>
              <c:f>graphs!$B$42</c:f>
              <c:strCache>
                <c:ptCount val="1"/>
                <c:pt idx="0">
                  <c:v>Early College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25%***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23%***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5%***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graphs!$A$43:$A$46</c:f>
              <c:strCache>
                <c:ptCount val="4"/>
                <c:pt idx="0">
                  <c:v>Any Postsecondary Degree</c:v>
                </c:pt>
                <c:pt idx="1">
                  <c:v>Certificate</c:v>
                </c:pt>
                <c:pt idx="2">
                  <c:v>Associate's Degree</c:v>
                </c:pt>
                <c:pt idx="3">
                  <c:v>Bachelor's Degree</c:v>
                </c:pt>
              </c:strCache>
            </c:strRef>
          </c:cat>
          <c:val>
            <c:numRef>
              <c:f>graphs!$B$43:$B$46</c:f>
              <c:numCache>
                <c:formatCode>0.0%</c:formatCode>
                <c:ptCount val="4"/>
                <c:pt idx="0">
                  <c:v>0.22220000000000001</c:v>
                </c:pt>
                <c:pt idx="1">
                  <c:v>1.2500000000000001E-2</c:v>
                </c:pt>
                <c:pt idx="2">
                  <c:v>0.20980000000000001</c:v>
                </c:pt>
                <c:pt idx="3">
                  <c:v>2.3E-2</c:v>
                </c:pt>
              </c:numCache>
            </c:numRef>
          </c:val>
        </c:ser>
        <c:ser>
          <c:idx val="1"/>
          <c:order val="1"/>
          <c:tx>
            <c:strRef>
              <c:f>graphs!$C$42</c:f>
              <c:strCache>
                <c:ptCount val="1"/>
                <c:pt idx="0">
                  <c:v>Comparison</c:v>
                </c:pt>
              </c:strCache>
            </c:strRef>
          </c:tx>
          <c:dLbls>
            <c:dLbl>
              <c:idx val="0"/>
              <c:layout>
                <c:manualLayout>
                  <c:x val="1.5629230352703735E-2"/>
                  <c:y val="2.8593003584707114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778529840480664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562923035270373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910239265330456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graphs!$A$43:$A$46</c:f>
              <c:strCache>
                <c:ptCount val="4"/>
                <c:pt idx="0">
                  <c:v>Any Postsecondary Degree</c:v>
                </c:pt>
                <c:pt idx="1">
                  <c:v>Certificate</c:v>
                </c:pt>
                <c:pt idx="2">
                  <c:v>Associate's Degree</c:v>
                </c:pt>
                <c:pt idx="3">
                  <c:v>Bachelor's Degree</c:v>
                </c:pt>
              </c:strCache>
            </c:strRef>
          </c:cat>
          <c:val>
            <c:numRef>
              <c:f>graphs!$C$43:$C$46</c:f>
              <c:numCache>
                <c:formatCode>0.0%</c:formatCode>
                <c:ptCount val="4"/>
                <c:pt idx="0">
                  <c:v>1.9000000000000003E-2</c:v>
                </c:pt>
                <c:pt idx="1">
                  <c:v>7.3000000000000009E-3</c:v>
                </c:pt>
                <c:pt idx="2">
                  <c:v>1.4100000000000001E-2</c:v>
                </c:pt>
                <c:pt idx="3">
                  <c:v>4.0000000000000007E-4</c:v>
                </c:pt>
              </c:numCache>
            </c:numRef>
          </c:val>
        </c:ser>
        <c:dLbls/>
        <c:axId val="166274560"/>
        <c:axId val="166803712"/>
      </c:barChart>
      <c:catAx>
        <c:axId val="166274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Degree Type</a:t>
                </a:r>
              </a:p>
            </c:rich>
          </c:tx>
          <c:layout>
            <c:manualLayout>
              <c:xMode val="edge"/>
              <c:yMode val="edge"/>
              <c:x val="0.46246228445869192"/>
              <c:y val="0.78693116140568686"/>
            </c:manualLayout>
          </c:layout>
        </c:title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66803712"/>
        <c:crosses val="autoZero"/>
        <c:auto val="1"/>
        <c:lblAlgn val="ctr"/>
        <c:lblOffset val="100"/>
      </c:catAx>
      <c:valAx>
        <c:axId val="166803712"/>
        <c:scaling>
          <c:orientation val="minMax"/>
          <c:max val="0.25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 anchor="t" anchorCtr="1"/>
              <a:lstStyle/>
              <a:p>
                <a:pPr>
                  <a:defRPr/>
                </a:pPr>
                <a:r>
                  <a:rPr lang="en-US" dirty="0"/>
                  <a:t>Percentage of Students Ever Earning a Postsecondary Degree</a:t>
                </a:r>
              </a:p>
            </c:rich>
          </c:tx>
          <c:layout>
            <c:manualLayout>
              <c:xMode val="edge"/>
              <c:yMode val="edge"/>
              <c:x val="3.3345047540324422E-3"/>
              <c:y val="1.8856758864402134E-2"/>
            </c:manualLayout>
          </c:layout>
        </c:title>
        <c:numFmt formatCode="0%" sourceLinked="0"/>
        <c:tickLblPos val="nextTo"/>
        <c:crossAx val="166274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166302128900562"/>
          <c:y val="0.88445300337457833"/>
          <c:w val="0.30901963643433461"/>
          <c:h val="8.8118425196850425E-2"/>
        </c:manualLayout>
      </c:layout>
    </c:legend>
    <c:plotVisOnly val="1"/>
    <c:dispBlanksAs val="gap"/>
  </c:chart>
  <c:txPr>
    <a:bodyPr/>
    <a:lstStyle/>
    <a:p>
      <a:pPr>
        <a:defRPr sz="1200" b="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74334-5A93-435C-AFE1-BAF20FF80B7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63AC520-FB32-40D7-85C5-69E82A095E41}">
      <dgm:prSet phldrT="[Text]"/>
      <dgm:spPr/>
      <dgm:t>
        <a:bodyPr/>
        <a:lstStyle/>
        <a:p>
          <a:r>
            <a:rPr lang="en-US" dirty="0" smtClean="0"/>
            <a:t>9</a:t>
          </a:r>
          <a:r>
            <a:rPr lang="en-US" baseline="30000" dirty="0" smtClean="0"/>
            <a:t>th</a:t>
          </a:r>
          <a:r>
            <a:rPr lang="en-US" dirty="0" smtClean="0"/>
            <a:t> grade (05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06)</a:t>
          </a:r>
          <a:endParaRPr lang="en-US" dirty="0"/>
        </a:p>
      </dgm:t>
    </dgm:pt>
    <dgm:pt modelId="{FA625F4F-0051-4E2D-9BE8-6DB8B07C4989}" type="parTrans" cxnId="{763D62B3-4A90-41F6-957E-92A4B0AA3AC0}">
      <dgm:prSet/>
      <dgm:spPr/>
      <dgm:t>
        <a:bodyPr/>
        <a:lstStyle/>
        <a:p>
          <a:endParaRPr lang="en-US"/>
        </a:p>
      </dgm:t>
    </dgm:pt>
    <dgm:pt modelId="{188A9D4B-6AA6-4E73-ABF7-A34156039147}" type="sibTrans" cxnId="{763D62B3-4A90-41F6-957E-92A4B0AA3AC0}">
      <dgm:prSet/>
      <dgm:spPr/>
      <dgm:t>
        <a:bodyPr/>
        <a:lstStyle/>
        <a:p>
          <a:endParaRPr lang="en-US"/>
        </a:p>
      </dgm:t>
    </dgm:pt>
    <dgm:pt modelId="{9A5C0E2C-4F4F-4EA7-B31B-403B9B7E4E12}">
      <dgm:prSet phldrT="[Text]"/>
      <dgm:spPr/>
      <dgm:t>
        <a:bodyPr/>
        <a:lstStyle/>
        <a:p>
          <a:r>
            <a:rPr lang="en-US" dirty="0" smtClean="0"/>
            <a:t>12</a:t>
          </a:r>
          <a:r>
            <a:rPr lang="en-US" baseline="30000" dirty="0" smtClean="0"/>
            <a:t>th</a:t>
          </a:r>
          <a:r>
            <a:rPr lang="en-US" dirty="0" smtClean="0"/>
            <a:t> grade (08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09)</a:t>
          </a:r>
          <a:endParaRPr lang="en-US" dirty="0"/>
        </a:p>
      </dgm:t>
    </dgm:pt>
    <dgm:pt modelId="{4CBD7E44-602F-46C4-83F7-5EDD554CB6B4}" type="parTrans" cxnId="{FFFC83FD-89A9-4B55-86BC-858D786C5996}">
      <dgm:prSet/>
      <dgm:spPr/>
      <dgm:t>
        <a:bodyPr/>
        <a:lstStyle/>
        <a:p>
          <a:endParaRPr lang="en-US"/>
        </a:p>
      </dgm:t>
    </dgm:pt>
    <dgm:pt modelId="{E32DC5AD-5B56-49E3-89DC-4C5F74D5E99C}" type="sibTrans" cxnId="{FFFC83FD-89A9-4B55-86BC-858D786C5996}">
      <dgm:prSet/>
      <dgm:spPr/>
      <dgm:t>
        <a:bodyPr/>
        <a:lstStyle/>
        <a:p>
          <a:endParaRPr lang="en-US"/>
        </a:p>
      </dgm:t>
    </dgm:pt>
    <dgm:pt modelId="{D8D64F19-DB0E-4F54-BDEF-FE14D429EAAB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year college (12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13)</a:t>
          </a:r>
          <a:endParaRPr lang="en-US" dirty="0"/>
        </a:p>
      </dgm:t>
    </dgm:pt>
    <dgm:pt modelId="{92EDEE6D-166B-437E-A1DD-274B9A3F9DFA}" type="parTrans" cxnId="{328D3569-A452-47CE-AB0E-006DFCE356D6}">
      <dgm:prSet/>
      <dgm:spPr/>
      <dgm:t>
        <a:bodyPr/>
        <a:lstStyle/>
        <a:p>
          <a:endParaRPr lang="en-US"/>
        </a:p>
      </dgm:t>
    </dgm:pt>
    <dgm:pt modelId="{7BDB218F-223F-4476-98BC-779E2B92E9F1}" type="sibTrans" cxnId="{328D3569-A452-47CE-AB0E-006DFCE356D6}">
      <dgm:prSet/>
      <dgm:spPr/>
      <dgm:t>
        <a:bodyPr/>
        <a:lstStyle/>
        <a:p>
          <a:endParaRPr lang="en-US"/>
        </a:p>
      </dgm:t>
    </dgm:pt>
    <dgm:pt modelId="{E4C77794-B55C-4EB5-B08A-7764C81AC1F3}" type="pres">
      <dgm:prSet presAssocID="{8BF74334-5A93-435C-AFE1-BAF20FF80B7B}" presName="arrowDiagram" presStyleCnt="0">
        <dgm:presLayoutVars>
          <dgm:chMax val="5"/>
          <dgm:dir/>
          <dgm:resizeHandles val="exact"/>
        </dgm:presLayoutVars>
      </dgm:prSet>
      <dgm:spPr/>
    </dgm:pt>
    <dgm:pt modelId="{01B05E5F-D64B-4C78-8861-D7FB7D2523C0}" type="pres">
      <dgm:prSet presAssocID="{8BF74334-5A93-435C-AFE1-BAF20FF80B7B}" presName="arrow" presStyleLbl="bgShp" presStyleIdx="0" presStyleCnt="1" custScaleX="234375" custScaleY="52236" custLinFactNeighborX="0" custLinFactNeighborY="5526"/>
      <dgm:spPr/>
    </dgm:pt>
    <dgm:pt modelId="{9B3C4BD1-7ABB-45DE-8DC1-07E71F4C32B9}" type="pres">
      <dgm:prSet presAssocID="{8BF74334-5A93-435C-AFE1-BAF20FF80B7B}" presName="arrowDiagram3" presStyleCnt="0"/>
      <dgm:spPr/>
    </dgm:pt>
    <dgm:pt modelId="{C44AB5F5-5EA0-4419-A345-EE8D09DE340B}" type="pres">
      <dgm:prSet presAssocID="{D63AC520-FB32-40D7-85C5-69E82A095E41}" presName="bullet3a" presStyleLbl="node1" presStyleIdx="0" presStyleCnt="3" custLinFactX="-1299950" custLinFactNeighborX="-1300000" custLinFactNeighborY="75911"/>
      <dgm:spPr/>
    </dgm:pt>
    <dgm:pt modelId="{28456174-C2E6-4903-8BD4-50D5FB6DA646}" type="pres">
      <dgm:prSet presAssocID="{D63AC520-FB32-40D7-85C5-69E82A095E41}" presName="textBox3a" presStyleLbl="revTx" presStyleIdx="0" presStyleCnt="3" custLinFactX="-100000" custLinFactNeighborX="-193455" custLinFactNeighborY="9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3F5B6-B191-4E9D-9668-B441D43A5CB9}" type="pres">
      <dgm:prSet presAssocID="{9A5C0E2C-4F4F-4EA7-B31B-403B9B7E4E12}" presName="bullet3b" presStyleLbl="node1" presStyleIdx="1" presStyleCnt="3" custLinFactX="100000" custLinFactNeighborX="150278" custLinFactNeighborY="52492"/>
      <dgm:spPr/>
    </dgm:pt>
    <dgm:pt modelId="{52EC1207-221C-4B3D-AF4A-C4DE19EA1ED2}" type="pres">
      <dgm:prSet presAssocID="{9A5C0E2C-4F4F-4EA7-B31B-403B9B7E4E12}" presName="textBox3b" presStyleLbl="revTx" presStyleIdx="1" presStyleCnt="3" custScaleX="98684" custScaleY="61178" custLinFactNeighborX="41984" custLinFactNeighborY="-2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A9B12-9B06-4B11-AF51-49E9DB969ABB}" type="pres">
      <dgm:prSet presAssocID="{D8D64F19-DB0E-4F54-BDEF-FE14D429EAAB}" presName="bullet3c" presStyleLbl="node1" presStyleIdx="2" presStyleCnt="3" custLinFactX="656892" custLinFactY="19829" custLinFactNeighborX="700000" custLinFactNeighborY="100000"/>
      <dgm:spPr/>
    </dgm:pt>
    <dgm:pt modelId="{1892B080-A30D-4570-B5C9-4D8B12E83381}" type="pres">
      <dgm:prSet presAssocID="{D8D64F19-DB0E-4F54-BDEF-FE14D429EAAB}" presName="textBox3c" presStyleLbl="revTx" presStyleIdx="2" presStyleCnt="3" custScaleY="49658" custLinFactX="100000" custLinFactNeighborX="199937" custLinFactNeighborY="3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C83FD-89A9-4B55-86BC-858D786C5996}" srcId="{8BF74334-5A93-435C-AFE1-BAF20FF80B7B}" destId="{9A5C0E2C-4F4F-4EA7-B31B-403B9B7E4E12}" srcOrd="1" destOrd="0" parTransId="{4CBD7E44-602F-46C4-83F7-5EDD554CB6B4}" sibTransId="{E32DC5AD-5B56-49E3-89DC-4C5F74D5E99C}"/>
    <dgm:cxn modelId="{4A01E476-5D9D-41C5-A39A-382934CF48FF}" type="presOf" srcId="{D8D64F19-DB0E-4F54-BDEF-FE14D429EAAB}" destId="{1892B080-A30D-4570-B5C9-4D8B12E83381}" srcOrd="0" destOrd="0" presId="urn:microsoft.com/office/officeart/2005/8/layout/arrow2"/>
    <dgm:cxn modelId="{00CD69BE-430D-466D-BEE6-941141793742}" type="presOf" srcId="{8BF74334-5A93-435C-AFE1-BAF20FF80B7B}" destId="{E4C77794-B55C-4EB5-B08A-7764C81AC1F3}" srcOrd="0" destOrd="0" presId="urn:microsoft.com/office/officeart/2005/8/layout/arrow2"/>
    <dgm:cxn modelId="{00CCC35E-F96F-41DB-838C-6C6A84ADA98C}" type="presOf" srcId="{D63AC520-FB32-40D7-85C5-69E82A095E41}" destId="{28456174-C2E6-4903-8BD4-50D5FB6DA646}" srcOrd="0" destOrd="0" presId="urn:microsoft.com/office/officeart/2005/8/layout/arrow2"/>
    <dgm:cxn modelId="{328D3569-A452-47CE-AB0E-006DFCE356D6}" srcId="{8BF74334-5A93-435C-AFE1-BAF20FF80B7B}" destId="{D8D64F19-DB0E-4F54-BDEF-FE14D429EAAB}" srcOrd="2" destOrd="0" parTransId="{92EDEE6D-166B-437E-A1DD-274B9A3F9DFA}" sibTransId="{7BDB218F-223F-4476-98BC-779E2B92E9F1}"/>
    <dgm:cxn modelId="{D112710D-2668-45B8-94FE-F8C07E6BE5CC}" type="presOf" srcId="{9A5C0E2C-4F4F-4EA7-B31B-403B9B7E4E12}" destId="{52EC1207-221C-4B3D-AF4A-C4DE19EA1ED2}" srcOrd="0" destOrd="0" presId="urn:microsoft.com/office/officeart/2005/8/layout/arrow2"/>
    <dgm:cxn modelId="{763D62B3-4A90-41F6-957E-92A4B0AA3AC0}" srcId="{8BF74334-5A93-435C-AFE1-BAF20FF80B7B}" destId="{D63AC520-FB32-40D7-85C5-69E82A095E41}" srcOrd="0" destOrd="0" parTransId="{FA625F4F-0051-4E2D-9BE8-6DB8B07C4989}" sibTransId="{188A9D4B-6AA6-4E73-ABF7-A34156039147}"/>
    <dgm:cxn modelId="{F3ABC4B6-672F-4ECF-93E9-8E9F55FE61E7}" type="presParOf" srcId="{E4C77794-B55C-4EB5-B08A-7764C81AC1F3}" destId="{01B05E5F-D64B-4C78-8861-D7FB7D2523C0}" srcOrd="0" destOrd="0" presId="urn:microsoft.com/office/officeart/2005/8/layout/arrow2"/>
    <dgm:cxn modelId="{281EB350-8305-453F-B373-4B0BF783B21D}" type="presParOf" srcId="{E4C77794-B55C-4EB5-B08A-7764C81AC1F3}" destId="{9B3C4BD1-7ABB-45DE-8DC1-07E71F4C32B9}" srcOrd="1" destOrd="0" presId="urn:microsoft.com/office/officeart/2005/8/layout/arrow2"/>
    <dgm:cxn modelId="{F8475E30-56C0-4265-BF42-237EABEC9342}" type="presParOf" srcId="{9B3C4BD1-7ABB-45DE-8DC1-07E71F4C32B9}" destId="{C44AB5F5-5EA0-4419-A345-EE8D09DE340B}" srcOrd="0" destOrd="0" presId="urn:microsoft.com/office/officeart/2005/8/layout/arrow2"/>
    <dgm:cxn modelId="{ECD3A24B-3197-48A2-AA38-9132283B6D0C}" type="presParOf" srcId="{9B3C4BD1-7ABB-45DE-8DC1-07E71F4C32B9}" destId="{28456174-C2E6-4903-8BD4-50D5FB6DA646}" srcOrd="1" destOrd="0" presId="urn:microsoft.com/office/officeart/2005/8/layout/arrow2"/>
    <dgm:cxn modelId="{C3E91A64-77BD-4239-8CAB-CA03110D29AD}" type="presParOf" srcId="{9B3C4BD1-7ABB-45DE-8DC1-07E71F4C32B9}" destId="{5C73F5B6-B191-4E9D-9668-B441D43A5CB9}" srcOrd="2" destOrd="0" presId="urn:microsoft.com/office/officeart/2005/8/layout/arrow2"/>
    <dgm:cxn modelId="{F1960F4E-0E47-46AF-B03D-B02948D453D9}" type="presParOf" srcId="{9B3C4BD1-7ABB-45DE-8DC1-07E71F4C32B9}" destId="{52EC1207-221C-4B3D-AF4A-C4DE19EA1ED2}" srcOrd="3" destOrd="0" presId="urn:microsoft.com/office/officeart/2005/8/layout/arrow2"/>
    <dgm:cxn modelId="{3C6E28BC-D3AA-432D-8D0B-5164A3471308}" type="presParOf" srcId="{9B3C4BD1-7ABB-45DE-8DC1-07E71F4C32B9}" destId="{B34A9B12-9B06-4B11-AF51-49E9DB969ABB}" srcOrd="4" destOrd="0" presId="urn:microsoft.com/office/officeart/2005/8/layout/arrow2"/>
    <dgm:cxn modelId="{7F44C72B-A67B-402C-B727-BF7DB63D8300}" type="presParOf" srcId="{9B3C4BD1-7ABB-45DE-8DC1-07E71F4C32B9}" destId="{1892B080-A30D-4570-B5C9-4D8B12E8338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F74334-5A93-435C-AFE1-BAF20FF80B7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63AC520-FB32-40D7-85C5-69E82A095E41}">
      <dgm:prSet phldrT="[Text]"/>
      <dgm:spPr/>
      <dgm:t>
        <a:bodyPr/>
        <a:lstStyle/>
        <a:p>
          <a:r>
            <a:rPr lang="en-US" dirty="0" smtClean="0"/>
            <a:t>9</a:t>
          </a:r>
          <a:r>
            <a:rPr lang="en-US" baseline="30000" dirty="0" smtClean="0"/>
            <a:t>th</a:t>
          </a:r>
          <a:r>
            <a:rPr lang="en-US" dirty="0" smtClean="0"/>
            <a:t> grade (06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07)</a:t>
          </a:r>
          <a:endParaRPr lang="en-US" dirty="0"/>
        </a:p>
      </dgm:t>
    </dgm:pt>
    <dgm:pt modelId="{FA625F4F-0051-4E2D-9BE8-6DB8B07C4989}" type="parTrans" cxnId="{763D62B3-4A90-41F6-957E-92A4B0AA3AC0}">
      <dgm:prSet/>
      <dgm:spPr/>
      <dgm:t>
        <a:bodyPr/>
        <a:lstStyle/>
        <a:p>
          <a:endParaRPr lang="en-US"/>
        </a:p>
      </dgm:t>
    </dgm:pt>
    <dgm:pt modelId="{188A9D4B-6AA6-4E73-ABF7-A34156039147}" type="sibTrans" cxnId="{763D62B3-4A90-41F6-957E-92A4B0AA3AC0}">
      <dgm:prSet/>
      <dgm:spPr/>
      <dgm:t>
        <a:bodyPr/>
        <a:lstStyle/>
        <a:p>
          <a:endParaRPr lang="en-US"/>
        </a:p>
      </dgm:t>
    </dgm:pt>
    <dgm:pt modelId="{9A5C0E2C-4F4F-4EA7-B31B-403B9B7E4E12}">
      <dgm:prSet phldrT="[Text]"/>
      <dgm:spPr/>
      <dgm:t>
        <a:bodyPr/>
        <a:lstStyle/>
        <a:p>
          <a:r>
            <a:rPr lang="en-US" dirty="0" smtClean="0"/>
            <a:t>12</a:t>
          </a:r>
          <a:r>
            <a:rPr lang="en-US" baseline="30000" dirty="0" smtClean="0"/>
            <a:t>th</a:t>
          </a:r>
          <a:r>
            <a:rPr lang="en-US" dirty="0" smtClean="0"/>
            <a:t> grade (09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10)</a:t>
          </a:r>
          <a:endParaRPr lang="en-US" dirty="0"/>
        </a:p>
      </dgm:t>
    </dgm:pt>
    <dgm:pt modelId="{4CBD7E44-602F-46C4-83F7-5EDD554CB6B4}" type="parTrans" cxnId="{FFFC83FD-89A9-4B55-86BC-858D786C5996}">
      <dgm:prSet/>
      <dgm:spPr/>
      <dgm:t>
        <a:bodyPr/>
        <a:lstStyle/>
        <a:p>
          <a:endParaRPr lang="en-US"/>
        </a:p>
      </dgm:t>
    </dgm:pt>
    <dgm:pt modelId="{E32DC5AD-5B56-49E3-89DC-4C5F74D5E99C}" type="sibTrans" cxnId="{FFFC83FD-89A9-4B55-86BC-858D786C5996}">
      <dgm:prSet/>
      <dgm:spPr/>
      <dgm:t>
        <a:bodyPr/>
        <a:lstStyle/>
        <a:p>
          <a:endParaRPr lang="en-US"/>
        </a:p>
      </dgm:t>
    </dgm:pt>
    <dgm:pt modelId="{D8D64F19-DB0E-4F54-BDEF-FE14D429EAAB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year college (12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13)</a:t>
          </a:r>
          <a:endParaRPr lang="en-US" dirty="0"/>
        </a:p>
      </dgm:t>
    </dgm:pt>
    <dgm:pt modelId="{92EDEE6D-166B-437E-A1DD-274B9A3F9DFA}" type="parTrans" cxnId="{328D3569-A452-47CE-AB0E-006DFCE356D6}">
      <dgm:prSet/>
      <dgm:spPr/>
      <dgm:t>
        <a:bodyPr/>
        <a:lstStyle/>
        <a:p>
          <a:endParaRPr lang="en-US"/>
        </a:p>
      </dgm:t>
    </dgm:pt>
    <dgm:pt modelId="{7BDB218F-223F-4476-98BC-779E2B92E9F1}" type="sibTrans" cxnId="{328D3569-A452-47CE-AB0E-006DFCE356D6}">
      <dgm:prSet/>
      <dgm:spPr/>
      <dgm:t>
        <a:bodyPr/>
        <a:lstStyle/>
        <a:p>
          <a:endParaRPr lang="en-US"/>
        </a:p>
      </dgm:t>
    </dgm:pt>
    <dgm:pt modelId="{E4C77794-B55C-4EB5-B08A-7764C81AC1F3}" type="pres">
      <dgm:prSet presAssocID="{8BF74334-5A93-435C-AFE1-BAF20FF80B7B}" presName="arrowDiagram" presStyleCnt="0">
        <dgm:presLayoutVars>
          <dgm:chMax val="5"/>
          <dgm:dir/>
          <dgm:resizeHandles val="exact"/>
        </dgm:presLayoutVars>
      </dgm:prSet>
      <dgm:spPr/>
    </dgm:pt>
    <dgm:pt modelId="{01B05E5F-D64B-4C78-8861-D7FB7D2523C0}" type="pres">
      <dgm:prSet presAssocID="{8BF74334-5A93-435C-AFE1-BAF20FF80B7B}" presName="arrow" presStyleLbl="bgShp" presStyleIdx="0" presStyleCnt="1" custScaleX="234375" custScaleY="52236" custLinFactNeighborX="0" custLinFactNeighborY="5526"/>
      <dgm:spPr/>
    </dgm:pt>
    <dgm:pt modelId="{9B3C4BD1-7ABB-45DE-8DC1-07E71F4C32B9}" type="pres">
      <dgm:prSet presAssocID="{8BF74334-5A93-435C-AFE1-BAF20FF80B7B}" presName="arrowDiagram3" presStyleCnt="0"/>
      <dgm:spPr/>
    </dgm:pt>
    <dgm:pt modelId="{C44AB5F5-5EA0-4419-A345-EE8D09DE340B}" type="pres">
      <dgm:prSet presAssocID="{D63AC520-FB32-40D7-85C5-69E82A095E41}" presName="bullet3a" presStyleLbl="node1" presStyleIdx="0" presStyleCnt="3" custLinFactX="-1299950" custLinFactNeighborX="-1300000" custLinFactNeighborY="75911"/>
      <dgm:spPr/>
    </dgm:pt>
    <dgm:pt modelId="{28456174-C2E6-4903-8BD4-50D5FB6DA646}" type="pres">
      <dgm:prSet presAssocID="{D63AC520-FB32-40D7-85C5-69E82A095E41}" presName="textBox3a" presStyleLbl="revTx" presStyleIdx="0" presStyleCnt="3" custLinFactX="-100000" custLinFactNeighborX="-193455" custLinFactNeighborY="11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3F5B6-B191-4E9D-9668-B441D43A5CB9}" type="pres">
      <dgm:prSet presAssocID="{9A5C0E2C-4F4F-4EA7-B31B-403B9B7E4E12}" presName="bullet3b" presStyleLbl="node1" presStyleIdx="1" presStyleCnt="3" custLinFactX="110293" custLinFactNeighborX="200000" custLinFactNeighborY="74998"/>
      <dgm:spPr/>
    </dgm:pt>
    <dgm:pt modelId="{52EC1207-221C-4B3D-AF4A-C4DE19EA1ED2}" type="pres">
      <dgm:prSet presAssocID="{9A5C0E2C-4F4F-4EA7-B31B-403B9B7E4E12}" presName="textBox3b" presStyleLbl="revTx" presStyleIdx="1" presStyleCnt="3" custScaleX="98684" custScaleY="61178" custLinFactNeighborX="66072" custLinFactNeighborY="-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A9B12-9B06-4B11-AF51-49E9DB969ABB}" type="pres">
      <dgm:prSet presAssocID="{D8D64F19-DB0E-4F54-BDEF-FE14D429EAAB}" presName="bullet3c" presStyleLbl="node1" presStyleIdx="2" presStyleCnt="3" custLinFactX="500000" custLinFactY="27457" custLinFactNeighborX="504475" custLinFactNeighborY="100000"/>
      <dgm:spPr/>
    </dgm:pt>
    <dgm:pt modelId="{1892B080-A30D-4570-B5C9-4D8B12E83381}" type="pres">
      <dgm:prSet presAssocID="{D8D64F19-DB0E-4F54-BDEF-FE14D429EAAB}" presName="textBox3c" presStyleLbl="revTx" presStyleIdx="2" presStyleCnt="3" custScaleY="49658" custLinFactX="100000" custLinFactNeighborX="114055" custLinFactNeighborY="7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B6AD90-7F78-4B34-927B-68E61AD425E5}" type="presOf" srcId="{D63AC520-FB32-40D7-85C5-69E82A095E41}" destId="{28456174-C2E6-4903-8BD4-50D5FB6DA646}" srcOrd="0" destOrd="0" presId="urn:microsoft.com/office/officeart/2005/8/layout/arrow2"/>
    <dgm:cxn modelId="{FFFC83FD-89A9-4B55-86BC-858D786C5996}" srcId="{8BF74334-5A93-435C-AFE1-BAF20FF80B7B}" destId="{9A5C0E2C-4F4F-4EA7-B31B-403B9B7E4E12}" srcOrd="1" destOrd="0" parTransId="{4CBD7E44-602F-46C4-83F7-5EDD554CB6B4}" sibTransId="{E32DC5AD-5B56-49E3-89DC-4C5F74D5E99C}"/>
    <dgm:cxn modelId="{328D3569-A452-47CE-AB0E-006DFCE356D6}" srcId="{8BF74334-5A93-435C-AFE1-BAF20FF80B7B}" destId="{D8D64F19-DB0E-4F54-BDEF-FE14D429EAAB}" srcOrd="2" destOrd="0" parTransId="{92EDEE6D-166B-437E-A1DD-274B9A3F9DFA}" sibTransId="{7BDB218F-223F-4476-98BC-779E2B92E9F1}"/>
    <dgm:cxn modelId="{ECE29596-347F-4AB2-9AA9-64D101330B94}" type="presOf" srcId="{D8D64F19-DB0E-4F54-BDEF-FE14D429EAAB}" destId="{1892B080-A30D-4570-B5C9-4D8B12E83381}" srcOrd="0" destOrd="0" presId="urn:microsoft.com/office/officeart/2005/8/layout/arrow2"/>
    <dgm:cxn modelId="{8D7583C0-3D32-4626-9E2E-1ADAE4D4CF64}" type="presOf" srcId="{9A5C0E2C-4F4F-4EA7-B31B-403B9B7E4E12}" destId="{52EC1207-221C-4B3D-AF4A-C4DE19EA1ED2}" srcOrd="0" destOrd="0" presId="urn:microsoft.com/office/officeart/2005/8/layout/arrow2"/>
    <dgm:cxn modelId="{C40456D0-410C-4777-B2FC-7D3AD561E387}" type="presOf" srcId="{8BF74334-5A93-435C-AFE1-BAF20FF80B7B}" destId="{E4C77794-B55C-4EB5-B08A-7764C81AC1F3}" srcOrd="0" destOrd="0" presId="urn:microsoft.com/office/officeart/2005/8/layout/arrow2"/>
    <dgm:cxn modelId="{763D62B3-4A90-41F6-957E-92A4B0AA3AC0}" srcId="{8BF74334-5A93-435C-AFE1-BAF20FF80B7B}" destId="{D63AC520-FB32-40D7-85C5-69E82A095E41}" srcOrd="0" destOrd="0" parTransId="{FA625F4F-0051-4E2D-9BE8-6DB8B07C4989}" sibTransId="{188A9D4B-6AA6-4E73-ABF7-A34156039147}"/>
    <dgm:cxn modelId="{4C71EBAB-AB9F-43FE-A850-EF42C6EC1CE9}" type="presParOf" srcId="{E4C77794-B55C-4EB5-B08A-7764C81AC1F3}" destId="{01B05E5F-D64B-4C78-8861-D7FB7D2523C0}" srcOrd="0" destOrd="0" presId="urn:microsoft.com/office/officeart/2005/8/layout/arrow2"/>
    <dgm:cxn modelId="{6FD7061E-F397-49FB-B952-FAB3DFD8DA82}" type="presParOf" srcId="{E4C77794-B55C-4EB5-B08A-7764C81AC1F3}" destId="{9B3C4BD1-7ABB-45DE-8DC1-07E71F4C32B9}" srcOrd="1" destOrd="0" presId="urn:microsoft.com/office/officeart/2005/8/layout/arrow2"/>
    <dgm:cxn modelId="{776C281E-C937-40B9-A883-B93789700418}" type="presParOf" srcId="{9B3C4BD1-7ABB-45DE-8DC1-07E71F4C32B9}" destId="{C44AB5F5-5EA0-4419-A345-EE8D09DE340B}" srcOrd="0" destOrd="0" presId="urn:microsoft.com/office/officeart/2005/8/layout/arrow2"/>
    <dgm:cxn modelId="{9FEA5D7B-5985-40A8-A105-9EC98A26AF0B}" type="presParOf" srcId="{9B3C4BD1-7ABB-45DE-8DC1-07E71F4C32B9}" destId="{28456174-C2E6-4903-8BD4-50D5FB6DA646}" srcOrd="1" destOrd="0" presId="urn:microsoft.com/office/officeart/2005/8/layout/arrow2"/>
    <dgm:cxn modelId="{6881E2E8-6BCE-4B6F-AED6-8880C561F98B}" type="presParOf" srcId="{9B3C4BD1-7ABB-45DE-8DC1-07E71F4C32B9}" destId="{5C73F5B6-B191-4E9D-9668-B441D43A5CB9}" srcOrd="2" destOrd="0" presId="urn:microsoft.com/office/officeart/2005/8/layout/arrow2"/>
    <dgm:cxn modelId="{F514EAE5-DA35-428D-87D4-3BCAA224A277}" type="presParOf" srcId="{9B3C4BD1-7ABB-45DE-8DC1-07E71F4C32B9}" destId="{52EC1207-221C-4B3D-AF4A-C4DE19EA1ED2}" srcOrd="3" destOrd="0" presId="urn:microsoft.com/office/officeart/2005/8/layout/arrow2"/>
    <dgm:cxn modelId="{2D9F4247-F634-49F6-96D1-8AC8AC69FE94}" type="presParOf" srcId="{9B3C4BD1-7ABB-45DE-8DC1-07E71F4C32B9}" destId="{B34A9B12-9B06-4B11-AF51-49E9DB969ABB}" srcOrd="4" destOrd="0" presId="urn:microsoft.com/office/officeart/2005/8/layout/arrow2"/>
    <dgm:cxn modelId="{CC77D7AE-51E9-4B20-8F57-FB5CDE2FBCFA}" type="presParOf" srcId="{9B3C4BD1-7ABB-45DE-8DC1-07E71F4C32B9}" destId="{1892B080-A30D-4570-B5C9-4D8B12E8338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F74334-5A93-435C-AFE1-BAF20FF80B7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63AC520-FB32-40D7-85C5-69E82A095E41}">
      <dgm:prSet phldrT="[Text]"/>
      <dgm:spPr/>
      <dgm:t>
        <a:bodyPr/>
        <a:lstStyle/>
        <a:p>
          <a:r>
            <a:rPr lang="en-US" dirty="0" smtClean="0"/>
            <a:t>9</a:t>
          </a:r>
          <a:r>
            <a:rPr lang="en-US" baseline="30000" dirty="0" smtClean="0"/>
            <a:t>th</a:t>
          </a:r>
          <a:r>
            <a:rPr lang="en-US" dirty="0" smtClean="0"/>
            <a:t> grade (07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08)</a:t>
          </a:r>
          <a:endParaRPr lang="en-US" dirty="0"/>
        </a:p>
      </dgm:t>
    </dgm:pt>
    <dgm:pt modelId="{FA625F4F-0051-4E2D-9BE8-6DB8B07C4989}" type="parTrans" cxnId="{763D62B3-4A90-41F6-957E-92A4B0AA3AC0}">
      <dgm:prSet/>
      <dgm:spPr/>
      <dgm:t>
        <a:bodyPr/>
        <a:lstStyle/>
        <a:p>
          <a:endParaRPr lang="en-US"/>
        </a:p>
      </dgm:t>
    </dgm:pt>
    <dgm:pt modelId="{188A9D4B-6AA6-4E73-ABF7-A34156039147}" type="sibTrans" cxnId="{763D62B3-4A90-41F6-957E-92A4B0AA3AC0}">
      <dgm:prSet/>
      <dgm:spPr/>
      <dgm:t>
        <a:bodyPr/>
        <a:lstStyle/>
        <a:p>
          <a:endParaRPr lang="en-US"/>
        </a:p>
      </dgm:t>
    </dgm:pt>
    <dgm:pt modelId="{9A5C0E2C-4F4F-4EA7-B31B-403B9B7E4E12}">
      <dgm:prSet phldrT="[Text]"/>
      <dgm:spPr/>
      <dgm:t>
        <a:bodyPr/>
        <a:lstStyle/>
        <a:p>
          <a:r>
            <a:rPr lang="en-US" dirty="0" smtClean="0"/>
            <a:t>12</a:t>
          </a:r>
          <a:r>
            <a:rPr lang="en-US" baseline="30000" dirty="0" smtClean="0"/>
            <a:t>th</a:t>
          </a:r>
          <a:r>
            <a:rPr lang="en-US" dirty="0" smtClean="0"/>
            <a:t> grade (10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11)</a:t>
          </a:r>
          <a:endParaRPr lang="en-US" dirty="0"/>
        </a:p>
      </dgm:t>
    </dgm:pt>
    <dgm:pt modelId="{4CBD7E44-602F-46C4-83F7-5EDD554CB6B4}" type="parTrans" cxnId="{FFFC83FD-89A9-4B55-86BC-858D786C5996}">
      <dgm:prSet/>
      <dgm:spPr/>
      <dgm:t>
        <a:bodyPr/>
        <a:lstStyle/>
        <a:p>
          <a:endParaRPr lang="en-US"/>
        </a:p>
      </dgm:t>
    </dgm:pt>
    <dgm:pt modelId="{E32DC5AD-5B56-49E3-89DC-4C5F74D5E99C}" type="sibTrans" cxnId="{FFFC83FD-89A9-4B55-86BC-858D786C5996}">
      <dgm:prSet/>
      <dgm:spPr/>
      <dgm:t>
        <a:bodyPr/>
        <a:lstStyle/>
        <a:p>
          <a:endParaRPr lang="en-US"/>
        </a:p>
      </dgm:t>
    </dgm:pt>
    <dgm:pt modelId="{D8D64F19-DB0E-4F54-BDEF-FE14D429EAAB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year college (12</a:t>
          </a:r>
          <a:r>
            <a:rPr lang="en-US" dirty="0" smtClean="0">
              <a:latin typeface="Arial" pitchFamily="34" charset="0"/>
            </a:rPr>
            <a:t>–</a:t>
          </a:r>
          <a:r>
            <a:rPr lang="en-US" dirty="0" smtClean="0"/>
            <a:t>13)</a:t>
          </a:r>
          <a:endParaRPr lang="en-US" dirty="0"/>
        </a:p>
      </dgm:t>
    </dgm:pt>
    <dgm:pt modelId="{92EDEE6D-166B-437E-A1DD-274B9A3F9DFA}" type="parTrans" cxnId="{328D3569-A452-47CE-AB0E-006DFCE356D6}">
      <dgm:prSet/>
      <dgm:spPr/>
      <dgm:t>
        <a:bodyPr/>
        <a:lstStyle/>
        <a:p>
          <a:endParaRPr lang="en-US"/>
        </a:p>
      </dgm:t>
    </dgm:pt>
    <dgm:pt modelId="{7BDB218F-223F-4476-98BC-779E2B92E9F1}" type="sibTrans" cxnId="{328D3569-A452-47CE-AB0E-006DFCE356D6}">
      <dgm:prSet/>
      <dgm:spPr/>
      <dgm:t>
        <a:bodyPr/>
        <a:lstStyle/>
        <a:p>
          <a:endParaRPr lang="en-US"/>
        </a:p>
      </dgm:t>
    </dgm:pt>
    <dgm:pt modelId="{E4C77794-B55C-4EB5-B08A-7764C81AC1F3}" type="pres">
      <dgm:prSet presAssocID="{8BF74334-5A93-435C-AFE1-BAF20FF80B7B}" presName="arrowDiagram" presStyleCnt="0">
        <dgm:presLayoutVars>
          <dgm:chMax val="5"/>
          <dgm:dir/>
          <dgm:resizeHandles val="exact"/>
        </dgm:presLayoutVars>
      </dgm:prSet>
      <dgm:spPr/>
    </dgm:pt>
    <dgm:pt modelId="{01B05E5F-D64B-4C78-8861-D7FB7D2523C0}" type="pres">
      <dgm:prSet presAssocID="{8BF74334-5A93-435C-AFE1-BAF20FF80B7B}" presName="arrow" presStyleLbl="bgShp" presStyleIdx="0" presStyleCnt="1" custScaleX="216629" custScaleY="52236" custLinFactNeighborX="0" custLinFactNeighborY="5526"/>
      <dgm:spPr/>
    </dgm:pt>
    <dgm:pt modelId="{9B3C4BD1-7ABB-45DE-8DC1-07E71F4C32B9}" type="pres">
      <dgm:prSet presAssocID="{8BF74334-5A93-435C-AFE1-BAF20FF80B7B}" presName="arrowDiagram3" presStyleCnt="0"/>
      <dgm:spPr/>
    </dgm:pt>
    <dgm:pt modelId="{C44AB5F5-5EA0-4419-A345-EE8D09DE340B}" type="pres">
      <dgm:prSet presAssocID="{D63AC520-FB32-40D7-85C5-69E82A095E41}" presName="bullet3a" presStyleLbl="node1" presStyleIdx="0" presStyleCnt="3" custLinFactX="-1086624" custLinFactNeighborX="-1100000" custLinFactNeighborY="43280"/>
      <dgm:spPr/>
    </dgm:pt>
    <dgm:pt modelId="{28456174-C2E6-4903-8BD4-50D5FB6DA646}" type="pres">
      <dgm:prSet presAssocID="{D63AC520-FB32-40D7-85C5-69E82A095E41}" presName="textBox3a" presStyleLbl="revTx" presStyleIdx="0" presStyleCnt="3" custLinFactX="-100000" custLinFactNeighborX="-143690" custLinFactNeighborY="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3F5B6-B191-4E9D-9668-B441D43A5CB9}" type="pres">
      <dgm:prSet presAssocID="{9A5C0E2C-4F4F-4EA7-B31B-403B9B7E4E12}" presName="bullet3b" presStyleLbl="node1" presStyleIdx="1" presStyleCnt="3" custLinFactX="100000" custLinFactNeighborX="187787" custLinFactNeighborY="67496"/>
      <dgm:spPr/>
    </dgm:pt>
    <dgm:pt modelId="{52EC1207-221C-4B3D-AF4A-C4DE19EA1ED2}" type="pres">
      <dgm:prSet presAssocID="{9A5C0E2C-4F4F-4EA7-B31B-403B9B7E4E12}" presName="textBox3b" presStyleLbl="revTx" presStyleIdx="1" presStyleCnt="3" custScaleX="98684" custScaleY="61178" custLinFactNeighborX="67250" custLinFactNeighborY="-6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A9B12-9B06-4B11-AF51-49E9DB969ABB}" type="pres">
      <dgm:prSet presAssocID="{D8D64F19-DB0E-4F54-BDEF-FE14D429EAAB}" presName="bullet3c" presStyleLbl="node1" presStyleIdx="2" presStyleCnt="3" custLinFactX="300000" custLinFactY="34011" custLinFactNeighborX="343354" custLinFactNeighborY="100000"/>
      <dgm:spPr/>
    </dgm:pt>
    <dgm:pt modelId="{1892B080-A30D-4570-B5C9-4D8B12E83381}" type="pres">
      <dgm:prSet presAssocID="{D8D64F19-DB0E-4F54-BDEF-FE14D429EAAB}" presName="textBox3c" presStyleLbl="revTx" presStyleIdx="2" presStyleCnt="3" custScaleY="49658" custLinFactX="27699" custLinFactNeighborX="100000" custLinFactNeighborY="5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C83FD-89A9-4B55-86BC-858D786C5996}" srcId="{8BF74334-5A93-435C-AFE1-BAF20FF80B7B}" destId="{9A5C0E2C-4F4F-4EA7-B31B-403B9B7E4E12}" srcOrd="1" destOrd="0" parTransId="{4CBD7E44-602F-46C4-83F7-5EDD554CB6B4}" sibTransId="{E32DC5AD-5B56-49E3-89DC-4C5F74D5E99C}"/>
    <dgm:cxn modelId="{DDAD89BA-5E30-4980-B0A9-8A730F199454}" type="presOf" srcId="{8BF74334-5A93-435C-AFE1-BAF20FF80B7B}" destId="{E4C77794-B55C-4EB5-B08A-7764C81AC1F3}" srcOrd="0" destOrd="0" presId="urn:microsoft.com/office/officeart/2005/8/layout/arrow2"/>
    <dgm:cxn modelId="{0A1F88AF-295D-4CEC-BD2A-76F9565C79F5}" type="presOf" srcId="{9A5C0E2C-4F4F-4EA7-B31B-403B9B7E4E12}" destId="{52EC1207-221C-4B3D-AF4A-C4DE19EA1ED2}" srcOrd="0" destOrd="0" presId="urn:microsoft.com/office/officeart/2005/8/layout/arrow2"/>
    <dgm:cxn modelId="{328D3569-A452-47CE-AB0E-006DFCE356D6}" srcId="{8BF74334-5A93-435C-AFE1-BAF20FF80B7B}" destId="{D8D64F19-DB0E-4F54-BDEF-FE14D429EAAB}" srcOrd="2" destOrd="0" parTransId="{92EDEE6D-166B-437E-A1DD-274B9A3F9DFA}" sibTransId="{7BDB218F-223F-4476-98BC-779E2B92E9F1}"/>
    <dgm:cxn modelId="{FA45EE61-F1C4-45A2-A847-4DC30D44F750}" type="presOf" srcId="{D63AC520-FB32-40D7-85C5-69E82A095E41}" destId="{28456174-C2E6-4903-8BD4-50D5FB6DA646}" srcOrd="0" destOrd="0" presId="urn:microsoft.com/office/officeart/2005/8/layout/arrow2"/>
    <dgm:cxn modelId="{FAB93040-1D11-4917-8A5A-52449FD3D6FA}" type="presOf" srcId="{D8D64F19-DB0E-4F54-BDEF-FE14D429EAAB}" destId="{1892B080-A30D-4570-B5C9-4D8B12E83381}" srcOrd="0" destOrd="0" presId="urn:microsoft.com/office/officeart/2005/8/layout/arrow2"/>
    <dgm:cxn modelId="{763D62B3-4A90-41F6-957E-92A4B0AA3AC0}" srcId="{8BF74334-5A93-435C-AFE1-BAF20FF80B7B}" destId="{D63AC520-FB32-40D7-85C5-69E82A095E41}" srcOrd="0" destOrd="0" parTransId="{FA625F4F-0051-4E2D-9BE8-6DB8B07C4989}" sibTransId="{188A9D4B-6AA6-4E73-ABF7-A34156039147}"/>
    <dgm:cxn modelId="{6B3F9816-0DE6-443D-820D-90C42BDB48A7}" type="presParOf" srcId="{E4C77794-B55C-4EB5-B08A-7764C81AC1F3}" destId="{01B05E5F-D64B-4C78-8861-D7FB7D2523C0}" srcOrd="0" destOrd="0" presId="urn:microsoft.com/office/officeart/2005/8/layout/arrow2"/>
    <dgm:cxn modelId="{C014F815-2F48-4C65-9B7E-E050C58607B5}" type="presParOf" srcId="{E4C77794-B55C-4EB5-B08A-7764C81AC1F3}" destId="{9B3C4BD1-7ABB-45DE-8DC1-07E71F4C32B9}" srcOrd="1" destOrd="0" presId="urn:microsoft.com/office/officeart/2005/8/layout/arrow2"/>
    <dgm:cxn modelId="{2F24C2E4-DD20-43A9-ACBB-04706749030A}" type="presParOf" srcId="{9B3C4BD1-7ABB-45DE-8DC1-07E71F4C32B9}" destId="{C44AB5F5-5EA0-4419-A345-EE8D09DE340B}" srcOrd="0" destOrd="0" presId="urn:microsoft.com/office/officeart/2005/8/layout/arrow2"/>
    <dgm:cxn modelId="{7435E100-0E93-497F-8171-15839DF533F2}" type="presParOf" srcId="{9B3C4BD1-7ABB-45DE-8DC1-07E71F4C32B9}" destId="{28456174-C2E6-4903-8BD4-50D5FB6DA646}" srcOrd="1" destOrd="0" presId="urn:microsoft.com/office/officeart/2005/8/layout/arrow2"/>
    <dgm:cxn modelId="{6D85A407-189B-4734-BDD4-EAA973F01522}" type="presParOf" srcId="{9B3C4BD1-7ABB-45DE-8DC1-07E71F4C32B9}" destId="{5C73F5B6-B191-4E9D-9668-B441D43A5CB9}" srcOrd="2" destOrd="0" presId="urn:microsoft.com/office/officeart/2005/8/layout/arrow2"/>
    <dgm:cxn modelId="{D418D31C-ADD6-4061-B9F8-981BE82DD41E}" type="presParOf" srcId="{9B3C4BD1-7ABB-45DE-8DC1-07E71F4C32B9}" destId="{52EC1207-221C-4B3D-AF4A-C4DE19EA1ED2}" srcOrd="3" destOrd="0" presId="urn:microsoft.com/office/officeart/2005/8/layout/arrow2"/>
    <dgm:cxn modelId="{E68EA3F9-1A00-40FE-BA54-399B4C7402B4}" type="presParOf" srcId="{9B3C4BD1-7ABB-45DE-8DC1-07E71F4C32B9}" destId="{B34A9B12-9B06-4B11-AF51-49E9DB969ABB}" srcOrd="4" destOrd="0" presId="urn:microsoft.com/office/officeart/2005/8/layout/arrow2"/>
    <dgm:cxn modelId="{CBA82007-84BE-4FEB-9FF6-EE9AFC9C9EBA}" type="presParOf" srcId="{9B3C4BD1-7ABB-45DE-8DC1-07E71F4C32B9}" destId="{1892B080-A30D-4570-B5C9-4D8B12E8338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B05E5F-D64B-4C78-8861-D7FB7D2523C0}">
      <dsp:nvSpPr>
        <dsp:cNvPr id="0" name=""/>
        <dsp:cNvSpPr/>
      </dsp:nvSpPr>
      <dsp:spPr>
        <a:xfrm>
          <a:off x="-170259" y="367684"/>
          <a:ext cx="7893843" cy="109958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AB5F5-5EA0-4419-A345-EE8D09DE340B}">
      <dsp:nvSpPr>
        <dsp:cNvPr id="0" name=""/>
        <dsp:cNvSpPr/>
      </dsp:nvSpPr>
      <dsp:spPr>
        <a:xfrm>
          <a:off x="243632" y="1268001"/>
          <a:ext cx="87569" cy="87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56174-C2E6-4903-8BD4-50D5FB6DA646}">
      <dsp:nvSpPr>
        <dsp:cNvPr id="0" name=""/>
        <dsp:cNvSpPr/>
      </dsp:nvSpPr>
      <dsp:spPr>
        <a:xfrm>
          <a:off x="261270" y="1305283"/>
          <a:ext cx="784753" cy="608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01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9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grade (05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06)</a:t>
          </a:r>
          <a:endParaRPr lang="en-US" sz="1500" kern="1200" dirty="0"/>
        </a:p>
      </dsp:txBody>
      <dsp:txXfrm>
        <a:off x="261270" y="1305283"/>
        <a:ext cx="784753" cy="608352"/>
      </dsp:txXfrm>
    </dsp:sp>
    <dsp:sp modelId="{5C73F5B6-B191-4E9D-9668-B441D43A5CB9}">
      <dsp:nvSpPr>
        <dsp:cNvPr id="0" name=""/>
        <dsp:cNvSpPr/>
      </dsp:nvSpPr>
      <dsp:spPr>
        <a:xfrm>
          <a:off x="3689533" y="712475"/>
          <a:ext cx="158297" cy="158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1207-221C-4B3D-AF4A-C4DE19EA1ED2}">
      <dsp:nvSpPr>
        <dsp:cNvPr id="0" name=""/>
        <dsp:cNvSpPr/>
      </dsp:nvSpPr>
      <dsp:spPr>
        <a:xfrm>
          <a:off x="3717185" y="900191"/>
          <a:ext cx="797691" cy="70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79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12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grade (08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09)</a:t>
          </a:r>
          <a:endParaRPr lang="en-US" sz="1500" kern="1200" dirty="0"/>
        </a:p>
      </dsp:txBody>
      <dsp:txXfrm>
        <a:off x="3717185" y="900191"/>
        <a:ext cx="797691" cy="700569"/>
      </dsp:txXfrm>
    </dsp:sp>
    <dsp:sp modelId="{B34A9B12-9B06-4B11-AF51-49E9DB969ABB}">
      <dsp:nvSpPr>
        <dsp:cNvPr id="0" name=""/>
        <dsp:cNvSpPr/>
      </dsp:nvSpPr>
      <dsp:spPr>
        <a:xfrm>
          <a:off x="7193471" y="543543"/>
          <a:ext cx="218922" cy="21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2B080-A30D-4570-B5C9-4D8B12E83381}">
      <dsp:nvSpPr>
        <dsp:cNvPr id="0" name=""/>
        <dsp:cNvSpPr/>
      </dsp:nvSpPr>
      <dsp:spPr>
        <a:xfrm>
          <a:off x="6744995" y="804391"/>
          <a:ext cx="808329" cy="726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00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year college (12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13)</a:t>
          </a:r>
          <a:endParaRPr lang="en-US" sz="1500" kern="1200" dirty="0"/>
        </a:p>
      </dsp:txBody>
      <dsp:txXfrm>
        <a:off x="6744995" y="804391"/>
        <a:ext cx="808329" cy="7264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B05E5F-D64B-4C78-8861-D7FB7D2523C0}">
      <dsp:nvSpPr>
        <dsp:cNvPr id="0" name=""/>
        <dsp:cNvSpPr/>
      </dsp:nvSpPr>
      <dsp:spPr>
        <a:xfrm>
          <a:off x="-213121" y="367684"/>
          <a:ext cx="7893843" cy="109958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AB5F5-5EA0-4419-A345-EE8D09DE340B}">
      <dsp:nvSpPr>
        <dsp:cNvPr id="0" name=""/>
        <dsp:cNvSpPr/>
      </dsp:nvSpPr>
      <dsp:spPr>
        <a:xfrm>
          <a:off x="200769" y="1268001"/>
          <a:ext cx="87569" cy="87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56174-C2E6-4903-8BD4-50D5FB6DA646}">
      <dsp:nvSpPr>
        <dsp:cNvPr id="0" name=""/>
        <dsp:cNvSpPr/>
      </dsp:nvSpPr>
      <dsp:spPr>
        <a:xfrm>
          <a:off x="218407" y="1314809"/>
          <a:ext cx="784753" cy="608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01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9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grade (06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07)</a:t>
          </a:r>
          <a:endParaRPr lang="en-US" sz="1500" kern="1200" dirty="0"/>
        </a:p>
      </dsp:txBody>
      <dsp:txXfrm>
        <a:off x="218407" y="1314809"/>
        <a:ext cx="784753" cy="608352"/>
      </dsp:txXfrm>
    </dsp:sp>
    <dsp:sp modelId="{5C73F5B6-B191-4E9D-9668-B441D43A5CB9}">
      <dsp:nvSpPr>
        <dsp:cNvPr id="0" name=""/>
        <dsp:cNvSpPr/>
      </dsp:nvSpPr>
      <dsp:spPr>
        <a:xfrm>
          <a:off x="3741673" y="748101"/>
          <a:ext cx="158297" cy="158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1207-221C-4B3D-AF4A-C4DE19EA1ED2}">
      <dsp:nvSpPr>
        <dsp:cNvPr id="0" name=""/>
        <dsp:cNvSpPr/>
      </dsp:nvSpPr>
      <dsp:spPr>
        <a:xfrm>
          <a:off x="3869033" y="928636"/>
          <a:ext cx="797691" cy="70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79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12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grade (09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10)</a:t>
          </a:r>
          <a:endParaRPr lang="en-US" sz="1500" kern="1200" dirty="0"/>
        </a:p>
      </dsp:txBody>
      <dsp:txXfrm>
        <a:off x="3869033" y="928636"/>
        <a:ext cx="797691" cy="700569"/>
      </dsp:txXfrm>
    </dsp:sp>
    <dsp:sp modelId="{B34A9B12-9B06-4B11-AF51-49E9DB969ABB}">
      <dsp:nvSpPr>
        <dsp:cNvPr id="0" name=""/>
        <dsp:cNvSpPr/>
      </dsp:nvSpPr>
      <dsp:spPr>
        <a:xfrm>
          <a:off x="6379088" y="560242"/>
          <a:ext cx="218922" cy="21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2B080-A30D-4570-B5C9-4D8B12E83381}">
      <dsp:nvSpPr>
        <dsp:cNvPr id="0" name=""/>
        <dsp:cNvSpPr/>
      </dsp:nvSpPr>
      <dsp:spPr>
        <a:xfrm>
          <a:off x="6019796" y="861418"/>
          <a:ext cx="808329" cy="726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00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</a:t>
          </a:r>
          <a:r>
            <a:rPr lang="en-US" sz="1500" kern="1200" baseline="30000" dirty="0" smtClean="0"/>
            <a:t>rd</a:t>
          </a:r>
          <a:r>
            <a:rPr lang="en-US" sz="1500" kern="1200" dirty="0" smtClean="0"/>
            <a:t> year college (12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13)</a:t>
          </a:r>
          <a:endParaRPr lang="en-US" sz="1500" kern="1200" dirty="0"/>
        </a:p>
      </dsp:txBody>
      <dsp:txXfrm>
        <a:off x="6019796" y="861418"/>
        <a:ext cx="808329" cy="7264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B05E5F-D64B-4C78-8861-D7FB7D2523C0}">
      <dsp:nvSpPr>
        <dsp:cNvPr id="0" name=""/>
        <dsp:cNvSpPr/>
      </dsp:nvSpPr>
      <dsp:spPr>
        <a:xfrm>
          <a:off x="85724" y="367684"/>
          <a:ext cx="7296151" cy="109958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AB5F5-5EA0-4419-A345-EE8D09DE340B}">
      <dsp:nvSpPr>
        <dsp:cNvPr id="0" name=""/>
        <dsp:cNvSpPr/>
      </dsp:nvSpPr>
      <dsp:spPr>
        <a:xfrm>
          <a:off x="562715" y="1239427"/>
          <a:ext cx="87569" cy="87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56174-C2E6-4903-8BD4-50D5FB6DA646}">
      <dsp:nvSpPr>
        <dsp:cNvPr id="0" name=""/>
        <dsp:cNvSpPr/>
      </dsp:nvSpPr>
      <dsp:spPr>
        <a:xfrm>
          <a:off x="608940" y="1276714"/>
          <a:ext cx="784753" cy="608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01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9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grade (07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08)</a:t>
          </a:r>
          <a:endParaRPr lang="en-US" sz="1500" kern="1200" dirty="0"/>
        </a:p>
      </dsp:txBody>
      <dsp:txXfrm>
        <a:off x="608940" y="1276714"/>
        <a:ext cx="784753" cy="608352"/>
      </dsp:txXfrm>
    </dsp:sp>
    <dsp:sp modelId="{5C73F5B6-B191-4E9D-9668-B441D43A5CB9}">
      <dsp:nvSpPr>
        <dsp:cNvPr id="0" name=""/>
        <dsp:cNvSpPr/>
      </dsp:nvSpPr>
      <dsp:spPr>
        <a:xfrm>
          <a:off x="3706046" y="736226"/>
          <a:ext cx="158297" cy="158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1207-221C-4B3D-AF4A-C4DE19EA1ED2}">
      <dsp:nvSpPr>
        <dsp:cNvPr id="0" name=""/>
        <dsp:cNvSpPr/>
      </dsp:nvSpPr>
      <dsp:spPr>
        <a:xfrm>
          <a:off x="3878555" y="855038"/>
          <a:ext cx="797691" cy="70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79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12</a:t>
          </a:r>
          <a:r>
            <a:rPr lang="en-US" sz="1500" kern="1200" baseline="30000" dirty="0" smtClean="0"/>
            <a:t>th</a:t>
          </a:r>
          <a:r>
            <a:rPr lang="en-US" sz="1500" kern="1200" dirty="0" smtClean="0"/>
            <a:t> grade (10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11)</a:t>
          </a:r>
          <a:endParaRPr lang="en-US" sz="1500" kern="1200" dirty="0"/>
        </a:p>
      </dsp:txBody>
      <dsp:txXfrm>
        <a:off x="3878555" y="855038"/>
        <a:ext cx="797691" cy="700569"/>
      </dsp:txXfrm>
    </dsp:sp>
    <dsp:sp modelId="{B34A9B12-9B06-4B11-AF51-49E9DB969ABB}">
      <dsp:nvSpPr>
        <dsp:cNvPr id="0" name=""/>
        <dsp:cNvSpPr/>
      </dsp:nvSpPr>
      <dsp:spPr>
        <a:xfrm>
          <a:off x="5588512" y="574590"/>
          <a:ext cx="218922" cy="218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2B080-A30D-4570-B5C9-4D8B12E83381}">
      <dsp:nvSpPr>
        <dsp:cNvPr id="0" name=""/>
        <dsp:cNvSpPr/>
      </dsp:nvSpPr>
      <dsp:spPr>
        <a:xfrm>
          <a:off x="5321755" y="842487"/>
          <a:ext cx="808329" cy="726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00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</a:t>
          </a:r>
          <a:r>
            <a:rPr lang="en-US" sz="1500" kern="1200" baseline="30000" dirty="0" smtClean="0"/>
            <a:t>nd</a:t>
          </a:r>
          <a:r>
            <a:rPr lang="en-US" sz="1500" kern="1200" dirty="0" smtClean="0"/>
            <a:t> year college (12</a:t>
          </a:r>
          <a:r>
            <a:rPr lang="en-US" sz="1500" kern="1200" dirty="0" smtClean="0">
              <a:latin typeface="Arial" pitchFamily="34" charset="0"/>
            </a:rPr>
            <a:t>–</a:t>
          </a:r>
          <a:r>
            <a:rPr lang="en-US" sz="1500" kern="1200" dirty="0" smtClean="0"/>
            <a:t>13)</a:t>
          </a:r>
          <a:endParaRPr lang="en-US" sz="1500" kern="1200" dirty="0"/>
        </a:p>
      </dsp:txBody>
      <dsp:txXfrm>
        <a:off x="5321755" y="842487"/>
        <a:ext cx="808329" cy="726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27466" cy="3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ITC Franklin Gothic Std Bk Cd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535" y="1"/>
            <a:ext cx="3027466" cy="3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ITC Franklin Gothic Std Bk Cd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011929"/>
            <a:ext cx="3027466" cy="27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ITC Franklin Gothic Std Bk Cd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535" y="9011929"/>
            <a:ext cx="3027466" cy="27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ITC Franklin Gothic Std Bk Cd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BCAE3DC-170E-4613-A0CC-4BE6EC59C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47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ITC Franklin Gothic Std Bk Cd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535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ITC Franklin Gothic Std Bk Cd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0262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651" y="4410394"/>
            <a:ext cx="5121701" cy="417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19202"/>
            <a:ext cx="302746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ITC Franklin Gothic Std Bk Cd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535" y="8819202"/>
            <a:ext cx="302746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4" tIns="46559" rIns="93124" bIns="4655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ITC Franklin Gothic Std Bk Cd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BA2C2E2-0E08-480B-A22D-C2F2EBF6A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9549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TC Franklin Gothic Std Bk Cd"/>
        <a:ea typeface="ＭＳ Ｐゴシック" pitchFamily="-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TC Franklin Gothic Std Bk Cd"/>
        <a:ea typeface="ＭＳ Ｐゴシック" pitchFamily="-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TC Franklin Gothic Std Bk Cd"/>
        <a:ea typeface="ＭＳ Ｐゴシック" pitchFamily="-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TC Franklin Gothic Std Bk Cd"/>
        <a:ea typeface="ＭＳ Ｐゴシック" pitchFamily="-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TC Franklin Gothic Std Bk Cd"/>
        <a:ea typeface="ＭＳ Ｐゴシック" pitchFamily="-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414338"/>
            <a:ext cx="3797300" cy="28479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514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403225"/>
            <a:ext cx="4640262" cy="34813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514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514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703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414338"/>
            <a:ext cx="4640262" cy="34813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268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519113"/>
            <a:ext cx="4640263" cy="34813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268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473075"/>
            <a:ext cx="4640263" cy="34813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2684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26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4639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8238" y="393700"/>
            <a:ext cx="4640262" cy="34813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8238" y="393700"/>
            <a:ext cx="4640262" cy="34813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A3F333-83DA-4F39-9CD3-A1FD0FD97F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088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24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309563"/>
            <a:ext cx="4392613" cy="32956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514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51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403225"/>
            <a:ext cx="4640263" cy="34813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514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514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263525"/>
            <a:ext cx="4643437" cy="34829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460375"/>
            <a:ext cx="4640263" cy="34813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2C2E2-0E08-480B-A22D-C2F2EBF6A27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71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11" y="905710"/>
            <a:ext cx="8228413" cy="17851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20XX American Institutes for Research. All rights reserved.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7388" y="2938998"/>
            <a:ext cx="8224837" cy="2265236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 marL="0" indent="0">
              <a:defRPr sz="16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5237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55130" y="6507316"/>
            <a:ext cx="157094" cy="153888"/>
          </a:xfrm>
        </p:spPr>
        <p:txBody>
          <a:bodyPr wrap="none"/>
          <a:lstStyle>
            <a:lvl1pPr>
              <a:defRPr sz="1000"/>
            </a:lvl1pPr>
          </a:lstStyle>
          <a:p>
            <a:fld id="{A1A8B8B9-B651-4439-A868-E8F04EF814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02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2055813"/>
            <a:ext cx="8224837" cy="3732737"/>
          </a:xfrm>
        </p:spPr>
        <p:txBody>
          <a:bodyPr/>
          <a:lstStyle>
            <a:lvl1pPr marL="0" indent="0">
              <a:buNone/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 marL="230188" indent="-230188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2pPr>
            <a:lvl3pPr marL="465138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3pPr>
            <a:lvl4pPr marL="6858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4pPr>
            <a:lvl5pPr marL="9128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5pPr>
            <a:lvl6pPr marL="11461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3747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6002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18272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 </a:t>
            </a:r>
          </a:p>
          <a:p>
            <a:pPr lvl="5"/>
            <a:r>
              <a:rPr lang="en-US" dirty="0" smtClean="0"/>
              <a:t> </a:t>
            </a:r>
          </a:p>
          <a:p>
            <a:pPr lvl="6"/>
            <a:r>
              <a:rPr lang="en-US" dirty="0" smtClean="0"/>
              <a:t> </a:t>
            </a:r>
          </a:p>
          <a:p>
            <a:pPr lvl="7"/>
            <a:r>
              <a:rPr lang="en-US" dirty="0" smtClean="0"/>
              <a:t> </a:t>
            </a:r>
          </a:p>
          <a:p>
            <a:pPr lvl="8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8224699" cy="385200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2pPr>
            <a:lvl3pPr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 marL="11430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  <a:lvl6pPr marL="137795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597025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8303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20574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	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3972629" cy="385200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2pPr>
            <a:lvl3pPr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 marL="11430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  <a:lvl6pPr marL="137795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597025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8303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20574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	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 bwMode="gray">
          <a:xfrm>
            <a:off x="4939596" y="2055813"/>
            <a:ext cx="3972629" cy="385200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2pPr>
            <a:lvl3pPr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 marL="11430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  <a:lvl6pPr marL="137795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597025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8303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20574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	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84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16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7388" y="2055813"/>
            <a:ext cx="8224837" cy="351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artArt Placeholder 3"/>
          <p:cNvSpPr>
            <a:spLocks noGrp="1"/>
          </p:cNvSpPr>
          <p:nvPr>
            <p:ph type="dgm" sz="quarter" idx="10"/>
          </p:nvPr>
        </p:nvSpPr>
        <p:spPr>
          <a:xfrm>
            <a:off x="122785" y="747422"/>
            <a:ext cx="8905460" cy="50967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2387" y="314394"/>
            <a:ext cx="8906256" cy="361468"/>
          </a:xfrm>
        </p:spPr>
        <p:txBody>
          <a:bodyPr>
            <a:normAutofit/>
          </a:bodyPr>
          <a:lstStyle>
            <a:lvl1pPr algn="ctr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24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201 AIR Corporate Template Bkg Title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"/>
          <a:stretch/>
        </p:blipFill>
        <p:spPr>
          <a:xfrm>
            <a:off x="0" y="0"/>
            <a:ext cx="9235440" cy="6971547"/>
          </a:xfrm>
          <a:prstGeom prst="rect">
            <a:avLst/>
          </a:prstGeom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gray">
          <a:xfrm>
            <a:off x="683811" y="1151931"/>
            <a:ext cx="822841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83893" y="2935823"/>
            <a:ext cx="8228331" cy="219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 bwMode="gray">
          <a:xfrm>
            <a:off x="6419849" y="6046887"/>
            <a:ext cx="2492375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Month 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328340" y="6567844"/>
            <a:ext cx="3583885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Copyright © 20XX American Institutes for Research. All rights reserved.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3200" kern="1200">
          <a:solidFill>
            <a:schemeClr val="bg1">
              <a:lumMod val="75000"/>
            </a:schemeClr>
          </a:solidFill>
          <a:latin typeface="+mn-lt"/>
          <a:ea typeface="+mn-ea"/>
          <a:cs typeface="Arial" pitchFamily="34" charset="0"/>
        </a:defRPr>
      </a:lvl1pPr>
      <a:lvl2pPr marL="457200" indent="-457200" algn="l" rtl="0" eaLnBrk="1" fontAlgn="base" hangingPunct="1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914400" indent="-9144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201 AIR Corporate Template Bkg Divider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4" r="222" b="309"/>
          <a:stretch/>
        </p:blipFill>
        <p:spPr>
          <a:xfrm>
            <a:off x="0" y="0"/>
            <a:ext cx="9235440" cy="69333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388" y="3709988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4529139"/>
            <a:ext cx="8229600" cy="1389062"/>
          </a:xfrm>
          <a:prstGeom prst="rect">
            <a:avLst/>
          </a:prstGeom>
        </p:spPr>
        <p:txBody>
          <a:bodyPr lIns="0" rIns="0"/>
          <a:lstStyle/>
          <a:p>
            <a:pPr marL="0" lvl="0" indent="0" eaLnBrk="0" fontAlgn="base" hangingPunct="0">
              <a:spcAft>
                <a:spcPct val="0"/>
              </a:spcAft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5130" y="6507316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1A8B8B9-B651-4439-A868-E8F04EF814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493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lang="en-US" sz="4400" b="1" kern="1200" dirty="0" smtClean="0">
          <a:solidFill>
            <a:schemeClr val="bg1"/>
          </a:solidFill>
          <a:latin typeface="+mj-lt"/>
          <a:ea typeface="ＭＳ Ｐゴシック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en-US" sz="3200" kern="1200" smtClean="0">
          <a:solidFill>
            <a:schemeClr val="bg1">
              <a:lumMod val="7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800" kern="1200" smtClean="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smtClean="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800" kern="1200" smtClean="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kern="1200" dirty="0" smtClean="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201 AIR Corporate Template Bkg Slide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2" t="495" r="202" b="495"/>
          <a:stretch/>
        </p:blipFill>
        <p:spPr bwMode="gray">
          <a:xfrm>
            <a:off x="0" y="0"/>
            <a:ext cx="9235440" cy="6885856"/>
          </a:xfrm>
          <a:prstGeom prst="rect">
            <a:avLst/>
          </a:prstGeom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gray">
          <a:xfrm>
            <a:off x="687388" y="318053"/>
            <a:ext cx="8224837" cy="1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87388" y="2055812"/>
            <a:ext cx="8224837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 bwMode="gray">
          <a:xfrm>
            <a:off x="8755131" y="6507316"/>
            <a:ext cx="157094" cy="1538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>
              <a:defRPr lang="en-US" sz="1000" smtClean="0">
                <a:solidFill>
                  <a:schemeClr val="bg1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298" r:id="rId2"/>
    <p:sldLayoutId id="2147484318" r:id="rId3"/>
    <p:sldLayoutId id="2147484301" r:id="rId4"/>
    <p:sldLayoutId id="2147484324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800" kern="1200" dirty="0">
          <a:solidFill>
            <a:schemeClr val="bg1">
              <a:lumMod val="65000"/>
            </a:schemeClr>
          </a:solidFill>
          <a:latin typeface="+mj-lt"/>
          <a:ea typeface="ＭＳ Ｐゴシック" charset="0"/>
          <a:cs typeface="Arial Narrow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9pPr>
    </p:titleStyle>
    <p:bodyStyle>
      <a:lvl1pPr marL="233363" indent="-233363" algn="l" rtl="0" eaLnBrk="0" fontAlgn="base" hangingPunct="0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Wingdings" pitchFamily="2" charset="2"/>
        <a:buChar char="§"/>
        <a:defRPr sz="2400" kern="1200">
          <a:solidFill>
            <a:schemeClr val="tx2">
              <a:lumMod val="75000"/>
            </a:schemeClr>
          </a:solidFill>
          <a:latin typeface="+mn-lt"/>
          <a:ea typeface="Arial" pitchFamily="34" charset="0"/>
          <a:cs typeface="Arial" pitchFamily="34" charset="0"/>
        </a:defRPr>
      </a:lvl1pPr>
      <a:lvl2pPr marL="463550" indent="-233363" algn="l" rtl="0" eaLnBrk="0" fontAlgn="base" hangingPunct="0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Arial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Arial" pitchFamily="34" charset="0"/>
          <a:cs typeface="Arial" pitchFamily="34" charset="0"/>
        </a:defRPr>
      </a:lvl2pPr>
      <a:lvl3pPr marL="687388" indent="-228600" algn="l" defTabSz="914400" rtl="0" eaLnBrk="0" fontAlgn="base" hangingPunct="0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Franklin Gothic Book" pitchFamily="34" charset="0"/>
        <a:buChar char="–"/>
        <a:defRPr sz="1400" kern="1200">
          <a:solidFill>
            <a:schemeClr val="tx2">
              <a:lumMod val="75000"/>
            </a:schemeClr>
          </a:solidFill>
          <a:latin typeface="+mn-lt"/>
          <a:ea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SzPct val="75000"/>
        <a:buFont typeface="Courier New" pitchFamily="49" charset="0"/>
        <a:buChar char="o"/>
        <a:defRPr sz="1400" kern="1200">
          <a:solidFill>
            <a:schemeClr val="tx2">
              <a:lumMod val="75000"/>
            </a:schemeClr>
          </a:solidFill>
          <a:latin typeface="+mn-lt"/>
          <a:ea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Arial" pitchFamily="34" charset="0"/>
        <a:buChar char="»"/>
        <a:defRPr sz="1400" kern="1200">
          <a:solidFill>
            <a:schemeClr val="tx2">
              <a:lumMod val="75000"/>
            </a:schemeClr>
          </a:solidFill>
          <a:latin typeface="+mn-lt"/>
          <a:ea typeface="Arial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Arial" pitchFamily="34" charset="0"/>
        <a:buChar char="•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Arial" pitchFamily="34" charset="0"/>
        <a:buChar char="•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Arial" pitchFamily="34" charset="0"/>
        <a:buChar char="•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bg1">
            <a:lumMod val="65000"/>
          </a:schemeClr>
        </a:buClr>
        <a:buFont typeface="Arial" pitchFamily="34" charset="0"/>
        <a:buChar char="•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201 AIR Corporate Template Bkg Contact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8"/>
          <a:stretch/>
        </p:blipFill>
        <p:spPr>
          <a:xfrm>
            <a:off x="0" y="0"/>
            <a:ext cx="9235093" cy="6971548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 bwMode="gray">
          <a:xfrm>
            <a:off x="687387" y="2055814"/>
            <a:ext cx="8224837" cy="3470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 bwMode="gray">
          <a:xfrm>
            <a:off x="8755131" y="6110288"/>
            <a:ext cx="157094" cy="1538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>
              <a:defRPr lang="en-US" sz="1000" smtClean="0">
                <a:solidFill>
                  <a:schemeClr val="tx2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Franklin Gothic Demi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Demi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9pPr>
    </p:titleStyle>
    <p:bodyStyle>
      <a:lvl1pPr marL="0" indent="0" algn="l" rtl="0" eaLnBrk="0" fontAlgn="base" hangingPunct="0">
        <a:spcBef>
          <a:spcPts val="0"/>
        </a:spcBef>
        <a:spcAft>
          <a:spcPts val="0"/>
        </a:spcAft>
        <a:buClr>
          <a:schemeClr val="tx2"/>
        </a:buClr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Arial" pitchFamily="34" charset="0"/>
          <a:cs typeface="Arial" pitchFamily="34" charset="0"/>
        </a:defRPr>
      </a:lvl1pPr>
      <a:lvl2pPr marL="457200" indent="0" algn="l" rtl="0" eaLnBrk="0" fontAlgn="base" hangingPunct="0">
        <a:spcBef>
          <a:spcPts val="0"/>
        </a:spcBef>
        <a:spcAft>
          <a:spcPts val="0"/>
        </a:spcAft>
        <a:buClr>
          <a:schemeClr val="tx2"/>
        </a:buClr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Arial" pitchFamily="34" charset="0"/>
          <a:cs typeface="Arial" pitchFamily="34" charset="0"/>
        </a:defRPr>
      </a:lvl2pPr>
      <a:lvl3pPr marL="914400" indent="0" algn="l" rtl="0" eaLnBrk="0" fontAlgn="base" hangingPunct="0">
        <a:spcBef>
          <a:spcPts val="0"/>
        </a:spcBef>
        <a:spcAft>
          <a:spcPts val="0"/>
        </a:spcAft>
        <a:buClr>
          <a:schemeClr val="tx2"/>
        </a:buClr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Arial" pitchFamily="34" charset="0"/>
          <a:cs typeface="Arial" pitchFamily="34" charset="0"/>
        </a:defRPr>
      </a:lvl3pPr>
      <a:lvl4pPr marL="1371600" indent="0" algn="l" rtl="0" eaLnBrk="0" fontAlgn="base" hangingPunct="0">
        <a:spcBef>
          <a:spcPts val="0"/>
        </a:spcBef>
        <a:spcAft>
          <a:spcPts val="0"/>
        </a:spcAft>
        <a:buClr>
          <a:schemeClr val="tx2"/>
        </a:buClr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Arial" pitchFamily="34" charset="0"/>
          <a:cs typeface="Arial" pitchFamily="34" charset="0"/>
        </a:defRPr>
      </a:lvl4pPr>
      <a:lvl5pPr marL="1828800" indent="0" algn="l" rtl="0" eaLnBrk="0" fontAlgn="base" hangingPunct="0">
        <a:spcBef>
          <a:spcPts val="0"/>
        </a:spcBef>
        <a:spcAft>
          <a:spcPts val="0"/>
        </a:spcAft>
        <a:buClr>
          <a:srgbClr val="78A22F"/>
        </a:buClr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Arial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235440" cy="6913014"/>
            <a:chOff x="0" y="0"/>
            <a:chExt cx="9235440" cy="6913014"/>
          </a:xfrm>
        </p:grpSpPr>
        <p:pic>
          <p:nvPicPr>
            <p:cNvPr id="10" name="Picture 9" descr="2201 AIR Corporate Template Bkg Slide.jpg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96" t="312" r="170" b="348"/>
            <a:stretch/>
          </p:blipFill>
          <p:spPr>
            <a:xfrm>
              <a:off x="0" y="0"/>
              <a:ext cx="9235440" cy="691301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 bwMode="gray">
            <a:xfrm>
              <a:off x="0" y="1701579"/>
              <a:ext cx="9235440" cy="2623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118872" y="314394"/>
            <a:ext cx="8906256" cy="36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ltGray">
          <a:xfrm>
            <a:off x="118872" y="747423"/>
            <a:ext cx="8906256" cy="517077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4"/>
          </p:nvPr>
        </p:nvSpPr>
        <p:spPr bwMode="gray">
          <a:xfrm>
            <a:off x="8755131" y="6507316"/>
            <a:ext cx="157094" cy="1538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>
              <a:defRPr lang="en-US" sz="1000" smtClean="0">
                <a:solidFill>
                  <a:schemeClr val="bg1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55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lang="en-US" sz="2200" b="1" kern="1200" dirty="0">
          <a:solidFill>
            <a:schemeClr val="bg1">
              <a:lumMod val="65000"/>
            </a:schemeClr>
          </a:solidFill>
          <a:latin typeface="+mj-lt"/>
          <a:ea typeface="ＭＳ Ｐゴシック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Arial" pitchFamily="34" charset="0"/>
        <a:buChar char="–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Arial" pitchFamily="34" charset="0"/>
        <a:buChar char="–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Arial" pitchFamily="34" charset="0"/>
        <a:buChar char="–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.org/earlycollegeimpac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470068" y="1151931"/>
            <a:ext cx="6442156" cy="1538883"/>
          </a:xfrm>
        </p:spPr>
        <p:txBody>
          <a:bodyPr/>
          <a:lstStyle/>
          <a:p>
            <a:r>
              <a:rPr lang="en-US" dirty="0" smtClean="0"/>
              <a:t>Early College, </a:t>
            </a:r>
            <a:br>
              <a:rPr lang="en-US" dirty="0" smtClean="0"/>
            </a:br>
            <a:r>
              <a:rPr lang="en-US" dirty="0" smtClean="0"/>
              <a:t>Early Success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American Institutes for Research. All rights reserved.</a:t>
            </a:r>
            <a:endParaRPr lang="en-US" dirty="0"/>
          </a:p>
        </p:txBody>
      </p:sp>
      <p:sp>
        <p:nvSpPr>
          <p:cNvPr id="7171" name="Subtitle 2"/>
          <p:cNvSpPr>
            <a:spLocks noGrp="1"/>
          </p:cNvSpPr>
          <p:nvPr>
            <p:ph type="body" sz="quarter" idx="12"/>
          </p:nvPr>
        </p:nvSpPr>
        <p:spPr>
          <a:xfrm>
            <a:off x="2505075" y="2938998"/>
            <a:ext cx="6407150" cy="2733056"/>
          </a:xfrm>
        </p:spPr>
        <p:txBody>
          <a:bodyPr/>
          <a:lstStyle/>
          <a:p>
            <a:r>
              <a:rPr lang="en-US" dirty="0" smtClean="0"/>
              <a:t>Results From the Early College High School Initiative (ECHSI) Impact Study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Andrea Berger, Ph.D.</a:t>
            </a:r>
          </a:p>
          <a:p>
            <a:pPr lvl="2"/>
            <a:r>
              <a:rPr lang="en-US" dirty="0" smtClean="0"/>
              <a:t>Principal Research Analyst, AIR</a:t>
            </a:r>
          </a:p>
        </p:txBody>
      </p:sp>
    </p:spTree>
    <p:extLst>
      <p:ext uri="{BB962C8B-B14F-4D97-AF65-F5344CB8AC3E}">
        <p14:creationId xmlns:p14="http://schemas.microsoft.com/office/powerpoint/2010/main" xmlns="" val="15196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Study Approach</a:t>
            </a:r>
            <a:endParaRPr lang="en-US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15" name="Donut 14"/>
          <p:cNvSpPr/>
          <p:nvPr/>
        </p:nvSpPr>
        <p:spPr>
          <a:xfrm>
            <a:off x="3381375" y="1872590"/>
            <a:ext cx="1990725" cy="2019447"/>
          </a:xfrm>
          <a:prstGeom prst="donut">
            <a:avLst>
              <a:gd name="adj" fmla="val 680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3533775" y="3953015"/>
            <a:ext cx="1990725" cy="2019447"/>
          </a:xfrm>
          <a:prstGeom prst="donut">
            <a:avLst>
              <a:gd name="adj" fmla="val 680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75" y="2163572"/>
            <a:ext cx="33480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92D050"/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Treatment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sz="2600" b="1" dirty="0">
                <a:solidFill>
                  <a:srgbClr val="92D050"/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Students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4983185"/>
            <a:ext cx="36337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Comparison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Students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0009" y="2882313"/>
            <a:ext cx="2458193" cy="1929963"/>
            <a:chOff x="3388963" y="2971800"/>
            <a:chExt cx="1446750" cy="1219200"/>
          </a:xfrm>
        </p:grpSpPr>
        <p:pic>
          <p:nvPicPr>
            <p:cNvPr id="20" name="Picture 9" descr="MC900437052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8963" y="3371850"/>
              <a:ext cx="819150" cy="819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0" descr="MC900437053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900" y="2971800"/>
              <a:ext cx="800100" cy="800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MC900437055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238" y="3427304"/>
              <a:ext cx="7524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2" descr="C:\Users\aberger\AppData\Local\Microsoft\Windows\Temporary Internet Files\Content.IE5\1KGOARPD\MC900441322[1]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221" y="2223633"/>
            <a:ext cx="1649031" cy="13173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621333" y="1872590"/>
            <a:ext cx="34734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Early College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73733" y="4106022"/>
            <a:ext cx="34734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Early College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8423" y="3953015"/>
            <a:ext cx="2124076" cy="2030968"/>
          </a:xfrm>
          <a:prstGeom prst="rect">
            <a:avLst/>
          </a:prstGeom>
        </p:spPr>
      </p:pic>
      <p:pic>
        <p:nvPicPr>
          <p:cNvPr id="25" name="Picture 24" descr="C:\Users\aberger\AppData\Local\Microsoft\Windows\Temporary Internet Files\Content.IE5\1KGOARPD\MC900441322[1]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3733009" y="4308736"/>
            <a:ext cx="1649031" cy="1536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0484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4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Study: </a:t>
            </a:r>
            <a:br>
              <a:rPr lang="en-US" b="1" dirty="0" smtClean="0"/>
            </a:br>
            <a:r>
              <a:rPr lang="en-US" b="1" dirty="0" smtClean="0"/>
              <a:t>Participating Early Colleges</a:t>
            </a:r>
            <a:endParaRPr lang="en-US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601802" y="1981199"/>
            <a:ext cx="285391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1pPr>
            <a:lvl2pPr marL="463550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2pPr>
            <a:lvl3pPr marL="687388" indent="-228600" algn="l" defTabSz="914400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Franklin Gothic Book" pitchFamily="34" charset="0"/>
              <a:buChar char="–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3pPr>
            <a:lvl4pPr marL="915988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75000"/>
              <a:buFont typeface="Courier New" pitchFamily="49" charset="0"/>
              <a:buChar char="o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4pPr>
            <a:lvl5pPr marL="1143000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»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5pPr>
            <a:lvl6pPr marL="137795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97025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Tx/>
              <a:buSzPct val="90000"/>
              <a:buNone/>
              <a:defRPr/>
            </a:pPr>
            <a:r>
              <a:rPr lang="en-US" sz="2400" dirty="0" smtClean="0">
                <a:latin typeface="Arial" charset="0"/>
              </a:rPr>
              <a:t>Open by fall 2007</a:t>
            </a: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</p:txBody>
      </p:sp>
      <p:sp>
        <p:nvSpPr>
          <p:cNvPr id="196" name="Content Placeholder 2"/>
          <p:cNvSpPr txBox="1">
            <a:spLocks/>
          </p:cNvSpPr>
          <p:nvPr/>
        </p:nvSpPr>
        <p:spPr bwMode="gray">
          <a:xfrm>
            <a:off x="601800" y="2413337"/>
            <a:ext cx="482103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1pPr>
            <a:lvl2pPr marL="463550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2pPr>
            <a:lvl3pPr marL="687388" indent="-228600" algn="l" defTabSz="914400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Franklin Gothic Book" pitchFamily="34" charset="0"/>
              <a:buChar char="–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3pPr>
            <a:lvl4pPr marL="915988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75000"/>
              <a:buFont typeface="Courier New" pitchFamily="49" charset="0"/>
              <a:buChar char="o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4pPr>
            <a:lvl5pPr marL="1143000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»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5pPr>
            <a:lvl6pPr marL="137795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97025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Tx/>
              <a:buSzPct val="90000"/>
              <a:buNone/>
              <a:defRPr/>
            </a:pPr>
            <a:r>
              <a:rPr lang="en-US" sz="2400" dirty="0" smtClean="0">
                <a:latin typeface="Arial" charset="0"/>
              </a:rPr>
              <a:t>Students in high school grades</a:t>
            </a: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</p:txBody>
      </p:sp>
      <p:sp>
        <p:nvSpPr>
          <p:cNvPr id="197" name="Content Placeholder 2"/>
          <p:cNvSpPr txBox="1">
            <a:spLocks/>
          </p:cNvSpPr>
          <p:nvPr/>
        </p:nvSpPr>
        <p:spPr bwMode="gray">
          <a:xfrm>
            <a:off x="601802" y="2834243"/>
            <a:ext cx="4338334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1pPr>
            <a:lvl2pPr marL="463550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2pPr>
            <a:lvl3pPr marL="687388" indent="-228600" algn="l" defTabSz="914400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Franklin Gothic Book" pitchFamily="34" charset="0"/>
              <a:buChar char="–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3pPr>
            <a:lvl4pPr marL="915988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75000"/>
              <a:buFont typeface="Courier New" pitchFamily="49" charset="0"/>
              <a:buChar char="o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4pPr>
            <a:lvl5pPr marL="1143000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»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5pPr>
            <a:lvl6pPr marL="137795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97025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Tx/>
              <a:buSzPct val="90000"/>
              <a:buNone/>
              <a:defRPr/>
            </a:pPr>
            <a:r>
              <a:rPr lang="en-US" sz="2400" dirty="0" smtClean="0">
                <a:latin typeface="Arial" charset="0"/>
              </a:rPr>
              <a:t>Had graduates in study years</a:t>
            </a: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</p:txBody>
      </p:sp>
      <p:sp>
        <p:nvSpPr>
          <p:cNvPr id="198" name="Content Placeholder 2"/>
          <p:cNvSpPr txBox="1">
            <a:spLocks/>
          </p:cNvSpPr>
          <p:nvPr/>
        </p:nvSpPr>
        <p:spPr bwMode="gray">
          <a:xfrm>
            <a:off x="576881" y="3239982"/>
            <a:ext cx="4482007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1pPr>
            <a:lvl2pPr marL="463550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2pPr>
            <a:lvl3pPr marL="687388" indent="-228600" algn="l" defTabSz="914400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Franklin Gothic Book" pitchFamily="34" charset="0"/>
              <a:buChar char="–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3pPr>
            <a:lvl4pPr marL="915988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75000"/>
              <a:buFont typeface="Courier New" pitchFamily="49" charset="0"/>
              <a:buChar char="o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4pPr>
            <a:lvl5pPr marL="1143000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»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5pPr>
            <a:lvl6pPr marL="137795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97025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Tx/>
              <a:buSzPct val="90000"/>
              <a:buNone/>
              <a:defRPr/>
            </a:pPr>
            <a:r>
              <a:rPr lang="en-US" sz="2400" dirty="0" smtClean="0">
                <a:latin typeface="Arial" charset="0"/>
              </a:rPr>
              <a:t>Used a lottery for admissions</a:t>
            </a: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</p:txBody>
      </p:sp>
      <p:sp>
        <p:nvSpPr>
          <p:cNvPr id="199" name="Content Placeholder 2"/>
          <p:cNvSpPr txBox="1">
            <a:spLocks/>
          </p:cNvSpPr>
          <p:nvPr/>
        </p:nvSpPr>
        <p:spPr bwMode="gray">
          <a:xfrm>
            <a:off x="576880" y="3643743"/>
            <a:ext cx="8224699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1pPr>
            <a:lvl2pPr marL="463550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2pPr>
            <a:lvl3pPr marL="687388" indent="-228600" algn="l" defTabSz="914400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Franklin Gothic Book" pitchFamily="34" charset="0"/>
              <a:buChar char="–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Franklin Gothic Book" pitchFamily="34" charset="0"/>
              </a:defRPr>
            </a:lvl3pPr>
            <a:lvl4pPr marL="915988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75000"/>
              <a:buFont typeface="Courier New" pitchFamily="49" charset="0"/>
              <a:buChar char="o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4pPr>
            <a:lvl5pPr marL="1143000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»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5pPr>
            <a:lvl6pPr marL="137795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97025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Tx/>
              <a:buSzPct val="90000"/>
              <a:buNone/>
              <a:defRPr/>
            </a:pPr>
            <a:r>
              <a:rPr lang="en-US" sz="2400" dirty="0" smtClean="0">
                <a:latin typeface="Arial" charset="0"/>
              </a:rPr>
              <a:t>Kept old lottery records</a:t>
            </a: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  <a:p>
            <a:pPr marL="0" lvl="1" indent="0">
              <a:buClrTx/>
              <a:buSzPct val="90000"/>
              <a:buFont typeface="Arial" pitchFamily="34" charset="0"/>
              <a:buNone/>
              <a:defRPr/>
            </a:pPr>
            <a:endParaRPr lang="en-US" sz="2600" dirty="0" smtClean="0">
              <a:latin typeface="Arial" charset="0"/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1318161" y="4159680"/>
            <a:ext cx="5866409" cy="1659229"/>
            <a:chOff x="0" y="0"/>
            <a:chExt cx="3076575" cy="914400"/>
          </a:xfrm>
        </p:grpSpPr>
        <p:grpSp>
          <p:nvGrpSpPr>
            <p:cNvPr id="391" name="Group 390"/>
            <p:cNvGrpSpPr/>
            <p:nvPr/>
          </p:nvGrpSpPr>
          <p:grpSpPr>
            <a:xfrm>
              <a:off x="9526" y="0"/>
              <a:ext cx="3067049" cy="438150"/>
              <a:chOff x="9526" y="0"/>
              <a:chExt cx="3067049" cy="438150"/>
            </a:xfrm>
          </p:grpSpPr>
          <p:pic>
            <p:nvPicPr>
              <p:cNvPr id="398" name="Picture 397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26" y="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9" name="Picture 398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075" y="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00" name="Picture 399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7925" y="9525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01" name="Picture 400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7850" y="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02" name="Picture 401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9675" y="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2" name="Group 391"/>
            <p:cNvGrpSpPr/>
            <p:nvPr/>
          </p:nvGrpSpPr>
          <p:grpSpPr>
            <a:xfrm>
              <a:off x="0" y="476250"/>
              <a:ext cx="3067049" cy="438150"/>
              <a:chOff x="0" y="476250"/>
              <a:chExt cx="3067049" cy="438150"/>
            </a:xfrm>
          </p:grpSpPr>
          <p:pic>
            <p:nvPicPr>
              <p:cNvPr id="393" name="Picture 392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7625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4" name="Picture 393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549" y="47625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5" name="Picture 394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38399" y="485775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6" name="Picture 395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8324" y="47625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7" name="Picture 396" descr="C:\Users\aberger\AppData\Local\Microsoft\Windows\Temporary Internet Files\Content.IE5\3BEINAKG\MC900060025[1].wmf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0149" y="476250"/>
                <a:ext cx="628650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5488493" y="1920894"/>
            <a:ext cx="3360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latin typeface="Arial" charset="0"/>
              </a:rPr>
              <a:t>154 Early </a:t>
            </a:r>
            <a:r>
              <a:rPr lang="en-US" dirty="0" smtClean="0">
                <a:latin typeface="Arial" charset="0"/>
              </a:rPr>
              <a:t>Colleges</a:t>
            </a:r>
            <a:endParaRPr lang="en-US" dirty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01734" y="2413337"/>
            <a:ext cx="2771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141 Early Colleges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01734" y="2829523"/>
            <a:ext cx="2771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125 Early Colleges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4895" y="3285322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20 Early Colleges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54082" y="3708464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ClrTx/>
              <a:buSzPct val="90000"/>
              <a:buNone/>
              <a:defRPr/>
            </a:pPr>
            <a:r>
              <a:rPr lang="en-US" dirty="0">
                <a:latin typeface="Arial" charset="0"/>
              </a:rPr>
              <a:t>10 Early Colleges</a:t>
            </a:r>
          </a:p>
        </p:txBody>
      </p:sp>
    </p:spTree>
    <p:extLst>
      <p:ext uri="{BB962C8B-B14F-4D97-AF65-F5344CB8AC3E}">
        <p14:creationId xmlns:p14="http://schemas.microsoft.com/office/powerpoint/2010/main" xmlns="" val="213938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6" grpId="0"/>
      <p:bldP spid="197" grpId="0"/>
      <p:bldP spid="198" grpId="0"/>
      <p:bldP spid="199" grpId="0"/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12</a:t>
            </a:fld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287264770"/>
              </p:ext>
            </p:extLst>
          </p:nvPr>
        </p:nvGraphicFramePr>
        <p:xfrm>
          <a:off x="95250" y="1504950"/>
          <a:ext cx="7553325" cy="210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2713640029"/>
              </p:ext>
            </p:extLst>
          </p:nvPr>
        </p:nvGraphicFramePr>
        <p:xfrm>
          <a:off x="923925" y="2581275"/>
          <a:ext cx="7467600" cy="210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 bwMode="gray">
          <a:xfrm>
            <a:off x="839788" y="403778"/>
            <a:ext cx="8224837" cy="1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800" kern="1200" dirty="0">
                <a:solidFill>
                  <a:schemeClr val="bg1">
                    <a:lumMod val="65000"/>
                  </a:schemeClr>
                </a:solidFill>
                <a:latin typeface="+mj-lt"/>
                <a:ea typeface="ＭＳ Ｐゴシック" charset="0"/>
                <a:cs typeface="Arial Narrow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9pPr>
          </a:lstStyle>
          <a:p>
            <a:r>
              <a:rPr lang="en-US" b="1" dirty="0" smtClean="0"/>
              <a:t>Study Cohorts and </a:t>
            </a:r>
            <a:br>
              <a:rPr lang="en-US" b="1" dirty="0" smtClean="0"/>
            </a:br>
            <a:r>
              <a:rPr lang="en-US" b="1" dirty="0" smtClean="0"/>
              <a:t>Expected Student Progression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2275451005"/>
              </p:ext>
            </p:extLst>
          </p:nvPr>
        </p:nvGraphicFramePr>
        <p:xfrm>
          <a:off x="1762125" y="3781425"/>
          <a:ext cx="7467600" cy="210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35824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11" grpId="0">
        <p:bldAsOne/>
      </p:bldGraphic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2763" indent="-285750"/>
            <a:r>
              <a:rPr lang="en-US" sz="2600" dirty="0" smtClean="0"/>
              <a:t>10 Early Colleges</a:t>
            </a:r>
          </a:p>
          <a:p>
            <a:pPr marL="512763" indent="-285750"/>
            <a:r>
              <a:rPr lang="en-US" sz="2600" dirty="0" smtClean="0"/>
              <a:t>2,458 students </a:t>
            </a:r>
          </a:p>
          <a:p>
            <a:pPr marL="919162" lvl="1" indent="-283464"/>
            <a:r>
              <a:rPr lang="en-US" sz="2400" dirty="0" smtClean="0"/>
              <a:t>Early College (treatment): </a:t>
            </a:r>
            <a:r>
              <a:rPr lang="en-US" sz="2400" i="1" dirty="0" smtClean="0"/>
              <a:t>n</a:t>
            </a:r>
            <a:r>
              <a:rPr lang="en-US" sz="2400" dirty="0" smtClean="0"/>
              <a:t> = 1,044</a:t>
            </a:r>
          </a:p>
          <a:p>
            <a:pPr marL="919162" lvl="1" indent="-283464"/>
            <a:r>
              <a:rPr lang="en-US" sz="2400" dirty="0" smtClean="0"/>
              <a:t>Comparison: </a:t>
            </a:r>
            <a:r>
              <a:rPr lang="en-US" sz="2400" i="1" dirty="0" smtClean="0"/>
              <a:t>n</a:t>
            </a:r>
            <a:r>
              <a:rPr lang="en-US" sz="2400" dirty="0" smtClean="0"/>
              <a:t> = 1,414</a:t>
            </a:r>
          </a:p>
          <a:p>
            <a:endParaRPr lang="en-US" sz="1600" b="0" dirty="0" smtClean="0"/>
          </a:p>
        </p:txBody>
      </p:sp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7388" y="948582"/>
            <a:ext cx="8224837" cy="856363"/>
          </a:xfrm>
        </p:spPr>
        <p:txBody>
          <a:bodyPr anchor="ctr"/>
          <a:lstStyle/>
          <a:p>
            <a:r>
              <a:rPr lang="en-US" b="1" dirty="0" smtClean="0"/>
              <a:t>ECHSI Impact Study Sample</a:t>
            </a:r>
          </a:p>
        </p:txBody>
      </p:sp>
    </p:spTree>
    <p:extLst>
      <p:ext uri="{BB962C8B-B14F-4D97-AF65-F5344CB8AC3E}">
        <p14:creationId xmlns:p14="http://schemas.microsoft.com/office/powerpoint/2010/main" xmlns="" val="25893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Characteristics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4423908"/>
              </p:ext>
            </p:extLst>
          </p:nvPr>
        </p:nvGraphicFramePr>
        <p:xfrm>
          <a:off x="688975" y="2052917"/>
          <a:ext cx="8229599" cy="3810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2102"/>
                <a:gridCol w="1980264"/>
                <a:gridCol w="1806361"/>
                <a:gridCol w="1640872"/>
              </a:tblGrid>
              <a:tr h="45346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Student Background Characteristic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</a:rPr>
                        <a:t>Early College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</a:rPr>
                        <a:t>Comparison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</a:rPr>
                        <a:t>Difference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51.8%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55.0%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-3.2%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Minority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52.4%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53.6%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-1.2%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First generation</a:t>
                      </a:r>
                      <a:r>
                        <a:rPr lang="en-US" sz="1800" baseline="300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30.7%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34.4%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-3.7%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 </a:t>
                      </a:r>
                      <a:r>
                        <a:rPr lang="en-US" sz="1800" dirty="0" smtClean="0">
                          <a:effectLst/>
                        </a:rPr>
                        <a:t>income</a:t>
                      </a:r>
                      <a:r>
                        <a:rPr lang="en-US" sz="1800" baseline="30000" dirty="0" smtClean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46.4%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42.3%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4.1%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Prior ELA: </a:t>
                      </a:r>
                      <a:r>
                        <a:rPr lang="en-US" sz="1800" i="1" dirty="0">
                          <a:effectLst/>
                        </a:rPr>
                        <a:t>z</a:t>
                      </a:r>
                      <a:r>
                        <a:rPr lang="en-US" sz="1800" dirty="0">
                          <a:effectLst/>
                        </a:rPr>
                        <a:t>-score</a:t>
                      </a:r>
                      <a:r>
                        <a:rPr lang="en-US" sz="1800" baseline="300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Prior math: </a:t>
                      </a:r>
                      <a:r>
                        <a:rPr lang="en-US" sz="1800" i="1" dirty="0">
                          <a:effectLst/>
                        </a:rPr>
                        <a:t>z</a:t>
                      </a:r>
                      <a:r>
                        <a:rPr lang="en-US" sz="1800" dirty="0">
                          <a:effectLst/>
                        </a:rPr>
                        <a:t>-score</a:t>
                      </a:r>
                      <a:r>
                        <a:rPr lang="en-US" sz="1800" baseline="300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05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Collection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educational records </a:t>
            </a:r>
          </a:p>
          <a:p>
            <a:pPr lvl="1"/>
            <a:r>
              <a:rPr lang="en-US" sz="2000" dirty="0" smtClean="0"/>
              <a:t>Lottery records, student demographics, and student outcomes</a:t>
            </a:r>
          </a:p>
          <a:p>
            <a:pPr lvl="1"/>
            <a:r>
              <a:rPr lang="en-US" sz="2000" dirty="0" smtClean="0"/>
              <a:t>From Early Colleges, districts, and states</a:t>
            </a:r>
          </a:p>
          <a:p>
            <a:pPr lvl="1"/>
            <a:r>
              <a:rPr lang="en-US" sz="2000" dirty="0" smtClean="0"/>
              <a:t>National Student Clearinghouse</a:t>
            </a:r>
          </a:p>
          <a:p>
            <a:pPr lvl="1"/>
            <a:r>
              <a:rPr lang="en-US" sz="2000" dirty="0" smtClean="0"/>
              <a:t>Fall 2004 through summer 2013 </a:t>
            </a:r>
          </a:p>
        </p:txBody>
      </p:sp>
    </p:spTree>
    <p:extLst>
      <p:ext uri="{BB962C8B-B14F-4D97-AF65-F5344CB8AC3E}">
        <p14:creationId xmlns:p14="http://schemas.microsoft.com/office/powerpoint/2010/main" xmlns="" val="5667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Study Findings: </a:t>
            </a:r>
            <a:br>
              <a:rPr lang="en-US" b="1" dirty="0" smtClean="0"/>
            </a:br>
            <a:r>
              <a:rPr lang="en-US" b="1" dirty="0" smtClean="0"/>
              <a:t>High School Outcomes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Colleges had a significant impact on the high school graduation rate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2133752345"/>
              </p:ext>
            </p:extLst>
          </p:nvPr>
        </p:nvGraphicFramePr>
        <p:xfrm>
          <a:off x="688976" y="2889956"/>
          <a:ext cx="8159190" cy="293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837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 Study </a:t>
            </a:r>
            <a:r>
              <a:rPr lang="en-US" b="1" dirty="0" smtClean="0"/>
              <a:t>Findings: </a:t>
            </a:r>
            <a:br>
              <a:rPr lang="en-US" b="1" dirty="0" smtClean="0"/>
            </a:br>
            <a:r>
              <a:rPr lang="en-US" b="1" dirty="0" smtClean="0"/>
              <a:t>College Outcomes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Colleges had </a:t>
            </a:r>
            <a:r>
              <a:rPr lang="en-US" dirty="0" smtClean="0"/>
              <a:t>a significant impact </a:t>
            </a:r>
            <a:r>
              <a:rPr lang="en-US" dirty="0"/>
              <a:t>on college enrollment </a:t>
            </a:r>
            <a:r>
              <a:rPr lang="en-US" dirty="0" smtClean="0"/>
              <a:t>rates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4157016763"/>
              </p:ext>
            </p:extLst>
          </p:nvPr>
        </p:nvGraphicFramePr>
        <p:xfrm>
          <a:off x="688976" y="2839454"/>
          <a:ext cx="8229600" cy="2986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834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Colleges had a significant impact on degree attainment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Impact Study </a:t>
            </a:r>
            <a:r>
              <a:rPr lang="en-US" b="1" dirty="0" smtClean="0"/>
              <a:t>Findings: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College Outcomes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112314469"/>
              </p:ext>
            </p:extLst>
          </p:nvPr>
        </p:nvGraphicFramePr>
        <p:xfrm>
          <a:off x="688975" y="3048000"/>
          <a:ext cx="8229600" cy="277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848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RQ2: Do the effects of ECs differ for students with different background characteristics?</a:t>
            </a:r>
          </a:p>
          <a:p>
            <a:pPr lvl="1"/>
            <a:r>
              <a:rPr lang="en-US" sz="2200" dirty="0" smtClean="0"/>
              <a:t>High school graduation: no significant differences</a:t>
            </a:r>
          </a:p>
          <a:p>
            <a:pPr lvl="1"/>
            <a:r>
              <a:rPr lang="en-US" sz="2200" dirty="0" smtClean="0"/>
              <a:t>College enrollment: no significant differences</a:t>
            </a:r>
          </a:p>
          <a:p>
            <a:pPr lvl="1"/>
            <a:r>
              <a:rPr lang="en-US" sz="2200" dirty="0" smtClean="0"/>
              <a:t>Degree attainment: stronger impact for…</a:t>
            </a:r>
          </a:p>
          <a:p>
            <a:pPr lvl="2"/>
            <a:r>
              <a:rPr lang="en-US" sz="2200" dirty="0" smtClean="0"/>
              <a:t>Minority students</a:t>
            </a:r>
          </a:p>
          <a:p>
            <a:pPr lvl="2"/>
            <a:r>
              <a:rPr lang="en-US" sz="2200" dirty="0" smtClean="0"/>
              <a:t>Low-income students</a:t>
            </a:r>
          </a:p>
          <a:p>
            <a:pPr lvl="2"/>
            <a:r>
              <a:rPr lang="en-US" sz="2200" dirty="0" smtClean="0"/>
              <a:t>Students with higher middle school achievement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Subgroup Outcomes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561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Two Phases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Arial" pitchFamily="34" charset="0"/>
              </a:rPr>
              <a:t>Descriptive Study:  </a:t>
            </a:r>
            <a:r>
              <a:rPr lang="en-US" sz="2400" dirty="0" smtClean="0">
                <a:latin typeface="Arial" pitchFamily="34" charset="0"/>
              </a:rPr>
              <a:t>2002–2009  </a:t>
            </a:r>
            <a:r>
              <a:rPr lang="en-US" sz="2400" dirty="0">
                <a:latin typeface="Arial" pitchFamily="34" charset="0"/>
              </a:rPr>
              <a:t>	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Arial" pitchFamily="34" charset="0"/>
              </a:rPr>
              <a:t>Impact Study:	 2010–2013</a:t>
            </a: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ECHSI National Evaluation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6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2190750"/>
            <a:ext cx="8224837" cy="3597800"/>
          </a:xfrm>
        </p:spPr>
        <p:txBody>
          <a:bodyPr/>
          <a:lstStyle/>
          <a:p>
            <a:pPr lvl="0"/>
            <a:r>
              <a:rPr lang="en-US" dirty="0" smtClean="0"/>
              <a:t>Do Early College students have better outcomes than they would have had at other high schools?</a:t>
            </a:r>
          </a:p>
          <a:p>
            <a:pPr marL="458788" lvl="1"/>
            <a:r>
              <a:rPr lang="en-US" sz="2000" dirty="0" smtClean="0"/>
              <a:t>Yes	</a:t>
            </a:r>
          </a:p>
          <a:p>
            <a:endParaRPr lang="en-US" dirty="0" smtClean="0"/>
          </a:p>
          <a:p>
            <a:r>
              <a:rPr lang="en-US" dirty="0" smtClean="0"/>
              <a:t>Do the effects of Early Colleges differ for students with different background characteristics?</a:t>
            </a:r>
          </a:p>
          <a:p>
            <a:pPr marL="458788" lvl="1"/>
            <a:r>
              <a:rPr lang="en-US" sz="2000" dirty="0" smtClean="0"/>
              <a:t>Similar or stronger impacts for underrepresented students</a:t>
            </a:r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ECHSI Impact Study Results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870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2190750"/>
            <a:ext cx="8224837" cy="3597800"/>
          </a:xfrm>
        </p:spPr>
        <p:txBody>
          <a:bodyPr/>
          <a:lstStyle/>
          <a:p>
            <a:pPr lvl="0"/>
            <a:r>
              <a:rPr lang="en-US" dirty="0"/>
              <a:t>All reports are available at AIR.org.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Search for “Early College” or use link below:</a:t>
            </a:r>
          </a:p>
          <a:p>
            <a:pPr lvl="0"/>
            <a:endParaRPr lang="en-US" dirty="0">
              <a:solidFill>
                <a:schemeClr val="bg2"/>
              </a:solidFill>
            </a:endParaRPr>
          </a:p>
          <a:p>
            <a:pPr lvl="0"/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www.air.org/earlycollegeimpact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ECHSI Impact Study Reports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921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7388" y="1520043"/>
            <a:ext cx="8224837" cy="405367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Andrea Berger</a:t>
            </a:r>
          </a:p>
          <a:p>
            <a:pPr lvl="0"/>
            <a:r>
              <a:rPr lang="en-US" dirty="0" smtClean="0"/>
              <a:t>650-843-8147</a:t>
            </a:r>
          </a:p>
          <a:p>
            <a:pPr lvl="0"/>
            <a:r>
              <a:rPr lang="en-US" dirty="0" smtClean="0"/>
              <a:t>aberger@air.org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2800 Campus Drive, Suite 200</a:t>
            </a:r>
          </a:p>
          <a:p>
            <a:pPr lvl="0"/>
            <a:r>
              <a:rPr lang="en-US" dirty="0" smtClean="0"/>
              <a:t>San Mateo, CA 94403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General Information: 650-843-8100</a:t>
            </a:r>
          </a:p>
          <a:p>
            <a:pPr lvl="0"/>
            <a:r>
              <a:rPr lang="en-US" dirty="0" smtClean="0"/>
              <a:t>TTY: 650-493-2209</a:t>
            </a:r>
          </a:p>
          <a:p>
            <a:pPr lvl="0"/>
            <a:r>
              <a:rPr lang="en-US" dirty="0" smtClean="0"/>
              <a:t>www.air.org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Note: Images used with permission of Microsoft.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3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42875" y="2055813"/>
            <a:ext cx="9001125" cy="3732737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Extensive data collections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</a:rPr>
              <a:t>Key findings:</a:t>
            </a:r>
          </a:p>
          <a:p>
            <a:pPr marL="577850" lvl="2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200" dirty="0">
                <a:latin typeface="Arial" charset="0"/>
              </a:rPr>
              <a:t>Students were largely from populations underrepresented in postsecondary </a:t>
            </a:r>
            <a:r>
              <a:rPr lang="en-US" sz="2200" dirty="0" smtClean="0">
                <a:latin typeface="Arial" charset="0"/>
              </a:rPr>
              <a:t>institutions</a:t>
            </a:r>
            <a:endParaRPr lang="en-US" sz="2200" dirty="0">
              <a:latin typeface="Arial" charset="0"/>
            </a:endParaRPr>
          </a:p>
          <a:p>
            <a:pPr marL="577850" lvl="2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200" dirty="0">
                <a:latin typeface="Arial" charset="0"/>
              </a:rPr>
              <a:t>EC students were outperforming districts on state </a:t>
            </a:r>
            <a:r>
              <a:rPr lang="en-US" sz="2200" dirty="0" smtClean="0">
                <a:latin typeface="Arial" charset="0"/>
              </a:rPr>
              <a:t>assessments</a:t>
            </a:r>
            <a:endParaRPr lang="en-US" sz="2200" dirty="0">
              <a:latin typeface="Arial" charset="0"/>
            </a:endParaRPr>
          </a:p>
          <a:p>
            <a:pPr marL="577850" lvl="2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200" dirty="0">
                <a:latin typeface="Arial" charset="0"/>
              </a:rPr>
              <a:t>Students were accumulating college </a:t>
            </a:r>
            <a:r>
              <a:rPr lang="en-US" sz="2200" dirty="0" smtClean="0">
                <a:latin typeface="Arial" charset="0"/>
              </a:rPr>
              <a:t>credit</a:t>
            </a:r>
            <a:endParaRPr lang="en-US" sz="2200" dirty="0">
              <a:latin typeface="Arial" charset="0"/>
            </a:endParaRPr>
          </a:p>
          <a:p>
            <a:pPr marL="577850" lvl="2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200" dirty="0">
                <a:latin typeface="Arial" charset="0"/>
              </a:rPr>
              <a:t>Students expected to graduate from </a:t>
            </a:r>
            <a:r>
              <a:rPr lang="en-US" sz="2200" dirty="0" smtClean="0">
                <a:latin typeface="Arial" charset="0"/>
              </a:rPr>
              <a:t>college</a:t>
            </a:r>
          </a:p>
          <a:p>
            <a:pPr marL="577850" lvl="2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200" dirty="0" smtClean="0">
                <a:latin typeface="Arial" charset="0"/>
              </a:rPr>
              <a:t>Majority </a:t>
            </a:r>
            <a:r>
              <a:rPr lang="en-US" sz="2200" dirty="0">
                <a:latin typeface="Arial" charset="0"/>
              </a:rPr>
              <a:t>of early graduates </a:t>
            </a:r>
            <a:r>
              <a:rPr lang="en-US" sz="2200" dirty="0" smtClean="0">
                <a:latin typeface="Arial" charset="0"/>
              </a:rPr>
              <a:t>enrolled </a:t>
            </a:r>
            <a:r>
              <a:rPr lang="en-US" sz="2200" dirty="0">
                <a:latin typeface="Arial" charset="0"/>
              </a:rPr>
              <a:t>in </a:t>
            </a:r>
            <a:r>
              <a:rPr lang="en-US" sz="2200" dirty="0" smtClean="0">
                <a:latin typeface="Arial" charset="0"/>
              </a:rPr>
              <a:t>college after high school</a:t>
            </a:r>
          </a:p>
          <a:p>
            <a:pPr marL="342900" lvl="1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400" dirty="0">
                <a:latin typeface="Arial" pitchFamily="34" charset="0"/>
                <a:cs typeface="Franklin Gothic Book" pitchFamily="34" charset="0"/>
              </a:rPr>
              <a:t>Annual summary </a:t>
            </a:r>
            <a:r>
              <a:rPr lang="en-US" sz="2400" dirty="0" smtClean="0">
                <a:latin typeface="Arial" pitchFamily="34" charset="0"/>
                <a:cs typeface="Franklin Gothic Book" pitchFamily="34" charset="0"/>
              </a:rPr>
              <a:t>reports available at </a:t>
            </a:r>
            <a:r>
              <a:rPr lang="en-US" sz="2400" dirty="0">
                <a:latin typeface="Arial" pitchFamily="34" charset="0"/>
                <a:cs typeface="Franklin Gothic Book" pitchFamily="34" charset="0"/>
                <a:hlinkClick r:id="rId3"/>
              </a:rPr>
              <a:t>www.air.org</a:t>
            </a:r>
            <a:endParaRPr lang="en-US" sz="2400" dirty="0">
              <a:latin typeface="Arial" pitchFamily="34" charset="0"/>
              <a:cs typeface="Franklin Gothic Book" pitchFamily="34" charset="0"/>
            </a:endParaRPr>
          </a:p>
          <a:p>
            <a:pPr marL="577850" lvl="2" indent="-342900">
              <a:buClrTx/>
              <a:buSzPct val="90000"/>
              <a:buFont typeface="Arial" pitchFamily="-65" charset="0"/>
              <a:buChar char="•"/>
              <a:defRPr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687388" y="251378"/>
            <a:ext cx="8224837" cy="1486894"/>
          </a:xfrm>
        </p:spPr>
        <p:txBody>
          <a:bodyPr/>
          <a:lstStyle/>
          <a:p>
            <a:r>
              <a:rPr lang="en-US" b="1" dirty="0" smtClean="0"/>
              <a:t>Descriptive Study: 2002</a:t>
            </a:r>
            <a:r>
              <a:rPr lang="en-US" dirty="0">
                <a:latin typeface="Arial" pitchFamily="34" charset="0"/>
              </a:rPr>
              <a:t>–</a:t>
            </a:r>
            <a:r>
              <a:rPr lang="en-US" b="1" dirty="0" smtClean="0"/>
              <a:t>2009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23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600" dirty="0">
                <a:latin typeface="Arial" charset="0"/>
              </a:rPr>
              <a:t>Promising findings </a:t>
            </a:r>
            <a:r>
              <a:rPr lang="en-US" sz="2600" dirty="0" smtClean="0">
                <a:latin typeface="Arial" charset="0"/>
              </a:rPr>
              <a:t>from descriptive study but </a:t>
            </a:r>
            <a:r>
              <a:rPr lang="en-US" sz="2600" dirty="0">
                <a:latin typeface="Arial" charset="0"/>
              </a:rPr>
              <a:t>correlational evidence</a:t>
            </a:r>
          </a:p>
          <a:p>
            <a:pPr marL="457200" lvl="1" indent="-342900">
              <a:buClrTx/>
              <a:buSzPct val="90000"/>
              <a:buFont typeface="Arial" pitchFamily="-65" charset="0"/>
              <a:buChar char="•"/>
              <a:defRPr/>
            </a:pPr>
            <a:r>
              <a:rPr lang="en-US" sz="2600" dirty="0" smtClean="0">
                <a:latin typeface="Arial" charset="0"/>
              </a:rPr>
              <a:t>Two research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Do EC students have better outcomes than they would have had at other high schools?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Do the effects of EC differ for students with different background characteristics?</a:t>
            </a:r>
          </a:p>
          <a:p>
            <a:pPr marL="457200" lvl="1" indent="-342900">
              <a:buClrTx/>
              <a:buSzPct val="90000"/>
              <a:buFont typeface="Arial" pitchFamily="-65" charset="0"/>
              <a:buChar char="•"/>
              <a:defRPr/>
            </a:pPr>
            <a:endParaRPr lang="en-US" sz="2600" dirty="0">
              <a:latin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Study</a:t>
            </a:r>
            <a:r>
              <a:rPr lang="en-US" b="1" dirty="0"/>
              <a:t>: </a:t>
            </a:r>
            <a:r>
              <a:rPr lang="en-US" b="1" dirty="0" smtClean="0"/>
              <a:t>2010</a:t>
            </a:r>
            <a:r>
              <a:rPr lang="en-US" dirty="0">
                <a:latin typeface="Arial" pitchFamily="34" charset="0"/>
              </a:rPr>
              <a:t>–</a:t>
            </a:r>
            <a:r>
              <a:rPr lang="en-US" b="1" dirty="0" smtClean="0"/>
              <a:t>2013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3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C:\Users\aberger\AppData\Local\Microsoft\Windows\Temporary Internet Files\Content.IE5\RSFZ4G8S\MC900083295[1].wmf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8208" y="2420308"/>
            <a:ext cx="3621974" cy="33748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Study Approach</a:t>
            </a:r>
            <a:endParaRPr lang="en-US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4151" y="2591454"/>
            <a:ext cx="3307196" cy="32741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5799" y="1927865"/>
            <a:ext cx="834390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How do we determine impact?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799" y="1927864"/>
            <a:ext cx="834390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How do we determine impact?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8124" y="2756540"/>
            <a:ext cx="233600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Time machine?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34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Study Approach</a:t>
            </a:r>
            <a:endParaRPr lang="en-US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1025" y="1927865"/>
            <a:ext cx="49339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How do we determine impact? 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3148" y="2420306"/>
            <a:ext cx="49339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Randomly assign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all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 students?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pic>
        <p:nvPicPr>
          <p:cNvPr id="12" name="Content Placeholder 11" descr="C:\Users\aberger\AppData\Local\Microsoft\Windows\Temporary Internet Files\Content.IE5\9G2CSIFQ\MC900233154[1].wmf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883231" y="4714504"/>
            <a:ext cx="1183622" cy="1248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aberger\AppData\Local\Microsoft\Windows\Temporary Internet Files\Content.IE5\3BEINAKG\MC900060025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3106114"/>
            <a:ext cx="2862819" cy="1608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7655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Study Approach</a:t>
            </a:r>
            <a:endParaRPr lang="en-US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41693" y="6507316"/>
            <a:ext cx="70532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1025" y="1927865"/>
            <a:ext cx="49339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How do we determine impact? 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3148" y="2420306"/>
            <a:ext cx="49339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Randomly assign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all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 students?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pic>
        <p:nvPicPr>
          <p:cNvPr id="12" name="Content Placeholder 11" descr="C:\Users\aberger\AppData\Local\Microsoft\Windows\Temporary Internet Files\Content.IE5\9G2CSIFQ\MC900233154[1].wmf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715" y="4714504"/>
            <a:ext cx="1060815" cy="1248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aberger\AppData\Local\Microsoft\Windows\Temporary Internet Files\Content.IE5\3BEINAKG\MC900060025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025" y="3106114"/>
            <a:ext cx="2862819" cy="1608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aberger\AppData\Local\Microsoft\Windows\Temporary Internet Files\Content.IE5\3BEINAKG\MC900060025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7934" y="3106114"/>
            <a:ext cx="2862819" cy="1608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5577" y="4417354"/>
            <a:ext cx="1462852" cy="144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435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 </a:t>
            </a:r>
            <a:r>
              <a:rPr lang="en-US" b="1" dirty="0" smtClean="0"/>
              <a:t>Study Approach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71161" y="6507316"/>
            <a:ext cx="141064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7527" y="2590799"/>
            <a:ext cx="3090724" cy="310038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1pPr>
            <a:lvl2pPr marL="463550" indent="-233363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2pPr>
            <a:lvl3pPr marL="687388" indent="-228600" algn="l" defTabSz="914400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Franklin Gothic Book" pitchFamily="34" charset="0"/>
              <a:buChar char="–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75000"/>
              <a:buFont typeface="Courier New" pitchFamily="49" charset="0"/>
              <a:buChar char="o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»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Arial" pitchFamily="34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>
              <a:buClrTx/>
              <a:buSzPct val="90000"/>
              <a:buNone/>
              <a:defRPr/>
            </a:pPr>
            <a:r>
              <a:rPr lang="en-US" sz="2600" dirty="0" smtClean="0">
                <a:latin typeface="Arial" charset="0"/>
              </a:rPr>
              <a:t>Randomly assign </a:t>
            </a:r>
            <a:r>
              <a:rPr lang="en-US" sz="2600" b="1" dirty="0" smtClean="0">
                <a:latin typeface="Arial" charset="0"/>
              </a:rPr>
              <a:t>some</a:t>
            </a:r>
            <a:r>
              <a:rPr lang="en-US" sz="2600" dirty="0" smtClean="0">
                <a:latin typeface="Arial" charset="0"/>
              </a:rPr>
              <a:t> students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1025" y="1927865"/>
            <a:ext cx="49339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How do we determine impact? 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73236" y="2590799"/>
            <a:ext cx="3705102" cy="3100388"/>
            <a:chOff x="3388963" y="2971800"/>
            <a:chExt cx="1446750" cy="1219200"/>
          </a:xfrm>
        </p:grpSpPr>
        <p:pic>
          <p:nvPicPr>
            <p:cNvPr id="8" name="Picture 9" descr="MC900437052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8963" y="3371850"/>
              <a:ext cx="819150" cy="819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0" descr="MC900437053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900" y="2971800"/>
              <a:ext cx="800100" cy="800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 descr="MC900437055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238" y="3427304"/>
              <a:ext cx="752475" cy="752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2408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 </a:t>
            </a:r>
            <a:r>
              <a:rPr lang="en-US" b="1" dirty="0" smtClean="0"/>
              <a:t>Study Approach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71161" y="6507316"/>
            <a:ext cx="141064" cy="153888"/>
          </a:xfrm>
        </p:spPr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1024" y="1927865"/>
            <a:ext cx="83343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How do we examine college outcomes without waiting at least 6 years?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273" y="3497371"/>
            <a:ext cx="238125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Tx/>
              <a:buSzPct val="90000"/>
              <a:defRPr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Go back in time…kind of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Arial" charset="0"/>
              <a:ea typeface="Arial" pitchFamily="34" charset="0"/>
              <a:cs typeface="Franklin Gothic Boo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024" y="4607626"/>
            <a:ext cx="26134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pitchFamily="34" charset="0"/>
                <a:cs typeface="Franklin Gothic Book" pitchFamily="34" charset="0"/>
              </a:rPr>
              <a:t>Retrospective RCT</a:t>
            </a:r>
          </a:p>
        </p:txBody>
      </p:sp>
      <p:pic>
        <p:nvPicPr>
          <p:cNvPr id="9" name="Picture 8" descr="C:\Users\aberger\AppData\Local\Microsoft\Windows\Temporary Internet Files\Content.IE5\RSFZ4G8S\MC90008329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1727" y="2618104"/>
            <a:ext cx="3736600" cy="3177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6967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theme/theme1.xml><?xml version="1.0" encoding="utf-8"?>
<a:theme xmlns:a="http://schemas.openxmlformats.org/drawingml/2006/main" name="EC Impact Study 012414">
  <a:themeElements>
    <a:clrScheme name="Delta Cost">
      <a:dk1>
        <a:sysClr val="windowText" lastClr="000000"/>
      </a:dk1>
      <a:lt1>
        <a:sysClr val="window" lastClr="FFFFFF"/>
      </a:lt1>
      <a:dk2>
        <a:srgbClr val="2F68A4"/>
      </a:dk2>
      <a:lt2>
        <a:srgbClr val="E9E9E9"/>
      </a:lt2>
      <a:accent1>
        <a:srgbClr val="2668A4"/>
      </a:accent1>
      <a:accent2>
        <a:srgbClr val="6EA256"/>
      </a:accent2>
      <a:accent3>
        <a:srgbClr val="C0504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IR 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sic">
  <a:themeElements>
    <a:clrScheme name="AIR Corporate">
      <a:dk1>
        <a:srgbClr val="000000"/>
      </a:dk1>
      <a:lt1>
        <a:srgbClr val="FFFFFF"/>
      </a:lt1>
      <a:dk2>
        <a:srgbClr val="4E76A0"/>
      </a:dk2>
      <a:lt2>
        <a:srgbClr val="FFFFFF"/>
      </a:lt2>
      <a:accent1>
        <a:srgbClr val="48709F"/>
      </a:accent1>
      <a:accent2>
        <a:srgbClr val="A74D15"/>
      </a:accent2>
      <a:accent3>
        <a:srgbClr val="73AF23"/>
      </a:accent3>
      <a:accent4>
        <a:srgbClr val="773C75"/>
      </a:accent4>
      <a:accent5>
        <a:srgbClr val="EFB219"/>
      </a:accent5>
      <a:accent6>
        <a:srgbClr val="35A396"/>
      </a:accent6>
      <a:hlink>
        <a:srgbClr val="0000FF"/>
      </a:hlink>
      <a:folHlink>
        <a:srgbClr val="800080"/>
      </a:folHlink>
    </a:clrScheme>
    <a:fontScheme name="Basic 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tact">
  <a:themeElements>
    <a:clrScheme name="AIR Corporate">
      <a:dk1>
        <a:srgbClr val="000000"/>
      </a:dk1>
      <a:lt1>
        <a:srgbClr val="FFFFFF"/>
      </a:lt1>
      <a:dk2>
        <a:srgbClr val="4E76A0"/>
      </a:dk2>
      <a:lt2>
        <a:srgbClr val="FFFFFF"/>
      </a:lt2>
      <a:accent1>
        <a:srgbClr val="005295"/>
      </a:accent1>
      <a:accent2>
        <a:srgbClr val="439539"/>
      </a:accent2>
      <a:accent3>
        <a:srgbClr val="D06F1A"/>
      </a:accent3>
      <a:accent4>
        <a:srgbClr val="711471"/>
      </a:accent4>
      <a:accent5>
        <a:srgbClr val="B9C7D4"/>
      </a:accent5>
      <a:accent6>
        <a:srgbClr val="EEB11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rg 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IR 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1709d302-aa1c-49f7-a43d-f13e34b813dc">MA5PA5REYDV2-3118-533</_dlc_DocId>
    <_dlc_DocIdUrl xmlns="1709d302-aa1c-49f7-a43d-f13e34b813dc">
      <Url>http://airportal.air.org/Services/PAC/_layouts/DocIdRedir.aspx?ID=MA5PA5REYDV2-3118-533</Url>
      <Description>MA5PA5REYDV2-3118-533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2EE08176DAB5419159A53B04F1A034" ma:contentTypeVersion="1" ma:contentTypeDescription="Create a new document." ma:contentTypeScope="" ma:versionID="e74ae2a5cd93706713bce4b951a7a511">
  <xsd:schema xmlns:xsd="http://www.w3.org/2001/XMLSchema" xmlns:xs="http://www.w3.org/2001/XMLSchema" xmlns:p="http://schemas.microsoft.com/office/2006/metadata/properties" xmlns:ns2="1709d302-aa1c-49f7-a43d-f13e34b813dc" targetNamespace="http://schemas.microsoft.com/office/2006/metadata/properties" ma:root="true" ma:fieldsID="b31fc690162b37b38626eacceca81252" ns2:_="">
    <xsd:import namespace="1709d302-aa1c-49f7-a43d-f13e34b813d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9d302-aa1c-49f7-a43d-f13e34b813d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78DE03-1B1E-4BB3-BFB8-1FE8E8D90566}">
  <ds:schemaRefs>
    <ds:schemaRef ds:uri="1709d302-aa1c-49f7-a43d-f13e34b813dc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D01F8C-85F6-4664-A59B-FFDA7A9EB14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09652C8-D67B-4FF3-B7BB-E3551F138D5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A9B6F7E-B389-447D-AB58-A4C543B3F5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09d302-aa1c-49f7-a43d-f13e34b81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 Impact Study 012414</Template>
  <TotalTime>220</TotalTime>
  <Words>704</Words>
  <Application>Microsoft Office PowerPoint</Application>
  <PresentationFormat>On-screen Show (4:3)</PresentationFormat>
  <Paragraphs>206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EC Impact Study 012414</vt:lpstr>
      <vt:lpstr>Divider Master</vt:lpstr>
      <vt:lpstr>Basic</vt:lpstr>
      <vt:lpstr>Contact</vt:lpstr>
      <vt:lpstr>Org Chart</vt:lpstr>
      <vt:lpstr>Early College,  Early Success</vt:lpstr>
      <vt:lpstr>ECHSI National Evaluation</vt:lpstr>
      <vt:lpstr>Descriptive Study: 2002–2009</vt:lpstr>
      <vt:lpstr>Impact Study: 2010–2013</vt:lpstr>
      <vt:lpstr>Impact Study Approach</vt:lpstr>
      <vt:lpstr>Impact Study Approach</vt:lpstr>
      <vt:lpstr>Impact Study Approach</vt:lpstr>
      <vt:lpstr>Impact Study Approach</vt:lpstr>
      <vt:lpstr>Impact Study Approach</vt:lpstr>
      <vt:lpstr>Impact Study Approach</vt:lpstr>
      <vt:lpstr>Impact Study:  Participating Early Colleges</vt:lpstr>
      <vt:lpstr>Slide 12</vt:lpstr>
      <vt:lpstr>ECHSI Impact Study Sample</vt:lpstr>
      <vt:lpstr>Sample Characteristics</vt:lpstr>
      <vt:lpstr>Data Collection</vt:lpstr>
      <vt:lpstr>Impact Study Findings:  High School Outcomes</vt:lpstr>
      <vt:lpstr>Impact Study Findings:  College Outcomes</vt:lpstr>
      <vt:lpstr>Impact Study Findings:  College Outcomes</vt:lpstr>
      <vt:lpstr>Subgroup Outcomes</vt:lpstr>
      <vt:lpstr>ECHSI Impact Study Results</vt:lpstr>
      <vt:lpstr>ECHSI Impact Study Reports</vt:lpstr>
      <vt:lpstr>Slide 22</vt:lpstr>
    </vt:vector>
  </TitlesOfParts>
  <Company>American Institutes for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College,  Early Success</dc:title>
  <dc:creator>Andrea</dc:creator>
  <cp:lastModifiedBy>Jennifer Lerner</cp:lastModifiedBy>
  <cp:revision>22</cp:revision>
  <cp:lastPrinted>2014-01-24T18:51:50Z</cp:lastPrinted>
  <dcterms:created xsi:type="dcterms:W3CDTF">2014-01-28T05:06:27Z</dcterms:created>
  <dcterms:modified xsi:type="dcterms:W3CDTF">2014-01-29T22:01:34Z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0x0101000F2EE08176DAB5419159A53B04F1A034</vt:lpwstr>
  </property>
  <property fmtid="{D5CDD505-2E9C-101B-9397-08002B2CF9AE}" pid="3" name="_dlc_DocIdItemGuid">
    <vt:lpwstr>ed459c81-05ca-4a07-94d5-b3478dc29465</vt:lpwstr>
  </property>
</Properties>
</file>