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tiff" ContentType="image/tiff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5"/>
  </p:notesMasterIdLst>
  <p:sldIdLst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B3F0E-DFBD-4193-872F-7EB283BD1F44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30827-DEA4-4EF6-92BD-AB1D5B73EE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3DB3-50FD-4387-B029-C45E313DFEA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1839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tiff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tiff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910"/>
            <a:ext cx="8229600" cy="1032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0" descr="C:\Users\Liz\AppData\Local\Microsoft\Windows\Temporary Internet Files\Content.IE5\WFR6XV10\MP900422186[1]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2" t="34848" r="-2248" b="10681"/>
          <a:stretch/>
        </p:blipFill>
        <p:spPr bwMode="auto">
          <a:xfrm>
            <a:off x="35256" y="1107744"/>
            <a:ext cx="865496" cy="680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3" descr="C:\Users\Liz\AppData\Local\Microsoft\Windows\Temporary Internet Files\Content.IE5\29RFVEGZ\MP900439417[1]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04" r="23368"/>
          <a:stretch/>
        </p:blipFill>
        <p:spPr bwMode="auto">
          <a:xfrm>
            <a:off x="40944" y="1823085"/>
            <a:ext cx="845965" cy="8438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4" descr="C:\Users\Liz\AppData\Local\Microsoft\Windows\Temporary Internet Files\Content.IE5\HXHVW1J3\MP900443150[1]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736" r="13848"/>
          <a:stretch/>
        </p:blipFill>
        <p:spPr bwMode="auto">
          <a:xfrm>
            <a:off x="40943" y="2706889"/>
            <a:ext cx="845965" cy="826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5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843" r="23490"/>
          <a:stretch/>
        </p:blipFill>
        <p:spPr bwMode="auto">
          <a:xfrm>
            <a:off x="40944" y="3577407"/>
            <a:ext cx="844751" cy="85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6" descr="C:\Users\Liz\AppData\Local\Microsoft\Windows\Temporary Internet Files\Content.IE5\29RFVEGZ\MP900439381[1]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93" t="11237" r="18793"/>
          <a:stretch/>
        </p:blipFill>
        <p:spPr bwMode="auto">
          <a:xfrm>
            <a:off x="54592" y="4492383"/>
            <a:ext cx="844497" cy="7995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7" descr="C:\Users\Liz\AppData\Local\Microsoft\Windows\Temporary Internet Files\Content.IE5\J0RNPW27\MP900439390[1].jp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713" r="13380"/>
          <a:stretch/>
        </p:blipFill>
        <p:spPr bwMode="auto">
          <a:xfrm>
            <a:off x="54592" y="5347643"/>
            <a:ext cx="802642" cy="851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8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445" r="30445"/>
          <a:stretch/>
        </p:blipFill>
        <p:spPr bwMode="auto">
          <a:xfrm>
            <a:off x="40943" y="6006152"/>
            <a:ext cx="832918" cy="85184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37" descr="C:\Users\Liz Montag\AppData\Local\Microsoft\Windows\Temporary Internet Files\Content.IE5\L7I2KJQ7\MPj04431520000[1].jpg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7054"/>
          <a:stretch/>
        </p:blipFill>
        <p:spPr bwMode="auto">
          <a:xfrm>
            <a:off x="998538" y="1107745"/>
            <a:ext cx="8145462" cy="575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466280"/>
            <a:ext cx="628935" cy="2930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945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910"/>
            <a:ext cx="8229600" cy="1032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0" descr="C:\Users\Liz\AppData\Local\Microsoft\Windows\Temporary Internet Files\Content.IE5\WFR6XV10\MP900422186[1]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2" t="34848" r="-2248" b="10681"/>
          <a:stretch/>
        </p:blipFill>
        <p:spPr bwMode="auto">
          <a:xfrm>
            <a:off x="35256" y="1107744"/>
            <a:ext cx="865496" cy="680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3" descr="C:\Users\Liz\AppData\Local\Microsoft\Windows\Temporary Internet Files\Content.IE5\29RFVEGZ\MP900439417[1]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04" r="23368"/>
          <a:stretch/>
        </p:blipFill>
        <p:spPr bwMode="auto">
          <a:xfrm>
            <a:off x="40944" y="1823085"/>
            <a:ext cx="845965" cy="8438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4" descr="C:\Users\Liz\AppData\Local\Microsoft\Windows\Temporary Internet Files\Content.IE5\HXHVW1J3\MP900443150[1]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736" r="13848"/>
          <a:stretch/>
        </p:blipFill>
        <p:spPr bwMode="auto">
          <a:xfrm>
            <a:off x="40943" y="2706889"/>
            <a:ext cx="845965" cy="826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5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843" r="23490"/>
          <a:stretch/>
        </p:blipFill>
        <p:spPr bwMode="auto">
          <a:xfrm>
            <a:off x="40944" y="3577407"/>
            <a:ext cx="844751" cy="85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6" descr="C:\Users\Liz\AppData\Local\Microsoft\Windows\Temporary Internet Files\Content.IE5\29RFVEGZ\MP900439381[1]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93" t="11237" r="18793"/>
          <a:stretch/>
        </p:blipFill>
        <p:spPr bwMode="auto">
          <a:xfrm>
            <a:off x="54592" y="4492383"/>
            <a:ext cx="844497" cy="7995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7" descr="C:\Users\Liz\AppData\Local\Microsoft\Windows\Temporary Internet Files\Content.IE5\J0RNPW27\MP900439390[1].jp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713" r="13380"/>
          <a:stretch/>
        </p:blipFill>
        <p:spPr bwMode="auto">
          <a:xfrm>
            <a:off x="54592" y="5347643"/>
            <a:ext cx="802642" cy="851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8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445" r="30445"/>
          <a:stretch/>
        </p:blipFill>
        <p:spPr bwMode="auto">
          <a:xfrm>
            <a:off x="40943" y="6006152"/>
            <a:ext cx="832918" cy="85184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37" descr="C:\Users\Liz Montag\AppData\Local\Microsoft\Windows\Temporary Internet Files\Content.IE5\L7I2KJQ7\MPj04431520000[1].jpg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7054"/>
          <a:stretch/>
        </p:blipFill>
        <p:spPr bwMode="auto">
          <a:xfrm>
            <a:off x="998538" y="1107745"/>
            <a:ext cx="8145462" cy="575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466280"/>
            <a:ext cx="628935" cy="2930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945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pPr/>
              <a:t>11/25/2013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334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pPr/>
              <a:t>11/25/2013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334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tiff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910"/>
            <a:ext cx="8229600" cy="103289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 smtClean="0">
                <a:solidFill>
                  <a:schemeClr val="bg1"/>
                </a:solidFill>
              </a:rPr>
              <a:t>“Four Pillars of Transformation”</a:t>
            </a:r>
          </a:p>
        </p:txBody>
      </p:sp>
      <p:pic>
        <p:nvPicPr>
          <p:cNvPr id="4" name="Picture 40" descr="C:\Users\Liz\AppData\Local\Microsoft\Windows\Temporary Internet Files\Content.IE5\WFR6XV10\MP900422186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2" t="34848" r="-2248" b="10681"/>
          <a:stretch/>
        </p:blipFill>
        <p:spPr bwMode="auto">
          <a:xfrm>
            <a:off x="35256" y="1107744"/>
            <a:ext cx="865496" cy="680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3" descr="C:\Users\Liz\AppData\Local\Microsoft\Windows\Temporary Internet Files\Content.IE5\29RFVEGZ\MP900439417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04" r="23368"/>
          <a:stretch/>
        </p:blipFill>
        <p:spPr bwMode="auto">
          <a:xfrm>
            <a:off x="40944" y="1823085"/>
            <a:ext cx="845965" cy="8438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4" descr="C:\Users\Liz\AppData\Local\Microsoft\Windows\Temporary Internet Files\Content.IE5\HXHVW1J3\MP900443150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736" r="13848"/>
          <a:stretch/>
        </p:blipFill>
        <p:spPr bwMode="auto">
          <a:xfrm>
            <a:off x="40943" y="2706889"/>
            <a:ext cx="845965" cy="826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843" r="23490"/>
          <a:stretch/>
        </p:blipFill>
        <p:spPr bwMode="auto">
          <a:xfrm>
            <a:off x="40944" y="3577407"/>
            <a:ext cx="844751" cy="85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6" descr="C:\Users\Liz\AppData\Local\Microsoft\Windows\Temporary Internet Files\Content.IE5\29RFVEGZ\MP900439381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93" t="11237" r="18793"/>
          <a:stretch/>
        </p:blipFill>
        <p:spPr bwMode="auto">
          <a:xfrm>
            <a:off x="54592" y="4492383"/>
            <a:ext cx="844497" cy="7995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7" descr="C:\Users\Liz\AppData\Local\Microsoft\Windows\Temporary Internet Files\Content.IE5\J0RNPW27\MP900439390[1]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713" r="13380"/>
          <a:stretch/>
        </p:blipFill>
        <p:spPr bwMode="auto">
          <a:xfrm>
            <a:off x="54592" y="5347643"/>
            <a:ext cx="802642" cy="851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445" r="30445"/>
          <a:stretch/>
        </p:blipFill>
        <p:spPr bwMode="auto">
          <a:xfrm>
            <a:off x="40943" y="6006152"/>
            <a:ext cx="832918" cy="85184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7" descr="C:\Users\Liz Montag\AppData\Local\Microsoft\Windows\Temporary Internet Files\Content.IE5\L7I2KJQ7\MPj04431520000[1]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7054"/>
          <a:stretch/>
        </p:blipFill>
        <p:spPr bwMode="auto">
          <a:xfrm>
            <a:off x="998538" y="1107745"/>
            <a:ext cx="8145462" cy="575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447800" y="1219200"/>
            <a:ext cx="740092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fontAlgn="base"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120000"/>
            </a:pPr>
            <a:endParaRPr lang="en-US" sz="2400" dirty="0">
              <a:solidFill>
                <a:prstClr val="white"/>
              </a:solidFill>
              <a:ea typeface="ＭＳ Ｐゴシック"/>
              <a:cs typeface="Calibr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466280"/>
            <a:ext cx="628935" cy="293096"/>
          </a:xfrm>
          <a:prstGeom prst="rect">
            <a:avLst/>
          </a:prstGeom>
        </p:spPr>
      </p:pic>
      <p:grpSp>
        <p:nvGrpSpPr>
          <p:cNvPr id="2" name="Group 16"/>
          <p:cNvGrpSpPr/>
          <p:nvPr/>
        </p:nvGrpSpPr>
        <p:grpSpPr>
          <a:xfrm>
            <a:off x="998538" y="1107746"/>
            <a:ext cx="8145462" cy="5324330"/>
            <a:chOff x="0" y="0"/>
            <a:chExt cx="5772150" cy="3095625"/>
          </a:xfrm>
        </p:grpSpPr>
        <p:sp>
          <p:nvSpPr>
            <p:cNvPr id="18" name="Rounded Rectangle 17"/>
            <p:cNvSpPr/>
            <p:nvPr/>
          </p:nvSpPr>
          <p:spPr>
            <a:xfrm>
              <a:off x="19050" y="0"/>
              <a:ext cx="1381125" cy="27241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Text Box 2"/>
            <p:cNvSpPr txBox="1"/>
            <p:nvPr/>
          </p:nvSpPr>
          <p:spPr>
            <a:xfrm>
              <a:off x="19050" y="64801"/>
              <a:ext cx="1381125" cy="250694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dirty="0">
                  <a:solidFill>
                    <a:prstClr val="black"/>
                  </a:solidFill>
                  <a:ea typeface="Calibri"/>
                  <a:cs typeface="Times New Roman"/>
                </a:rPr>
                <a:t>Pillar 1:</a:t>
              </a:r>
              <a:endParaRPr lang="en-US" sz="2400" dirty="0">
                <a:solidFill>
                  <a:prstClr val="black"/>
                </a:solidFill>
                <a:ea typeface="Calibri"/>
                <a:cs typeface="Times New Roman"/>
              </a:endParaRPr>
            </a:p>
            <a:p>
              <a:pPr algn="ctr" fontAlgn="base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dirty="0">
                  <a:solidFill>
                    <a:prstClr val="black"/>
                  </a:solidFill>
                  <a:ea typeface="Calibri"/>
                  <a:cs typeface="Times New Roman"/>
                </a:rPr>
                <a:t>Teacher Teams &amp; Small Learning Communities with Access to Real-Time Data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476375" y="0"/>
              <a:ext cx="1381125" cy="27241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Text Box 4"/>
            <p:cNvSpPr txBox="1"/>
            <p:nvPr/>
          </p:nvSpPr>
          <p:spPr>
            <a:xfrm>
              <a:off x="1476375" y="123825"/>
              <a:ext cx="1381125" cy="24479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dirty="0">
                  <a:solidFill>
                    <a:prstClr val="black"/>
                  </a:solidFill>
                  <a:ea typeface="Calibri"/>
                  <a:cs typeface="Times New Roman"/>
                </a:rPr>
                <a:t>Pillar 2:</a:t>
              </a:r>
              <a:endParaRPr lang="en-US" sz="2400" dirty="0">
                <a:solidFill>
                  <a:prstClr val="black"/>
                </a:solidFill>
                <a:ea typeface="Calibri"/>
                <a:cs typeface="Times New Roman"/>
              </a:endParaRPr>
            </a:p>
            <a:p>
              <a:pPr algn="ctr" fontAlgn="base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dirty="0">
                  <a:solidFill>
                    <a:prstClr val="black"/>
                  </a:solidFill>
                  <a:ea typeface="Calibri"/>
                  <a:cs typeface="Times New Roman"/>
                </a:rPr>
                <a:t>Curriculum &amp; Instruction with Multi-Level Professional Development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933700" y="0"/>
              <a:ext cx="1381125" cy="27241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Text Box 6"/>
            <p:cNvSpPr txBox="1"/>
            <p:nvPr/>
          </p:nvSpPr>
          <p:spPr>
            <a:xfrm>
              <a:off x="2940636" y="123825"/>
              <a:ext cx="1374189" cy="24479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dirty="0">
                  <a:solidFill>
                    <a:prstClr val="black"/>
                  </a:solidFill>
                  <a:ea typeface="Calibri"/>
                  <a:cs typeface="Times New Roman"/>
                </a:rPr>
                <a:t>Pillar 3:</a:t>
              </a:r>
              <a:endParaRPr lang="en-US" sz="2400" dirty="0">
                <a:solidFill>
                  <a:prstClr val="black"/>
                </a:solidFill>
                <a:ea typeface="Calibri"/>
                <a:cs typeface="Times New Roman"/>
              </a:endParaRPr>
            </a:p>
            <a:p>
              <a:pPr algn="ctr" fontAlgn="base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dirty="0">
                  <a:solidFill>
                    <a:prstClr val="black"/>
                  </a:solidFill>
                  <a:ea typeface="Calibri"/>
                  <a:cs typeface="Times New Roman"/>
                </a:rPr>
                <a:t>Tiered Student Supports for </a:t>
              </a:r>
              <a:r>
                <a:rPr lang="en-US" sz="2400" b="1" dirty="0">
                  <a:solidFill>
                    <a:prstClr val="black"/>
                  </a:solidFill>
                  <a:ea typeface="Calibri"/>
                  <a:cs typeface="Times New Roman"/>
                </a:rPr>
                <a:t>A</a:t>
              </a:r>
              <a:r>
                <a:rPr lang="en-US" sz="2400" dirty="0">
                  <a:solidFill>
                    <a:prstClr val="black"/>
                  </a:solidFill>
                  <a:ea typeface="Calibri"/>
                  <a:cs typeface="Times New Roman"/>
                </a:rPr>
                <a:t>ttendance, </a:t>
              </a:r>
              <a:r>
                <a:rPr lang="en-US" sz="2400" b="1" dirty="0">
                  <a:solidFill>
                    <a:prstClr val="black"/>
                  </a:solidFill>
                  <a:ea typeface="Calibri"/>
                  <a:cs typeface="Times New Roman"/>
                </a:rPr>
                <a:t>B</a:t>
              </a:r>
              <a:r>
                <a:rPr lang="en-US" sz="2400" dirty="0">
                  <a:solidFill>
                    <a:prstClr val="black"/>
                  </a:solidFill>
                  <a:ea typeface="Calibri"/>
                  <a:cs typeface="Times New Roman"/>
                </a:rPr>
                <a:t>ehavior, and </a:t>
              </a:r>
              <a:r>
                <a:rPr lang="en-US" sz="2400" b="1" dirty="0">
                  <a:solidFill>
                    <a:prstClr val="black"/>
                  </a:solidFill>
                  <a:ea typeface="Calibri"/>
                  <a:cs typeface="Times New Roman"/>
                </a:rPr>
                <a:t>C</a:t>
              </a:r>
              <a:r>
                <a:rPr lang="en-US" sz="2400" dirty="0">
                  <a:solidFill>
                    <a:prstClr val="black"/>
                  </a:solidFill>
                  <a:ea typeface="Calibri"/>
                  <a:cs typeface="Times New Roman"/>
                </a:rPr>
                <a:t>ourse Performance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391025" y="0"/>
              <a:ext cx="1381125" cy="27241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Text Box 8"/>
            <p:cNvSpPr txBox="1"/>
            <p:nvPr/>
          </p:nvSpPr>
          <p:spPr>
            <a:xfrm>
              <a:off x="4495800" y="123825"/>
              <a:ext cx="1200150" cy="24479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>
                  <a:solidFill>
                    <a:prstClr val="black"/>
                  </a:solidFill>
                  <a:ea typeface="Calibri"/>
                  <a:cs typeface="Times New Roman"/>
                </a:rPr>
                <a:t>Pillar 4:</a:t>
              </a:r>
              <a:endParaRPr lang="en-US" sz="2400">
                <a:solidFill>
                  <a:prstClr val="black"/>
                </a:solidFill>
                <a:ea typeface="Calibri"/>
                <a:cs typeface="Times New Roman"/>
              </a:endParaRPr>
            </a:p>
            <a:p>
              <a:pPr algn="ctr" fontAlgn="base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>
                  <a:solidFill>
                    <a:prstClr val="black"/>
                  </a:solidFill>
                  <a:ea typeface="Calibri"/>
                  <a:cs typeface="Times New Roman"/>
                </a:rPr>
                <a:t>Can-Do Culture and Climate with Clear Pathways to Success</a:t>
              </a:r>
            </a:p>
          </p:txBody>
        </p:sp>
        <p:sp>
          <p:nvSpPr>
            <p:cNvPr id="26" name="Text Box 9"/>
            <p:cNvSpPr txBox="1"/>
            <p:nvPr/>
          </p:nvSpPr>
          <p:spPr>
            <a:xfrm>
              <a:off x="0" y="2724150"/>
              <a:ext cx="5772150" cy="3714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115000"/>
                </a:lnSpc>
                <a:spcBef>
                  <a:spcPts val="300"/>
                </a:spcBef>
                <a:spcAft>
                  <a:spcPts val="1000"/>
                </a:spcAft>
              </a:pPr>
              <a:r>
                <a:rPr lang="en-US" sz="2800" b="1">
                  <a:solidFill>
                    <a:prstClr val="black"/>
                  </a:solidFill>
                  <a:ea typeface="Calibri"/>
                  <a:cs typeface="Times New Roman"/>
                </a:rPr>
                <a:t>Talent Development Secondary</a:t>
              </a:r>
              <a:endParaRPr lang="en-US" sz="280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4221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Instructional Support – The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Many </a:t>
            </a:r>
            <a:r>
              <a:rPr lang="en-US" dirty="0">
                <a:solidFill>
                  <a:schemeClr val="bg1"/>
                </a:solidFill>
              </a:rPr>
              <a:t>students enter middle and high school with deficiencies in literacy or numeracy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Many students have been unsuccessful in high school math and English </a:t>
            </a:r>
            <a:r>
              <a:rPr lang="en-US" dirty="0" smtClean="0">
                <a:solidFill>
                  <a:schemeClr val="bg1"/>
                </a:solidFill>
              </a:rPr>
              <a:t>courses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672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90</Words>
  <Application>Microsoft Office PowerPoint</Application>
  <PresentationFormat>On-screen Show (4:3)</PresentationFormat>
  <Paragraphs>16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1_Office Theme</vt:lpstr>
      <vt:lpstr>2_Office Theme</vt:lpstr>
      <vt:lpstr>“Four Pillars of Transformation”</vt:lpstr>
      <vt:lpstr>Instructional Support – The Challenge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“Four Pillars of Transformation”</dc:title>
  <dc:creator>Shamika Stevens</dc:creator>
  <cp:lastModifiedBy>Shamika Stevens</cp:lastModifiedBy>
  <cp:revision>1</cp:revision>
  <dcterms:created xsi:type="dcterms:W3CDTF">2013-11-25T20:16:25Z</dcterms:created>
  <dcterms:modified xsi:type="dcterms:W3CDTF">2013-11-25T20:17:26Z</dcterms:modified>
</cp:coreProperties>
</file>