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theme/theme29.xml" ContentType="application/vnd.openxmlformats-officedocument.theme+xml"/>
  <Override PartName="/ppt/slideLayouts/slideLayout1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3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43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30.xml" ContentType="application/vnd.openxmlformats-officedocument.them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39.xml" ContentType="application/vnd.openxmlformats-officedocument.theme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3.xml" ContentType="application/vnd.openxmlformats-officedocument.presentationml.slide+xml"/>
  <Override PartName="/ppt/theme/theme19.xml" ContentType="application/vnd.openxmlformats-officedocument.theme+xml"/>
  <Override PartName="/ppt/slideLayouts/slideLayout1.xml" ContentType="application/vnd.openxmlformats-officedocument.presentationml.slideLayout+xml"/>
  <Override PartName="/ppt/theme/theme28.xml" ContentType="application/vnd.openxmlformats-officedocument.theme+xml"/>
  <Override PartName="/ppt/theme/theme37.xml" ContentType="application/vnd.openxmlformats-officedocument.them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1.xml" ContentType="application/vnd.openxmlformats-officedocument.presentationml.slide+xml"/>
  <Override PartName="/ppt/theme/theme17.xml" ContentType="application/vnd.openxmlformats-officedocument.theme+xml"/>
  <Override PartName="/ppt/theme/theme26.xml" ContentType="application/vnd.openxmlformats-officedocument.theme+xml"/>
  <Override PartName="/ppt/theme/theme35.xml" ContentType="application/vnd.openxmlformats-officedocument.theme+xml"/>
  <Override PartName="/ppt/slideLayouts/slideLayout12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41.xml" ContentType="application/vnd.openxmlformats-officedocument.presentationml.slideMaster+xml"/>
  <Override PartName="/ppt/theme/theme15.xml" ContentType="application/vnd.openxmlformats-officedocument.theme+xml"/>
  <Override PartName="/ppt/theme/theme24.xml" ContentType="application/vnd.openxmlformats-officedocument.theme+xml"/>
  <Override PartName="/ppt/theme/theme33.xml" ContentType="application/vnd.openxmlformats-officedocument.theme+xml"/>
  <Override PartName="/ppt/slideLayouts/slideLayout10.xml" ContentType="application/vnd.openxmlformats-officedocument.presentationml.slideLayout+xml"/>
  <Override PartName="/ppt/theme/theme42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theme/theme40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theme/theme38.xml" ContentType="application/vnd.openxmlformats-officedocument.theme+xml"/>
  <Override PartName="/ppt/slideMasters/slideMaster24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4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7" r:id="rId2"/>
    <p:sldMasterId id="2147483673" r:id="rId3"/>
    <p:sldMasterId id="2147483675" r:id="rId4"/>
    <p:sldMasterId id="2147483677" r:id="rId5"/>
    <p:sldMasterId id="2147483679" r:id="rId6"/>
    <p:sldMasterId id="2147483681" r:id="rId7"/>
    <p:sldMasterId id="2147483683" r:id="rId8"/>
    <p:sldMasterId id="2147483706" r:id="rId9"/>
    <p:sldMasterId id="2147483707" r:id="rId10"/>
    <p:sldMasterId id="2147483709" r:id="rId11"/>
    <p:sldMasterId id="2147483711" r:id="rId12"/>
    <p:sldMasterId id="2147483713" r:id="rId13"/>
    <p:sldMasterId id="2147483715" r:id="rId14"/>
    <p:sldMasterId id="2147483717" r:id="rId15"/>
    <p:sldMasterId id="2147483719" r:id="rId16"/>
    <p:sldMasterId id="2147483721" r:id="rId17"/>
    <p:sldMasterId id="2147483723" r:id="rId18"/>
    <p:sldMasterId id="2147483725" r:id="rId19"/>
    <p:sldMasterId id="2147483727" r:id="rId20"/>
    <p:sldMasterId id="2147483729" r:id="rId21"/>
    <p:sldMasterId id="2147483731" r:id="rId22"/>
    <p:sldMasterId id="2147483733" r:id="rId23"/>
    <p:sldMasterId id="2147483735" r:id="rId24"/>
    <p:sldMasterId id="2147483737" r:id="rId25"/>
    <p:sldMasterId id="2147483738" r:id="rId26"/>
    <p:sldMasterId id="2147483740" r:id="rId27"/>
    <p:sldMasterId id="2147483742" r:id="rId28"/>
    <p:sldMasterId id="2147483744" r:id="rId29"/>
    <p:sldMasterId id="2147483746" r:id="rId30"/>
    <p:sldMasterId id="2147483748" r:id="rId31"/>
    <p:sldMasterId id="2147483750" r:id="rId32"/>
    <p:sldMasterId id="2147483752" r:id="rId33"/>
    <p:sldMasterId id="2147483754" r:id="rId34"/>
    <p:sldMasterId id="2147483756" r:id="rId35"/>
    <p:sldMasterId id="2147483758" r:id="rId36"/>
    <p:sldMasterId id="2147483760" r:id="rId37"/>
    <p:sldMasterId id="2147483762" r:id="rId38"/>
    <p:sldMasterId id="2147483764" r:id="rId39"/>
    <p:sldMasterId id="2147483766" r:id="rId40"/>
    <p:sldMasterId id="2147483768" r:id="rId41"/>
    <p:sldMasterId id="2147483770" r:id="rId42"/>
  </p:sldMasterIdLst>
  <p:notesMasterIdLst>
    <p:notesMasterId r:id="rId60"/>
  </p:notesMasterIdLst>
  <p:sldIdLst>
    <p:sldId id="256" r:id="rId43"/>
    <p:sldId id="257" r:id="rId44"/>
    <p:sldId id="258" r:id="rId45"/>
    <p:sldId id="259" r:id="rId46"/>
    <p:sldId id="260" r:id="rId47"/>
    <p:sldId id="261" r:id="rId48"/>
    <p:sldId id="262" r:id="rId49"/>
    <p:sldId id="263" r:id="rId50"/>
    <p:sldId id="264" r:id="rId51"/>
    <p:sldId id="265" r:id="rId52"/>
    <p:sldId id="266" r:id="rId53"/>
    <p:sldId id="267" r:id="rId54"/>
    <p:sldId id="268" r:id="rId55"/>
    <p:sldId id="269" r:id="rId56"/>
    <p:sldId id="270" r:id="rId57"/>
    <p:sldId id="271" r:id="rId58"/>
    <p:sldId id="27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5.xml"/><Relationship Id="rId50" Type="http://schemas.openxmlformats.org/officeDocument/2006/relationships/slide" Target="slides/slide8.xml"/><Relationship Id="rId55" Type="http://schemas.openxmlformats.org/officeDocument/2006/relationships/slide" Target="slides/slide13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3.xml"/><Relationship Id="rId53" Type="http://schemas.openxmlformats.org/officeDocument/2006/relationships/slide" Target="slides/slide11.xml"/><Relationship Id="rId58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7.xml"/><Relationship Id="rId57" Type="http://schemas.openxmlformats.org/officeDocument/2006/relationships/slide" Target="slides/slide15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2.xml"/><Relationship Id="rId52" Type="http://schemas.openxmlformats.org/officeDocument/2006/relationships/slide" Target="slides/slide10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1.xml"/><Relationship Id="rId48" Type="http://schemas.openxmlformats.org/officeDocument/2006/relationships/slide" Target="slides/slide6.xml"/><Relationship Id="rId56" Type="http://schemas.openxmlformats.org/officeDocument/2006/relationships/slide" Target="slides/slide14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4.xml"/><Relationship Id="rId5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13F8B-3885-4184-98FD-CE16AE82A113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0371D-09C9-467B-AE21-1A51DEB7E3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recognized a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FE442-799D-46C4-9D6C-A410A9CAC0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recognized a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FE442-799D-46C4-9D6C-A410A9CAC0B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29FBC0-6829-4C18-91EF-CA52E130D8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B220A9-9671-405E-9AD7-4B442D208D9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to panelists.</a:t>
            </a:r>
          </a:p>
          <a:p>
            <a:r>
              <a:rPr lang="en-US" dirty="0" smtClean="0"/>
              <a:t>Please remember to take survey upon leaving</a:t>
            </a:r>
            <a:r>
              <a:rPr lang="en-US" baseline="0" dirty="0" smtClean="0"/>
              <a:t> the webinar</a:t>
            </a:r>
          </a:p>
          <a:p>
            <a:r>
              <a:rPr lang="en-US" baseline="0" dirty="0" smtClean="0"/>
              <a:t>Recording and slides available on CCRS Center and AYPF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EE418-A8E4-43A2-A028-52C4F0F27838}" type="slidenum">
              <a:rPr lang="en-US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17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Banner: log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>
                <a:solidFill>
                  <a:srgbClr val="0B3982"/>
                </a:solidFill>
              </a:rPr>
              <a:pPr/>
              <a:t>11/25/2013</a:t>
            </a:fld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514600"/>
            <a:ext cx="7772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81000"/>
            <a:ext cx="6858000" cy="381000"/>
          </a:xfrm>
        </p:spPr>
        <p:txBody>
          <a:bodyPr/>
          <a:lstStyle>
            <a:lvl1pPr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678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Banner: log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>
                <a:solidFill>
                  <a:srgbClr val="0B3982"/>
                </a:solidFill>
              </a:rPr>
              <a:pPr/>
              <a:t>11/25/2013</a:t>
            </a:fld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514600"/>
            <a:ext cx="7772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81000"/>
            <a:ext cx="6858000" cy="381000"/>
          </a:xfrm>
        </p:spPr>
        <p:txBody>
          <a:bodyPr/>
          <a:lstStyle>
            <a:lvl1pPr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6780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78D8C-FDF2-43FE-B949-C5A620DB5862}" type="slidenum">
              <a:rPr lang="en-US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07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B7A45-8434-4DB4-8CDD-CF5B77410F26}" type="slidenum">
              <a:rPr lang="en-US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85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Banner: log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>
                <a:solidFill>
                  <a:srgbClr val="0B3982"/>
                </a:solidFill>
              </a:rPr>
              <a:pPr/>
              <a:t>11/25/2013</a:t>
            </a:fld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514600"/>
            <a:ext cx="7772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81000"/>
            <a:ext cx="6858000" cy="381000"/>
          </a:xfrm>
        </p:spPr>
        <p:txBody>
          <a:bodyPr/>
          <a:lstStyle>
            <a:lvl1pPr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6780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Banner: log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>
                <a:solidFill>
                  <a:srgbClr val="0B3982"/>
                </a:solidFill>
              </a:rPr>
              <a:pPr/>
              <a:t>11/25/2013</a:t>
            </a:fld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514600"/>
            <a:ext cx="7772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81000"/>
            <a:ext cx="6858000" cy="381000"/>
          </a:xfrm>
        </p:spPr>
        <p:txBody>
          <a:bodyPr/>
          <a:lstStyle>
            <a:lvl1pPr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678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78D8C-FDF2-43FE-B949-C5A620DB5862}" type="slidenum">
              <a:rPr lang="en-US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075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</p:spPr>
        <p:txBody>
          <a:bodyPr wrap="none"/>
          <a:lstStyle>
            <a:lvl1pPr>
              <a:defRPr sz="1000"/>
            </a:lvl1pPr>
          </a:lstStyle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2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FD0BA-D9B3-4EBE-BC11-60DBD1DC1ABE}" type="slidenum">
              <a:rPr lang="en-US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EE418-A8E4-43A2-A028-52C4F0F27838}" type="slidenum">
              <a:rPr lang="en-US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17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786ED-2B30-460C-81B3-1DAB409086F3}" type="slidenum">
              <a:rPr lang="en-US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786ED-2B30-460C-81B3-1DAB409086F3}" type="slidenum">
              <a:rPr lang="en-US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BCC76-ADFC-4EFD-94C3-C1305733D4B6}" type="slidenum">
              <a:rPr lang="en-US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BCC76-ADFC-4EFD-94C3-C1305733D4B6}" type="slidenum">
              <a:rPr lang="en-US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30B656-4E2A-421F-A4D2-F60AC920180A}" type="slidenum">
              <a:rPr lang="en-US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Banner: logo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4B3-9DAF-4141-83DC-97DD222DFFB4}" type="datetimeFigureOut">
              <a:rPr lang="en-US" smtClean="0">
                <a:solidFill>
                  <a:srgbClr val="0B3982"/>
                </a:solidFill>
              </a:rPr>
              <a:pPr/>
              <a:t>11/25/2013</a:t>
            </a:fld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C1EA-986E-D64C-AA0B-11A66E13F82F}" type="slidenum">
              <a:rPr lang="en-US" smtClean="0">
                <a:solidFill>
                  <a:srgbClr val="0B3982"/>
                </a:solidFill>
              </a:rPr>
              <a:pPr/>
              <a:t>‹#›</a:t>
            </a:fld>
            <a:endParaRPr lang="en-US" dirty="0">
              <a:solidFill>
                <a:srgbClr val="0B398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514600"/>
            <a:ext cx="7772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81000"/>
            <a:ext cx="6858000" cy="381000"/>
          </a:xfrm>
        </p:spPr>
        <p:txBody>
          <a:bodyPr/>
          <a:lstStyle>
            <a:lvl1pPr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678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1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6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7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8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9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10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11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1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13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15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16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94 CCRS CoBranded PPT Tex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2055812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97 CCRS PPT Template_Text_0125132 d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gray">
          <a:xfrm>
            <a:off x="0" y="1701579"/>
            <a:ext cx="9235440" cy="262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ltGray">
          <a:xfrm>
            <a:off x="118872" y="314394"/>
            <a:ext cx="8906256" cy="3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118872" y="747423"/>
            <a:ext cx="8906256" cy="51707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6550775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2200" b="1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Acceleration and dual enrollment/ November 25, 2013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ea typeface="ＭＳ Ｐゴシック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539B"/>
                </a:solidFill>
                <a:ea typeface="ＭＳ Ｐゴシック"/>
              </a:rPr>
              <a:t>COMMUNITY COLLEGE RESEARCH CENTER</a:t>
            </a:r>
            <a:endParaRPr lang="en-US" sz="700" dirty="0">
              <a:solidFill>
                <a:srgbClr val="00539B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FB1470-6234-4AA3-9FA9-09001ED19C6F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6A37176-06F3-4511-B1AE-DEC59B38781D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FB1470-6234-4AA3-9FA9-09001ED19C6F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6A37176-06F3-4511-B1AE-DEC59B38781D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94 CCRS CoBranded PPT Divi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931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6A37176-06F3-4511-B1AE-DEC59B38781D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6A37176-06F3-4511-B1AE-DEC59B38781D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6A37176-06F3-4511-B1AE-DEC59B38781D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6A37176-06F3-4511-B1AE-DEC59B38781D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FB1470-6234-4AA3-9FA9-09001ED19C6F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FB1470-6234-4AA3-9FA9-09001ED19C6F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FB1470-6234-4AA3-9FA9-09001ED19C6F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FB1470-6234-4AA3-9FA9-09001ED19C6F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FB1470-6234-4AA3-9FA9-09001ED19C6F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FB1470-6234-4AA3-9FA9-09001ED19C6F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94 CCRS CoBranded PPT Tex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2055812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FB1470-6234-4AA3-9FA9-09001ED19C6F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FB1470-6234-4AA3-9FA9-09001ED19C6F}" type="slidenum">
              <a:rPr lang="en-US">
                <a:solidFill>
                  <a:srgbClr val="0B3982"/>
                </a:solidFill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94 CCRS CoBranded PPT Divid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9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94 CCRS CoBranded PPT Tex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2055812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94 CCRS CoBranded PPT Tex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2055812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94 CCRS CoBranded PPT Tex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2055812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94 CCRS CoBranded PPT Tex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2055812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94 CCRS CoBranded PPT Divi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931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erickson@sbctc.ed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Why I-BEST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8001000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kern="0" dirty="0">
                <a:solidFill>
                  <a:srgbClr val="0B3982"/>
                </a:solidFill>
                <a:ea typeface="ＭＳ Ｐゴシック"/>
              </a:rPr>
              <a:t>In Washington state, over half of the students come to our community and technical college system with the goal of getting to work.  </a:t>
            </a:r>
            <a:endParaRPr lang="en-US" sz="2200" kern="0" dirty="0">
              <a:solidFill>
                <a:srgbClr val="0B3982"/>
              </a:solidFill>
              <a:ea typeface="ＭＳ Ｐゴシック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200" kern="0" dirty="0">
              <a:solidFill>
                <a:srgbClr val="0B3982"/>
              </a:solidFill>
              <a:ea typeface="ＭＳ Ｐゴシック"/>
            </a:endParaRPr>
          </a:p>
          <a:p>
            <a:pPr marL="342900" indent="-342900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0B3982"/>
                </a:solidFill>
                <a:ea typeface="ＭＳ Ｐゴシック"/>
              </a:rPr>
              <a:t>SBCTC research found that only </a:t>
            </a:r>
            <a:r>
              <a:rPr lang="en-US" sz="2200" u="sng" dirty="0">
                <a:solidFill>
                  <a:srgbClr val="0B3982"/>
                </a:solidFill>
                <a:ea typeface="ＭＳ Ｐゴシック"/>
              </a:rPr>
              <a:t>13 percent </a:t>
            </a:r>
            <a:r>
              <a:rPr lang="en-US" sz="2200" dirty="0">
                <a:solidFill>
                  <a:srgbClr val="0B3982"/>
                </a:solidFill>
                <a:ea typeface="ＭＳ Ｐゴシック"/>
              </a:rPr>
              <a:t>of ESL and less than </a:t>
            </a:r>
            <a:r>
              <a:rPr lang="en-US" sz="2200" u="sng" dirty="0">
                <a:solidFill>
                  <a:srgbClr val="0B3982"/>
                </a:solidFill>
                <a:ea typeface="ＭＳ Ｐゴシック"/>
              </a:rPr>
              <a:t>one third</a:t>
            </a:r>
            <a:r>
              <a:rPr lang="en-US" sz="2200" dirty="0">
                <a:solidFill>
                  <a:srgbClr val="0B3982"/>
                </a:solidFill>
                <a:ea typeface="ＭＳ Ｐゴシック"/>
              </a:rPr>
              <a:t> of ABE students continued on to college-level work. 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0B3982"/>
                </a:solidFill>
                <a:ea typeface="ＭＳ Ｐゴシック"/>
              </a:rPr>
              <a:t>Only </a:t>
            </a:r>
            <a:r>
              <a:rPr lang="en-US" sz="2200" u="sng" dirty="0">
                <a:solidFill>
                  <a:srgbClr val="0B3982"/>
                </a:solidFill>
                <a:ea typeface="ＭＳ Ｐゴシック"/>
              </a:rPr>
              <a:t>4 to 6 percent</a:t>
            </a:r>
            <a:r>
              <a:rPr lang="en-US" sz="2200" dirty="0">
                <a:solidFill>
                  <a:srgbClr val="0B3982"/>
                </a:solidFill>
                <a:ea typeface="ＭＳ Ｐゴシック"/>
              </a:rPr>
              <a:t>, respectively, of the students ended up getting 45 or more college credits or earning a certificate or degree within five years.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i="1" kern="0" dirty="0">
                <a:solidFill>
                  <a:srgbClr val="0B3982"/>
                </a:solidFill>
                <a:ea typeface="ＭＳ Ｐゴシック"/>
              </a:rPr>
              <a:t>Research cited: Building Pathways to Success for Low-Skill Adult Students: Lessons for Community College Policy and Practice from a Longitudinal Student Tracking Study (Prince, Jenkins: April 2005).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endParaRPr lang="en-US" sz="2200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5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1295400"/>
          </a:xfrm>
        </p:spPr>
        <p:txBody>
          <a:bodyPr/>
          <a:lstStyle/>
          <a:p>
            <a:r>
              <a:rPr lang="en-US" sz="3600" b="1" dirty="0" smtClean="0"/>
              <a:t>Beyond Basic Skills: </a:t>
            </a:r>
            <a:r>
              <a:rPr lang="en-US" sz="3200" b="1" dirty="0" smtClean="0"/>
              <a:t>Expansion </a:t>
            </a:r>
            <a:r>
              <a:rPr lang="en-US" sz="3200" b="1" dirty="0"/>
              <a:t>Initiatives Promise More Access to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I-BEST and Success Along the Pathway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86000"/>
            <a:ext cx="8229600" cy="4114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I-BEST pilot programs increase pathway options for all basic skills students.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/>
          </a:p>
          <a:p>
            <a:pPr lvl="1"/>
            <a:r>
              <a:rPr lang="en-US" sz="2400" dirty="0">
                <a:solidFill>
                  <a:srgbClr val="0B3982"/>
                </a:solidFill>
              </a:rPr>
              <a:t>I-BEST for Developmental Education pilot </a:t>
            </a:r>
            <a:r>
              <a:rPr lang="en-US" sz="2400" dirty="0" smtClean="0">
                <a:solidFill>
                  <a:srgbClr val="0B3982"/>
                </a:solidFill>
              </a:rPr>
              <a:t>project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B3982"/>
              </a:solidFill>
            </a:endParaRPr>
          </a:p>
          <a:p>
            <a:pPr lvl="1"/>
            <a:r>
              <a:rPr lang="en-US" sz="2400" dirty="0" smtClean="0"/>
              <a:t>Academic I-BEST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800" dirty="0" smtClean="0"/>
          </a:p>
          <a:p>
            <a:pPr lvl="1"/>
            <a:r>
              <a:rPr lang="en-US" sz="2400" dirty="0" smtClean="0"/>
              <a:t>On-ramp </a:t>
            </a:r>
            <a:r>
              <a:rPr lang="en-US" sz="2400" dirty="0"/>
              <a:t>to I-BEST pilot </a:t>
            </a:r>
            <a:r>
              <a:rPr lang="en-US" sz="2400" dirty="0" smtClean="0"/>
              <a:t>project</a:t>
            </a:r>
            <a:endParaRPr lang="en-US" sz="800" dirty="0" smtClean="0"/>
          </a:p>
          <a:p>
            <a:pPr marL="457200" lvl="1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6" name="Picture 40" descr="DSCN0051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18" r="15959" b="8772"/>
          <a:stretch>
            <a:fillRect/>
          </a:stretch>
        </p:blipFill>
        <p:spPr bwMode="auto">
          <a:xfrm>
            <a:off x="6324600" y="4408580"/>
            <a:ext cx="1828800" cy="13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49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I-BEST for Developmental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0135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1981201"/>
            <a:ext cx="7010400" cy="47828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Extends I-BEST into developmental education by identifying new model(s) of instruction that focus on the redesign of developmental education curriculum/instructional practice and professional-technical curriculum/instructional practice. 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The goal is to pilot strategies that move students further and faster toward the highest credential in the pathway. </a:t>
            </a:r>
          </a:p>
          <a:p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Integrated, Contextualized, Accelerated and Team- taught</a:t>
            </a:r>
            <a:r>
              <a:rPr lang="en-US" sz="2000" dirty="0"/>
              <a:t>:</a:t>
            </a:r>
            <a:r>
              <a:rPr lang="en-US" sz="2000" dirty="0" smtClean="0"/>
              <a:t> I-BEST for Developmental Education models extend the pathways developed in approved I-BEST programs that were at least two quarters in length.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6553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Delivered in the traditional I-BEST instructional delivery model and extending an existing I-BEST program to the next level of certificate within the pathway. ABE and Dev. Ed. students can be served.</a:t>
            </a:r>
          </a:p>
          <a:p>
            <a:r>
              <a:rPr lang="en-US" sz="2400" dirty="0" smtClean="0"/>
              <a:t>Accelerated Outcomes model: Focusing on moving students further and faster through Developmental Math and/or English to college level.  Students have the ability to move multiple levels within 1 quarter, up to and including college level.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40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584" y="1191904"/>
            <a:ext cx="88046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eaLnBrk="0" fontAlgn="base" hangingPunct="0">
              <a:spcBef>
                <a:spcPts val="575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D2D8A">
                    <a:lumMod val="50000"/>
                  </a:srgbClr>
                </a:solidFill>
                <a:latin typeface="Calibri"/>
                <a:ea typeface="Calibri"/>
              </a:rPr>
              <a:t>DEV ED I-BEST Students </a:t>
            </a:r>
            <a:endParaRPr lang="en-US" sz="2400" dirty="0">
              <a:solidFill>
                <a:srgbClr val="2D2D8A">
                  <a:lumMod val="50000"/>
                </a:srgbClr>
              </a:solidFill>
              <a:latin typeface="Times New Roman"/>
              <a:ea typeface="Calibri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2D2D8A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Accumulated an average of 42 college credits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2D2D8A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Had a retention rate of 75%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2D2D8A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55% of I-BEST for Developmental Education students starting in lower levels of pre-college math in 2011-12 increased at least 2 levels or earned college-level math.  Twenty-five percent of comparison students in 2011-12 increased at least 2 levels or earned college-level </a:t>
            </a:r>
            <a:r>
              <a:rPr lang="en-US" sz="2400" dirty="0">
                <a:solidFill>
                  <a:srgbClr val="2D2D8A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math credits.  </a:t>
            </a:r>
            <a:endParaRPr lang="en-US" sz="2400" dirty="0">
              <a:solidFill>
                <a:srgbClr val="2D2D8A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2D2D8A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74% of I-BEST for Developmental Education students starting in lower levels of pre-college English in 2011-12 increased at least 2 levels or earned college-level English.  Forty-nine percent of comparison students in 2011-12 increased at least 2 levels or earned college-level </a:t>
            </a:r>
            <a:r>
              <a:rPr lang="en-US" sz="2400" dirty="0">
                <a:solidFill>
                  <a:srgbClr val="2D2D8A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English credits.</a:t>
            </a:r>
            <a:r>
              <a:rPr lang="en-US" sz="2400" dirty="0">
                <a:solidFill>
                  <a:srgbClr val="2D2D8A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2D2D8A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Had an average GPA of 2.9</a:t>
            </a:r>
            <a:endParaRPr lang="en-US" sz="2400" dirty="0">
              <a:solidFill>
                <a:srgbClr val="2D2D8A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7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Academic I-BEST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17456"/>
            <a:ext cx="8305800" cy="4114800"/>
          </a:xfrm>
          <a:prstGeom prst="rect">
            <a:avLst/>
          </a:prstGeom>
        </p:spPr>
        <p:txBody>
          <a:bodyPr/>
          <a:lstStyle/>
          <a:p>
            <a:pPr marL="0" lvl="1" indent="0">
              <a:spcAft>
                <a:spcPts val="1200"/>
              </a:spcAft>
              <a:buNone/>
            </a:pPr>
            <a:r>
              <a:rPr lang="en-US" sz="2300" dirty="0"/>
              <a:t>Academic I-BEST programs provide educational access and support for adult </a:t>
            </a:r>
            <a:r>
              <a:rPr lang="en-US" sz="2300" dirty="0" smtClean="0"/>
              <a:t>ABE, ESL, and Developmental Education </a:t>
            </a:r>
            <a:r>
              <a:rPr lang="en-US" sz="2300" dirty="0"/>
              <a:t>English and math students to progress further and faster along an academic or vocational transfer pathway to a four-year college or university. </a:t>
            </a:r>
            <a:endParaRPr lang="en-US" sz="2300" dirty="0" smtClean="0"/>
          </a:p>
          <a:p>
            <a:pPr marL="28575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300" dirty="0" smtClean="0"/>
              <a:t>Modeled after traditional I-BEST, </a:t>
            </a:r>
            <a:r>
              <a:rPr lang="en-US" sz="2300" dirty="0"/>
              <a:t>students develop academic skills while earning college </a:t>
            </a:r>
            <a:r>
              <a:rPr lang="en-US" sz="2300" dirty="0" smtClean="0"/>
              <a:t>credit the direct transfer degree pathway</a:t>
            </a:r>
          </a:p>
          <a:p>
            <a:pPr>
              <a:spcAft>
                <a:spcPts val="1200"/>
              </a:spcAft>
            </a:pPr>
            <a:r>
              <a:rPr lang="en-US" sz="2300" dirty="0" smtClean="0"/>
              <a:t>Academic I-BEST is approved for </a:t>
            </a:r>
            <a:r>
              <a:rPr lang="en-US" sz="2300" dirty="0"/>
              <a:t>enhanced FTES, but the students are not eligible for Opportunity Grant funding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6" name="Picture 5" descr="IBESTSTl6.jpg"/>
          <p:cNvPicPr>
            <a:picLocks noChangeAspect="1"/>
          </p:cNvPicPr>
          <p:nvPr/>
        </p:nvPicPr>
        <p:blipFill>
          <a:blip r:embed="rId2" cstate="print"/>
          <a:srcRect l="5756" t="16421" r="43875" b="20670"/>
          <a:stretch>
            <a:fillRect/>
          </a:stretch>
        </p:blipFill>
        <p:spPr>
          <a:xfrm>
            <a:off x="6742471" y="381000"/>
            <a:ext cx="1600200" cy="1466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22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10" y="639097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SkillUp On-ramp to I-BEST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910" y="18288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On-ramp to I-BEST’s 4 pilot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programs target young adults aged 18-24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years old who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are interested in attending college but test at a basic skills level too low to enter and succeed in I-BEST-level courses. </a:t>
            </a:r>
            <a:endParaRPr lang="en-US" sz="2000" dirty="0">
              <a:solidFill>
                <a:srgbClr val="0B3982"/>
              </a:solidFill>
              <a:ea typeface="ＭＳ Ｐゴシック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B3982"/>
              </a:solidFill>
              <a:ea typeface="ＭＳ Ｐゴシック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On-ramp program goals are increased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basic skills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achievement and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increased enrollment and persistence in I-BEST or other career pathway college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programs within one year.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B3982"/>
              </a:solidFill>
              <a:ea typeface="ＭＳ Ｐゴシック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P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ilots are managed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by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SkillUp Washington in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partnership with the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Workforce Investment Board, community-based organizations, and the Washington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State Board of Community and Technical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Colleges.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B3982"/>
              </a:solidFill>
              <a:ea typeface="ＭＳ Ｐゴシック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On-ramp to I-BEST is funded by the Bill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and Melinda Gates Foundation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through a grant to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SkillUp </a:t>
            </a:r>
            <a:r>
              <a:rPr lang="en-US" sz="2000" dirty="0">
                <a:solidFill>
                  <a:srgbClr val="0B3982"/>
                </a:solidFill>
                <a:ea typeface="ＭＳ Ｐゴシック"/>
              </a:rPr>
              <a:t>Washington.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B3982"/>
              </a:solidFill>
              <a:ea typeface="ＭＳ Ｐゴシック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B3982"/>
              </a:solidFill>
              <a:ea typeface="ＭＳ Ｐゴシック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2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Contact: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Louisa Erickson</a:t>
            </a:r>
          </a:p>
          <a:p>
            <a:pPr marL="0" indent="0" algn="ctr">
              <a:buNone/>
            </a:pPr>
            <a:r>
              <a:rPr lang="en-US" sz="2400" dirty="0" smtClean="0"/>
              <a:t>Program Administrator, Adult Education </a:t>
            </a:r>
            <a:r>
              <a:rPr lang="en-US" sz="2400" dirty="0" smtClean="0">
                <a:hlinkClick r:id="rId3"/>
              </a:rPr>
              <a:t>Lerickson@sbctc.edu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r>
              <a:rPr lang="en-US" sz="2400" dirty="0" smtClean="0"/>
              <a:t>(360) 704-4368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655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517889"/>
            <a:ext cx="8229600" cy="5262979"/>
          </a:xfrm>
        </p:spPr>
        <p:txBody>
          <a:bodyPr/>
          <a:lstStyle/>
          <a:p>
            <a:pPr algn="ctr"/>
            <a:r>
              <a:rPr lang="en-US" dirty="0" smtClean="0"/>
              <a:t>Audience</a:t>
            </a:r>
            <a:br>
              <a:rPr lang="en-US" dirty="0" smtClean="0"/>
            </a:br>
            <a:r>
              <a:rPr lang="en-US" dirty="0" smtClean="0"/>
              <a:t>Questions &amp; Answers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Recording and slides available 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CCRS Center website: www.ccrscenter.org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AYPF website:</a:t>
            </a:r>
            <a:br>
              <a:rPr lang="en-US" sz="3200" dirty="0" smtClean="0"/>
            </a:br>
            <a:r>
              <a:rPr lang="en-US" sz="3200" dirty="0" smtClean="0"/>
              <a:t>www.aypf.org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1692" y="6507316"/>
            <a:ext cx="70532" cy="153888"/>
          </a:xfrm>
        </p:spPr>
        <p:txBody>
          <a:bodyPr/>
          <a:lstStyle/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1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I-BEST: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Basic Skills and Beyond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Louisa Erickson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Program Administrator, Adult Education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Washington State Board for Community and Technical Colleges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Why I-BEST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8001000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kern="0" dirty="0">
                <a:solidFill>
                  <a:srgbClr val="0B3982"/>
                </a:solidFill>
                <a:ea typeface="ＭＳ Ｐゴシック"/>
              </a:rPr>
              <a:t>In Washington state, over half of the students come to our community and technical college system with the goal of getting to work.  </a:t>
            </a:r>
            <a:endParaRPr lang="en-US" sz="2200" kern="0" dirty="0">
              <a:solidFill>
                <a:srgbClr val="0B3982"/>
              </a:solidFill>
              <a:ea typeface="ＭＳ Ｐゴシック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200" kern="0" dirty="0">
              <a:solidFill>
                <a:srgbClr val="0B3982"/>
              </a:solidFill>
              <a:ea typeface="ＭＳ Ｐゴシック"/>
            </a:endParaRPr>
          </a:p>
          <a:p>
            <a:pPr marL="342900" indent="-342900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0B3982"/>
                </a:solidFill>
                <a:ea typeface="ＭＳ Ｐゴシック"/>
              </a:rPr>
              <a:t>SBCTC research found that only </a:t>
            </a:r>
            <a:r>
              <a:rPr lang="en-US" sz="2200" u="sng" dirty="0">
                <a:solidFill>
                  <a:srgbClr val="0B3982"/>
                </a:solidFill>
                <a:ea typeface="ＭＳ Ｐゴシック"/>
              </a:rPr>
              <a:t>13 percent </a:t>
            </a:r>
            <a:r>
              <a:rPr lang="en-US" sz="2200" dirty="0">
                <a:solidFill>
                  <a:srgbClr val="0B3982"/>
                </a:solidFill>
                <a:ea typeface="ＭＳ Ｐゴシック"/>
              </a:rPr>
              <a:t>of ESL and less than </a:t>
            </a:r>
            <a:r>
              <a:rPr lang="en-US" sz="2200" u="sng" dirty="0">
                <a:solidFill>
                  <a:srgbClr val="0B3982"/>
                </a:solidFill>
                <a:ea typeface="ＭＳ Ｐゴシック"/>
              </a:rPr>
              <a:t>one third</a:t>
            </a:r>
            <a:r>
              <a:rPr lang="en-US" sz="2200" dirty="0">
                <a:solidFill>
                  <a:srgbClr val="0B3982"/>
                </a:solidFill>
                <a:ea typeface="ＭＳ Ｐゴシック"/>
              </a:rPr>
              <a:t> of ABE students continued on to college-level work. 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0B3982"/>
                </a:solidFill>
                <a:ea typeface="ＭＳ Ｐゴシック"/>
              </a:rPr>
              <a:t>Only </a:t>
            </a:r>
            <a:r>
              <a:rPr lang="en-US" sz="2200" u="sng" dirty="0">
                <a:solidFill>
                  <a:srgbClr val="0B3982"/>
                </a:solidFill>
                <a:ea typeface="ＭＳ Ｐゴシック"/>
              </a:rPr>
              <a:t>4 to 6 percent</a:t>
            </a:r>
            <a:r>
              <a:rPr lang="en-US" sz="2200" dirty="0">
                <a:solidFill>
                  <a:srgbClr val="0B3982"/>
                </a:solidFill>
                <a:ea typeface="ＭＳ Ｐゴシック"/>
              </a:rPr>
              <a:t>, respectively, of the students ended up getting 45 or more college credits or earning a certificate or degree within five years.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i="1" kern="0" dirty="0">
                <a:solidFill>
                  <a:srgbClr val="0B3982"/>
                </a:solidFill>
                <a:ea typeface="ＭＳ Ｐゴシック"/>
              </a:rPr>
              <a:t>Research cited: Building Pathways to Success for Low-Skill Adult Students: Lessons for Community College Policy and Practice from a Longitudinal Student Tracking Study (Prince, Jenkins: April 2005).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endParaRPr lang="en-US" sz="2200" dirty="0">
              <a:solidFill>
                <a:srgbClr val="0B398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5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3810000" cy="47244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It is an instructional model that pairs an instructor from basic skills and an instructor from a vocational program to jointly instruct together at least of 50% time.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The programs must include college-level vocational credits.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Students must qualify for federally supported levels of adult basic education.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a typeface="ＭＳ Ｐゴシック"/>
              </a:rPr>
              <a:t>What is I-BEST?</a:t>
            </a:r>
            <a:endParaRPr lang="en-US" sz="4400" dirty="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143000"/>
            <a:ext cx="3581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 dirty="0">
                <a:solidFill>
                  <a:srgbClr val="0B3982"/>
                </a:solidFill>
                <a:ea typeface="ＭＳ Ｐゴシック"/>
              </a:rPr>
              <a:t>Faculty must develop integrated program outcomes, jointly plan curriculum, and jointly assess student learning and skill development.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 dirty="0">
                <a:solidFill>
                  <a:srgbClr val="0B3982"/>
                </a:solidFill>
                <a:ea typeface="ＭＳ Ｐゴシック"/>
              </a:rPr>
              <a:t>Wrap-around student service supports are provided.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 dirty="0">
                <a:solidFill>
                  <a:srgbClr val="0B3982"/>
                </a:solidFill>
                <a:ea typeface="ＭＳ Ｐゴシック"/>
              </a:rPr>
              <a:t>The programs must appear on the demand list for the local area.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/>
              <a:t>Core Supports and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Understand what you are Undertaking:</a:t>
            </a:r>
          </a:p>
          <a:p>
            <a:r>
              <a:rPr lang="en-US" sz="2400" dirty="0" smtClean="0"/>
              <a:t>Program Planning and Selection</a:t>
            </a:r>
          </a:p>
          <a:p>
            <a:r>
              <a:rPr lang="en-US" sz="2400" dirty="0" smtClean="0"/>
              <a:t>Instructional Team </a:t>
            </a:r>
            <a:r>
              <a:rPr lang="en-US" sz="2400" dirty="0"/>
              <a:t>S</a:t>
            </a:r>
            <a:r>
              <a:rPr lang="en-US" sz="2400" dirty="0" smtClean="0"/>
              <a:t>election and Support</a:t>
            </a:r>
          </a:p>
          <a:p>
            <a:r>
              <a:rPr lang="en-US" sz="2400" dirty="0" smtClean="0"/>
              <a:t>Professional Development</a:t>
            </a: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Nurture Relationships:</a:t>
            </a:r>
          </a:p>
          <a:p>
            <a:r>
              <a:rPr lang="en-US" sz="2400" dirty="0" smtClean="0"/>
              <a:t>Cross Sector Collaboration and Communication: Institutional, Community</a:t>
            </a:r>
            <a:r>
              <a:rPr lang="en-US" sz="2400" dirty="0"/>
              <a:t> </a:t>
            </a:r>
            <a:r>
              <a:rPr lang="en-US" sz="2400" dirty="0" smtClean="0"/>
              <a:t>and State Level</a:t>
            </a:r>
          </a:p>
          <a:p>
            <a:r>
              <a:rPr lang="en-US" sz="2400" dirty="0" smtClean="0"/>
              <a:t>Community Based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92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7475"/>
            <a:ext cx="8686800" cy="1371600"/>
          </a:xfrm>
        </p:spPr>
        <p:txBody>
          <a:bodyPr/>
          <a:lstStyle/>
          <a:p>
            <a:pPr algn="ctr" eaLnBrk="1" hangingPunct="1"/>
            <a:r>
              <a:rPr lang="en-US" sz="3400" b="1" dirty="0" smtClean="0">
                <a:solidFill>
                  <a:srgbClr val="000000"/>
                </a:solidFill>
              </a:rPr>
              <a:t>Why does I-BEST matter for LPN degree students at Renton Technical College ?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0CDE3-A72E-46C4-B5BA-80E200D3CEEE}" type="slidenum">
              <a:rPr lang="en-US" smtClean="0">
                <a:solidFill>
                  <a:srgbClr val="0B3982"/>
                </a:solidFill>
              </a:rPr>
              <a:pPr>
                <a:defRPr/>
              </a:pPr>
              <a:t>6</a:t>
            </a:fld>
            <a:endParaRPr lang="en-US" dirty="0" smtClean="0">
              <a:solidFill>
                <a:srgbClr val="0B398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438400"/>
          <a:ext cx="7848601" cy="257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1778510"/>
                <a:gridCol w="1726691"/>
              </a:tblGrid>
              <a:tr h="95545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Enrollment, Withdrawals</a:t>
                      </a:r>
                      <a:r>
                        <a:rPr lang="en-US" sz="2200" baseline="0" dirty="0" smtClean="0"/>
                        <a:t> &amp; Dismissal</a:t>
                      </a:r>
                      <a:endParaRPr lang="en-US" sz="2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Traditional</a:t>
                      </a:r>
                      <a:r>
                        <a:rPr lang="en-US" sz="2200" baseline="0" dirty="0" smtClean="0"/>
                        <a:t> Student</a:t>
                      </a:r>
                      <a:endParaRPr lang="en-US" sz="2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I-BEST</a:t>
                      </a:r>
                      <a:r>
                        <a:rPr lang="en-US" sz="2200" baseline="0" dirty="0" smtClean="0"/>
                        <a:t> Student</a:t>
                      </a:r>
                      <a:endParaRPr lang="en-US" sz="2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4003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Enrolled</a:t>
                      </a:r>
                      <a:endParaRPr lang="en-US" sz="22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</a:t>
                      </a:r>
                      <a:endParaRPr lang="en-US" sz="22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13</a:t>
                      </a:r>
                      <a:endParaRPr lang="en-US" sz="22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4003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Withdrew/dismissed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  <a:tr h="54003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Completed</a:t>
                      </a:r>
                      <a:endParaRPr lang="en-US" sz="22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 (56%)</a:t>
                      </a:r>
                      <a:endParaRPr lang="en-US" sz="22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 (85%)</a:t>
                      </a:r>
                      <a:endParaRPr lang="en-US" sz="22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6538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sz="3400" b="1" dirty="0" smtClean="0">
                <a:solidFill>
                  <a:srgbClr val="000000"/>
                </a:solidFill>
              </a:rPr>
              <a:t>Why does I-BEST matter for LPN degree students at Renton Technical College ?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D065D-B6EB-4BA7-853D-1F738F752E79}" type="slidenum">
              <a:rPr lang="en-US" smtClean="0">
                <a:solidFill>
                  <a:srgbClr val="0B3982"/>
                </a:solidFill>
              </a:rPr>
              <a:pPr>
                <a:defRPr/>
              </a:pPr>
              <a:t>7</a:t>
            </a:fld>
            <a:endParaRPr lang="en-US" dirty="0" smtClean="0">
              <a:solidFill>
                <a:srgbClr val="0B398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01813" y="1436688"/>
          <a:ext cx="5715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2857500"/>
              </a:tblGrid>
              <a:tr h="3962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Educational</a:t>
                      </a:r>
                      <a:r>
                        <a:rPr lang="en-US" baseline="0" dirty="0" smtClean="0"/>
                        <a:t> Level Gains after 2 quarters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Listening (CASAS)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Speaking (BEST Plus)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 (CASAS)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r>
                        <a:rPr lang="en-US" baseline="0" dirty="0" smtClean="0"/>
                        <a:t> (Independent)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36</a:t>
                      </a:r>
                      <a:endParaRPr lang="en-US" b="1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3725" y="3927475"/>
          <a:ext cx="7848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199"/>
                <a:gridCol w="2097388"/>
                <a:gridCol w="186501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Traditional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I-BEST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Credits Attempted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216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293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Credits Successfully</a:t>
                      </a:r>
                      <a:r>
                        <a:rPr lang="en-US" sz="1800" baseline="0" dirty="0" smtClean="0"/>
                        <a:t>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Percentage of Credit</a:t>
                      </a:r>
                      <a:r>
                        <a:rPr lang="en-US" sz="1800" baseline="0" dirty="0" smtClean="0"/>
                        <a:t> Completion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88%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98%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Grade Point</a:t>
                      </a:r>
                      <a:r>
                        <a:rPr lang="en-US" sz="1800" baseline="0" dirty="0" smtClean="0"/>
                        <a:t> Average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3.45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smtClean="0"/>
              <a:t>Planning I-BEST with at least 15 college credits to start makes a substantial difference in how far students advance.</a:t>
            </a:r>
            <a:endParaRPr lang="en-US" sz="20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286000"/>
          <a:ext cx="8153401" cy="3124198"/>
        </p:xfrm>
        <a:graphic>
          <a:graphicData uri="http://schemas.openxmlformats.org/drawingml/2006/table">
            <a:tbl>
              <a:tblPr/>
              <a:tblGrid>
                <a:gridCol w="1430422"/>
                <a:gridCol w="1078316"/>
                <a:gridCol w="940777"/>
                <a:gridCol w="972871"/>
                <a:gridCol w="762891"/>
                <a:gridCol w="1164966"/>
                <a:gridCol w="940777"/>
                <a:gridCol w="862381"/>
              </a:tblGrid>
              <a:tr h="56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Students Who Attempted </a:t>
                      </a: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 </a:t>
                      </a:r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Least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College Credits in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I-BEST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Students Who Attempted </a:t>
                      </a:r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15 College Credits in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I-BEST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2006-07</a:t>
                      </a: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2007-08</a:t>
                      </a: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2008-09</a:t>
                      </a: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2006-07</a:t>
                      </a: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2007-08</a:t>
                      </a: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2008-09</a:t>
                      </a: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Momentum</a:t>
                      </a: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Skills Only</a:t>
                      </a: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56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Pre-college Only</a:t>
                      </a: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Math</a:t>
                      </a: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Tipping Point</a:t>
                      </a:r>
                    </a:p>
                  </a:txBody>
                  <a:tcPr marL="4572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17B7"/>
                          </a:solidFill>
                          <a:latin typeface="Calibri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907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What are the Challenges and Next Steps?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0135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B3982"/>
              </a:solidFill>
              <a:ea typeface="ＭＳ Ｐゴシック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1828800"/>
            <a:ext cx="7010400" cy="47212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The CCRC’s evaluation of I-BEST further validated the earlier SBCTC findings. I-BEST moves low skilled students further and faster in college-level work.  The study found that students participating in I-BEST did better than other basic skills students. I-BEST students were more likely than others to continue into credit-bearing coursework, earn occupational certificates, make point gains on basic skills tests, and I-BEST students had a higher probability of persisting into the second year.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r>
              <a:rPr lang="en-US" sz="2000" dirty="0" smtClean="0"/>
              <a:t>However, not all pathways appear to be working smoothly to the degree.  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459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 Char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4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5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6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7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8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9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0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1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2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3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14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5_Blank Presentation">
  <a:themeElements>
    <a:clrScheme name="">
      <a:dk1>
        <a:srgbClr val="0B3982"/>
      </a:dk1>
      <a:lt1>
        <a:srgbClr val="FFFFFF"/>
      </a:lt1>
      <a:dk2>
        <a:srgbClr val="0B398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82F6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_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1195</Words>
  <Application>Microsoft Office PowerPoint</Application>
  <PresentationFormat>On-screen Show (4:3)</PresentationFormat>
  <Paragraphs>193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42</vt:i4>
      </vt:variant>
      <vt:variant>
        <vt:lpstr>Slide Titles</vt:lpstr>
      </vt:variant>
      <vt:variant>
        <vt:i4>17</vt:i4>
      </vt:variant>
    </vt:vector>
  </HeadingPairs>
  <TitlesOfParts>
    <vt:vector size="59" baseType="lpstr">
      <vt:lpstr>1_Basic</vt:lpstr>
      <vt:lpstr>Org Chart</vt:lpstr>
      <vt:lpstr>Divider Master</vt:lpstr>
      <vt:lpstr>Basic</vt:lpstr>
      <vt:lpstr>2_Basic</vt:lpstr>
      <vt:lpstr>3_Basic</vt:lpstr>
      <vt:lpstr>4_Basic</vt:lpstr>
      <vt:lpstr>5_Basic</vt:lpstr>
      <vt:lpstr>1_Divider Master</vt:lpstr>
      <vt:lpstr>4_AmericasCharities_PPT_TEMPLATE_160511</vt:lpstr>
      <vt:lpstr>5_AmericasCharities_PPT_TEMPLATE_160511</vt:lpstr>
      <vt:lpstr>6_AmericasCharities_PPT_TEMPLATE_160511</vt:lpstr>
      <vt:lpstr>7_AmericasCharities_PPT_TEMPLATE_160511</vt:lpstr>
      <vt:lpstr>8_AmericasCharities_PPT_TEMPLATE_160511</vt:lpstr>
      <vt:lpstr>9_AmericasCharities_PPT_TEMPLATE_160511</vt:lpstr>
      <vt:lpstr>10_AmericasCharities_PPT_TEMPLATE_160511</vt:lpstr>
      <vt:lpstr>11_AmericasCharities_PPT_TEMPLATE_160511</vt:lpstr>
      <vt:lpstr>12_AmericasCharities_PPT_TEMPLATE_160511</vt:lpstr>
      <vt:lpstr>13_AmericasCharities_PPT_TEMPLATE_160511</vt:lpstr>
      <vt:lpstr>14_AmericasCharities_PPT_TEMPLATE_160511</vt:lpstr>
      <vt:lpstr>15_AmericasCharities_PPT_TEMPLATE_160511</vt:lpstr>
      <vt:lpstr>16_AmericasCharities_PPT_TEMPLATE_160511</vt:lpstr>
      <vt:lpstr>17_AmericasCharities_PPT_TEMPLATE_160511</vt:lpstr>
      <vt:lpstr>18_AmericasCharities_PPT_TEMPLATE_160511</vt:lpstr>
      <vt:lpstr>19_AmericasCharities_PPT_TEMPLATE_160511</vt:lpstr>
      <vt:lpstr>2_Blank Presentation</vt:lpstr>
      <vt:lpstr>Blank Presentation</vt:lpstr>
      <vt:lpstr>3_Blank Presentation</vt:lpstr>
      <vt:lpstr>1_Blank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2_Divider Master</vt:lpstr>
      <vt:lpstr>Why I-BEST</vt:lpstr>
      <vt:lpstr>I-BEST:  Basic Skills and Beyond</vt:lpstr>
      <vt:lpstr>Why I-BEST</vt:lpstr>
      <vt:lpstr>Slide 4</vt:lpstr>
      <vt:lpstr>Core Supports and Activities</vt:lpstr>
      <vt:lpstr>Why does I-BEST matter for LPN degree students at Renton Technical College ?</vt:lpstr>
      <vt:lpstr>Why does I-BEST matter for LPN degree students at Renton Technical College ?</vt:lpstr>
      <vt:lpstr>Planning I-BEST with at least 15 college credits to start makes a substantial difference in how far students advance.</vt:lpstr>
      <vt:lpstr> What are the Challenges and Next Steps?  </vt:lpstr>
      <vt:lpstr>Beyond Basic Skills: Expansion Initiatives Promise More Access to  I-BEST and Success Along the Pathway</vt:lpstr>
      <vt:lpstr> I-BEST for Developmental Education </vt:lpstr>
      <vt:lpstr>Program Options</vt:lpstr>
      <vt:lpstr>Slide 13</vt:lpstr>
      <vt:lpstr>Academic I-BEST</vt:lpstr>
      <vt:lpstr>SkillUp On-ramp to I-BEST</vt:lpstr>
      <vt:lpstr>Contact:</vt:lpstr>
      <vt:lpstr>Audience Questions &amp; Answers  Recording and slides available at CCRS Center website: www.ccrscenter.org  AYPF website: www.aypf.org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Accelerated Learning Across Secondary and Postsecondary Education</dc:title>
  <dc:creator>Shamika Stevens</dc:creator>
  <cp:lastModifiedBy>Shamika Stevens</cp:lastModifiedBy>
  <cp:revision>4</cp:revision>
  <dcterms:created xsi:type="dcterms:W3CDTF">2013-11-25T19:36:55Z</dcterms:created>
  <dcterms:modified xsi:type="dcterms:W3CDTF">2013-11-25T19:49:22Z</dcterms:modified>
</cp:coreProperties>
</file>