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469" r:id="rId2"/>
    <p:sldId id="460" r:id="rId3"/>
    <p:sldId id="466" r:id="rId4"/>
    <p:sldId id="467" r:id="rId5"/>
    <p:sldId id="468" r:id="rId6"/>
    <p:sldId id="259" r:id="rId7"/>
    <p:sldId id="435" r:id="rId8"/>
    <p:sldId id="436" r:id="rId9"/>
    <p:sldId id="437" r:id="rId10"/>
    <p:sldId id="441" r:id="rId11"/>
    <p:sldId id="452" r:id="rId12"/>
    <p:sldId id="442" r:id="rId13"/>
    <p:sldId id="472" r:id="rId14"/>
    <p:sldId id="478" r:id="rId15"/>
    <p:sldId id="477" r:id="rId16"/>
    <p:sldId id="464" r:id="rId17"/>
    <p:sldId id="470" r:id="rId18"/>
    <p:sldId id="471" r:id="rId19"/>
    <p:sldId id="474" r:id="rId20"/>
    <p:sldId id="476" r:id="rId2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8589" autoAdjust="0"/>
    <p:restoredTop sz="76431" autoAdjust="0"/>
  </p:normalViewPr>
  <p:slideViewPr>
    <p:cSldViewPr>
      <p:cViewPr varScale="1">
        <p:scale>
          <a:sx n="83" d="100"/>
          <a:sy n="83" d="100"/>
        </p:scale>
        <p:origin x="2592" y="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6531D9-323E-4722-8252-5A7A6E5DDD5E}" type="datetimeFigureOut">
              <a:rPr lang="en-US" smtClean="0"/>
              <a:t>6/1/2017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C4F1E4-0F74-4203-B531-B6BBB1B8D2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14510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 is 4 and half minutes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C4F1E4-0F74-4203-B531-B6BBB1B8D21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22329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C4F1E4-0F74-4203-B531-B6BBB1B8D219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151522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C4F1E4-0F74-4203-B531-B6BBB1B8D219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838079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C4F1E4-0F74-4203-B531-B6BBB1B8D219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106437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C4F1E4-0F74-4203-B531-B6BBB1B8D219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395893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C4F1E4-0F74-4203-B531-B6BBB1B8D219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8310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C4F1E4-0F74-4203-B531-B6BBB1B8D21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2485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C4F1E4-0F74-4203-B531-B6BBB1B8D21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38473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C4F1E4-0F74-4203-B531-B6BBB1B8D21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0684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C4F1E4-0F74-4203-B531-B6BBB1B8D21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0684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C4F1E4-0F74-4203-B531-B6BBB1B8D21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0684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C4F1E4-0F74-4203-B531-B6BBB1B8D21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71055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C4F1E4-0F74-4203-B531-B6BBB1B8D21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0684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C4F1E4-0F74-4203-B531-B6BBB1B8D21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5646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4AE38-8C37-4C7E-ADD7-69B14EEBF31E}" type="datetimeFigureOut">
              <a:rPr lang="en-US" smtClean="0"/>
              <a:t>6/1/2017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26909C-09CF-4EAA-B775-D19B1619E9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5280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4AE38-8C37-4C7E-ADD7-69B14EEBF31E}" type="datetimeFigureOut">
              <a:rPr lang="en-US" smtClean="0"/>
              <a:t>6/1/2017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26909C-09CF-4EAA-B775-D19B1619E9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2761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4AE38-8C37-4C7E-ADD7-69B14EEBF31E}" type="datetimeFigureOut">
              <a:rPr lang="en-US" smtClean="0"/>
              <a:t>6/1/2017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26909C-09CF-4EAA-B775-D19B1619E9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79899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325B3-642B-2C4F-96F5-564F4A81C14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0060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4AE38-8C37-4C7E-ADD7-69B14EEBF31E}" type="datetimeFigureOut">
              <a:rPr lang="en-US" smtClean="0"/>
              <a:t>6/1/2017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26909C-09CF-4EAA-B775-D19B1619E9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10299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4AE38-8C37-4C7E-ADD7-69B14EEBF31E}" type="datetimeFigureOut">
              <a:rPr lang="en-US" smtClean="0"/>
              <a:t>6/1/2017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26909C-09CF-4EAA-B775-D19B1619E9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25240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4AE38-8C37-4C7E-ADD7-69B14EEBF31E}" type="datetimeFigureOut">
              <a:rPr lang="en-US" smtClean="0"/>
              <a:t>6/1/2017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26909C-09CF-4EAA-B775-D19B1619E9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37329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4AE38-8C37-4C7E-ADD7-69B14EEBF31E}" type="datetimeFigureOut">
              <a:rPr lang="en-US" smtClean="0"/>
              <a:t>6/1/2017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26909C-09CF-4EAA-B775-D19B1619E9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6756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4AE38-8C37-4C7E-ADD7-69B14EEBF31E}" type="datetimeFigureOut">
              <a:rPr lang="en-US" smtClean="0"/>
              <a:t>6/1/2017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26909C-09CF-4EAA-B775-D19B1619E9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0447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4AE38-8C37-4C7E-ADD7-69B14EEBF31E}" type="datetimeFigureOut">
              <a:rPr lang="en-US" smtClean="0"/>
              <a:t>6/1/2017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26909C-09CF-4EAA-B775-D19B1619E9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55705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4AE38-8C37-4C7E-ADD7-69B14EEBF31E}" type="datetimeFigureOut">
              <a:rPr lang="en-US" smtClean="0"/>
              <a:t>6/1/2017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26909C-09CF-4EAA-B775-D19B1619E9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35181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4AE38-8C37-4C7E-ADD7-69B14EEBF31E}" type="datetimeFigureOut">
              <a:rPr lang="en-US" smtClean="0"/>
              <a:t>6/1/2017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26909C-09CF-4EAA-B775-D19B1619E9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39089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34AE38-8C37-4C7E-ADD7-69B14EEBF31E}" type="datetimeFigureOut">
              <a:rPr lang="en-US" smtClean="0"/>
              <a:t>6/1/2017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26909C-09CF-4EAA-B775-D19B1619E9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88899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.png"/><Relationship Id="rId18" Type="http://schemas.openxmlformats.org/officeDocument/2006/relationships/image" Target="../media/image39.png"/><Relationship Id="rId26" Type="http://schemas.openxmlformats.org/officeDocument/2006/relationships/hyperlink" Target="http://www.air.org/project/study-deeper-learning-opportunities-and-outcomes" TargetMode="External"/><Relationship Id="rId3" Type="http://schemas.openxmlformats.org/officeDocument/2006/relationships/image" Target="../media/image24.png"/><Relationship Id="rId21" Type="http://schemas.openxmlformats.org/officeDocument/2006/relationships/hyperlink" Target="http://www.digitalpromise.org/blog/entry/supporting-deeper-learning-in-the-classroom" TargetMode="External"/><Relationship Id="rId7" Type="http://schemas.openxmlformats.org/officeDocument/2006/relationships/image" Target="../media/image28.png"/><Relationship Id="rId12" Type="http://schemas.openxmlformats.org/officeDocument/2006/relationships/image" Target="../media/image33.jpeg"/><Relationship Id="rId17" Type="http://schemas.openxmlformats.org/officeDocument/2006/relationships/image" Target="../media/image38.png"/><Relationship Id="rId25" Type="http://schemas.openxmlformats.org/officeDocument/2006/relationships/hyperlink" Target="http://www.jff.org/initiatives/students-center/what-deeper-learning" TargetMode="External"/><Relationship Id="rId2" Type="http://schemas.openxmlformats.org/officeDocument/2006/relationships/image" Target="../media/image23.jpeg"/><Relationship Id="rId16" Type="http://schemas.openxmlformats.org/officeDocument/2006/relationships/image" Target="../media/image37.png"/><Relationship Id="rId20" Type="http://schemas.openxmlformats.org/officeDocument/2006/relationships/hyperlink" Target="http://www.amazon.com/Deeper-Learning-Innovative-Transforming-Twenty-First/dp/1595589597" TargetMode="External"/><Relationship Id="rId29" Type="http://schemas.openxmlformats.org/officeDocument/2006/relationships/image" Target="../media/image40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24" Type="http://schemas.openxmlformats.org/officeDocument/2006/relationships/hyperlink" Target="http://www.nap.edu/catalog/13398/education-for-life-and-work-developing-transferable-knowledge-and-skills" TargetMode="External"/><Relationship Id="rId32" Type="http://schemas.openxmlformats.org/officeDocument/2006/relationships/image" Target="../media/image42.jpeg"/><Relationship Id="rId5" Type="http://schemas.openxmlformats.org/officeDocument/2006/relationships/image" Target="../media/image26.png"/><Relationship Id="rId15" Type="http://schemas.openxmlformats.org/officeDocument/2006/relationships/image" Target="../media/image36.png"/><Relationship Id="rId23" Type="http://schemas.openxmlformats.org/officeDocument/2006/relationships/hyperlink" Target="http://www.businessinnovationfactory.com/projects/student/portfolio/school-hackers" TargetMode="External"/><Relationship Id="rId28" Type="http://schemas.openxmlformats.org/officeDocument/2006/relationships/hyperlink" Target="http://www.ccsso.org/What_We_Do/Innovation_Lab_Network.html" TargetMode="External"/><Relationship Id="rId10" Type="http://schemas.openxmlformats.org/officeDocument/2006/relationships/image" Target="../media/image31.png"/><Relationship Id="rId19" Type="http://schemas.openxmlformats.org/officeDocument/2006/relationships/hyperlink" Target="https://www.teachingchannel.org/deeper-learning-video-series" TargetMode="External"/><Relationship Id="rId31" Type="http://schemas.openxmlformats.org/officeDocument/2006/relationships/image" Target="../media/image41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Relationship Id="rId14" Type="http://schemas.openxmlformats.org/officeDocument/2006/relationships/image" Target="../media/image35.png"/><Relationship Id="rId22" Type="http://schemas.openxmlformats.org/officeDocument/2006/relationships/hyperlink" Target="http://www.deeper-learning.org/dl2015/" TargetMode="External"/><Relationship Id="rId27" Type="http://schemas.openxmlformats.org/officeDocument/2006/relationships/hyperlink" Target="http://deeperlearning4all.org/" TargetMode="External"/><Relationship Id="rId30" Type="http://schemas.openxmlformats.org/officeDocument/2006/relationships/hyperlink" Target="http://www.dlplanningguide.com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hyperlink" Target="http://blogs.edweek.org/edweek/learning_deeply/" TargetMode="External"/><Relationship Id="rId3" Type="http://schemas.openxmlformats.org/officeDocument/2006/relationships/image" Target="../media/image43.jpeg"/><Relationship Id="rId7" Type="http://schemas.openxmlformats.org/officeDocument/2006/relationships/image" Target="../media/image31.png"/><Relationship Id="rId12" Type="http://schemas.openxmlformats.org/officeDocument/2006/relationships/image" Target="../media/image4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://www.schoolretool.org/big-ideas" TargetMode="External"/><Relationship Id="rId11" Type="http://schemas.openxmlformats.org/officeDocument/2006/relationships/image" Target="../media/image45.png"/><Relationship Id="rId5" Type="http://schemas.openxmlformats.org/officeDocument/2006/relationships/hyperlink" Target="http://www.hewlett.org/programs/education/deeper-learning/more-resources" TargetMode="External"/><Relationship Id="rId10" Type="http://schemas.openxmlformats.org/officeDocument/2006/relationships/image" Target="../media/image36.png"/><Relationship Id="rId4" Type="http://schemas.openxmlformats.org/officeDocument/2006/relationships/image" Target="../media/image44.png"/><Relationship Id="rId9" Type="http://schemas.openxmlformats.org/officeDocument/2006/relationships/image" Target="../media/image35.png"/><Relationship Id="rId14" Type="http://schemas.openxmlformats.org/officeDocument/2006/relationships/hyperlink" Target="http://www.edleader21.com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762001"/>
            <a:ext cx="7772400" cy="3575108"/>
          </a:xfrm>
        </p:spPr>
        <p:txBody>
          <a:bodyPr>
            <a:noAutofit/>
          </a:bodyPr>
          <a:lstStyle/>
          <a:p>
            <a:r>
              <a:rPr lang="en-US" sz="5400" dirty="0" smtClean="0"/>
              <a:t>An Overview of Deeper Learning</a:t>
            </a:r>
            <a:endParaRPr lang="en-US" sz="5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5410200"/>
            <a:ext cx="8915400" cy="1219199"/>
          </a:xfrm>
        </p:spPr>
        <p:txBody>
          <a:bodyPr>
            <a:normAutofit/>
          </a:bodyPr>
          <a:lstStyle/>
          <a:p>
            <a:r>
              <a:rPr lang="en-US" dirty="0" smtClean="0"/>
              <a:t>Loretta Goodwin, Ph.D.</a:t>
            </a:r>
          </a:p>
          <a:p>
            <a:r>
              <a:rPr lang="en-US" dirty="0" smtClean="0"/>
              <a:t>Senior Director, American Youth Policy Forum </a:t>
            </a:r>
            <a:endParaRPr lang="en-US" dirty="0"/>
          </a:p>
        </p:txBody>
      </p:sp>
      <p:pic>
        <p:nvPicPr>
          <p:cNvPr id="4" name="Picture 3" descr="S:\Logo\aypf_logoFiles - April 2012 Redesign\AYPF_logoFINALnowords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77200" y="5204489"/>
            <a:ext cx="533400" cy="5575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914" y="4925373"/>
            <a:ext cx="838200" cy="1115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196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>
            <a:normAutofit/>
          </a:bodyPr>
          <a:lstStyle/>
          <a:p>
            <a:r>
              <a:rPr lang="en-US" sz="3600" b="1" dirty="0" smtClean="0"/>
              <a:t>Communicate Effectively </a:t>
            </a:r>
            <a:endParaRPr lang="en-US" sz="3600" b="1" dirty="0"/>
          </a:p>
        </p:txBody>
      </p:sp>
      <p:pic>
        <p:nvPicPr>
          <p:cNvPr id="6146" name="Picture 2" descr="http://www.edutopia.org/sites/default/files/styles/responsive_1240px/public/slates/cornally-authentic-assessment.jpg?itok=5sm6RPXG&amp;timestamp=135601386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4437887"/>
            <a:ext cx="2857500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://www.edutopia.org/sites/default/files/styles/latest_recommended_image_16x9/public/media-youtube/rWEwv_qobpU.jpg?itok=y7rWVghz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304537"/>
            <a:ext cx="4286250" cy="2409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419600" y="23622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63865" y="1096366"/>
            <a:ext cx="7696200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 smtClean="0"/>
              <a:t>Share knowledge, meaning and intention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 smtClean="0"/>
              <a:t>Manage conflict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 smtClean="0"/>
              <a:t>Listen actively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 smtClean="0"/>
              <a:t>Present work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 smtClean="0"/>
              <a:t>Student-led conferences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 smtClean="0"/>
              <a:t>Draft and re-draft written work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7785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152400"/>
            <a:ext cx="8991600" cy="685800"/>
          </a:xfrm>
        </p:spPr>
        <p:txBody>
          <a:bodyPr>
            <a:noAutofit/>
          </a:bodyPr>
          <a:lstStyle/>
          <a:p>
            <a:r>
              <a:rPr lang="en-US" sz="3600" b="1" dirty="0" smtClean="0"/>
              <a:t>Learn how to learn</a:t>
            </a:r>
            <a:endParaRPr lang="en-US" sz="3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38200"/>
            <a:ext cx="8229600" cy="6172200"/>
          </a:xfrm>
        </p:spPr>
        <p:txBody>
          <a:bodyPr>
            <a:noAutofit/>
          </a:bodyPr>
          <a:lstStyle/>
          <a:p>
            <a:pPr lvl="0"/>
            <a:endParaRPr lang="en-US" sz="2800" dirty="0"/>
          </a:p>
          <a:p>
            <a:pPr marL="0" indent="0">
              <a:buNone/>
            </a:pPr>
            <a:endParaRPr lang="en-US" sz="2400" dirty="0"/>
          </a:p>
        </p:txBody>
      </p:sp>
      <p:pic>
        <p:nvPicPr>
          <p:cNvPr id="5122" name="Picture 2" descr="http://www.hewlett.org/sites/default/files/Ed%20homepage%20tech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644" y="3581400"/>
            <a:ext cx="8953500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09600" y="1040249"/>
            <a:ext cx="7543800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 smtClean="0"/>
              <a:t>Take ownership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 smtClean="0"/>
              <a:t>Understand learning style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 smtClean="0"/>
              <a:t>Reflect on progress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 smtClean="0"/>
              <a:t>Set goals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0744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04800"/>
            <a:ext cx="8229600" cy="457200"/>
          </a:xfrm>
        </p:spPr>
        <p:txBody>
          <a:bodyPr>
            <a:noAutofit/>
          </a:bodyPr>
          <a:lstStyle/>
          <a:p>
            <a:r>
              <a:rPr lang="en-US" sz="3600" dirty="0"/>
              <a:t/>
            </a:r>
            <a:br>
              <a:rPr lang="en-US" sz="3600" dirty="0"/>
            </a:br>
            <a:r>
              <a:rPr lang="en-US" sz="3600" b="1" dirty="0" smtClean="0"/>
              <a:t>Have an ‘academic mindset’</a:t>
            </a:r>
            <a:r>
              <a:rPr lang="en-US" sz="3600" dirty="0"/>
              <a:t/>
            </a:r>
            <a:br>
              <a:rPr lang="en-US" sz="3600" dirty="0"/>
            </a:b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066800"/>
            <a:ext cx="8305800" cy="2443103"/>
          </a:xfrm>
        </p:spPr>
        <p:txBody>
          <a:bodyPr>
            <a:noAutofit/>
          </a:bodyPr>
          <a:lstStyle/>
          <a:p>
            <a:endParaRPr lang="en-US" sz="2700" dirty="0"/>
          </a:p>
          <a:p>
            <a:endParaRPr lang="en-US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1058779" y="1447800"/>
            <a:ext cx="76200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 smtClean="0"/>
              <a:t>Believe in your capabilities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 smtClean="0"/>
              <a:t>Persevere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 smtClean="0"/>
              <a:t>Learn from others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 smtClean="0"/>
              <a:t>Find connections to real world</a:t>
            </a:r>
            <a:endParaRPr lang="en-US" sz="3200" dirty="0"/>
          </a:p>
        </p:txBody>
      </p:sp>
      <p:pic>
        <p:nvPicPr>
          <p:cNvPr id="1026" name="Picture 2" descr="Boy wearing safety goggles working on a table saw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3521626"/>
            <a:ext cx="4286250" cy="2409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1423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Mounting Evidence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6248400" cy="4525963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S</a:t>
            </a:r>
            <a:r>
              <a:rPr lang="en-US" dirty="0" smtClean="0"/>
              <a:t>tudies by:</a:t>
            </a:r>
          </a:p>
          <a:p>
            <a:r>
              <a:rPr lang="en-US" dirty="0" smtClean="0"/>
              <a:t>Stanford </a:t>
            </a:r>
            <a:r>
              <a:rPr lang="en-US" dirty="0"/>
              <a:t>Center for Opportunity Policy in Education (</a:t>
            </a:r>
            <a:r>
              <a:rPr lang="en-US" dirty="0" smtClean="0"/>
              <a:t>SCOPE)</a:t>
            </a:r>
            <a:br>
              <a:rPr lang="en-US" dirty="0" smtClean="0"/>
            </a:br>
            <a:endParaRPr lang="en-US" dirty="0" smtClean="0"/>
          </a:p>
          <a:p>
            <a:r>
              <a:rPr lang="en-US" dirty="0" smtClean="0"/>
              <a:t>American </a:t>
            </a:r>
            <a:r>
              <a:rPr lang="en-US" dirty="0"/>
              <a:t>Institutes for Research (AIR</a:t>
            </a:r>
            <a:r>
              <a:rPr lang="en-US" dirty="0" smtClean="0"/>
              <a:t>)</a:t>
            </a:r>
            <a:br>
              <a:rPr lang="en-US" dirty="0" smtClean="0"/>
            </a:br>
            <a:endParaRPr lang="en-US" dirty="0" smtClean="0"/>
          </a:p>
          <a:p>
            <a:r>
              <a:rPr lang="en-US" dirty="0" smtClean="0"/>
              <a:t> </a:t>
            </a:r>
            <a:r>
              <a:rPr lang="en-US" dirty="0"/>
              <a:t>Jobs for the Future (JFF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1026" name="Picture 2" descr="http://www.jff.org/sites/default/files/publications/logo/SATC-Equal-Opportunity-for-Deeper-Learnin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2438400"/>
            <a:ext cx="1571625" cy="2038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2717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Different World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066800"/>
          </a:xfrm>
        </p:spPr>
        <p:txBody>
          <a:bodyPr/>
          <a:lstStyle/>
          <a:p>
            <a:r>
              <a:rPr lang="en-US" dirty="0" smtClean="0"/>
              <a:t>How is today’s world different from even 50 years ago? </a:t>
            </a:r>
            <a:endParaRPr lang="en-US" dirty="0"/>
          </a:p>
        </p:txBody>
      </p:sp>
      <p:pic>
        <p:nvPicPr>
          <p:cNvPr id="3076" name="Picture 4" descr="Image result for picture  thinking pers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6637" y="3429000"/>
            <a:ext cx="1990725" cy="2305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2607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 Ever-Changing World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724400" cy="4525963"/>
          </a:xfrm>
        </p:spPr>
        <p:txBody>
          <a:bodyPr/>
          <a:lstStyle/>
          <a:p>
            <a:r>
              <a:rPr lang="en-US" dirty="0" smtClean="0"/>
              <a:t>Explosion of complex technology</a:t>
            </a:r>
          </a:p>
          <a:p>
            <a:r>
              <a:rPr lang="en-US" dirty="0" smtClean="0"/>
              <a:t>Climate change</a:t>
            </a:r>
          </a:p>
          <a:p>
            <a:r>
              <a:rPr lang="en-US" dirty="0" smtClean="0"/>
              <a:t>Interconnected </a:t>
            </a:r>
          </a:p>
          <a:p>
            <a:r>
              <a:rPr lang="en-US" dirty="0" smtClean="0"/>
              <a:t>Information overload</a:t>
            </a:r>
          </a:p>
          <a:p>
            <a:r>
              <a:rPr lang="en-US" dirty="0" smtClean="0"/>
              <a:t>Greater inequality</a:t>
            </a:r>
          </a:p>
          <a:p>
            <a:r>
              <a:rPr lang="en-US" dirty="0" smtClean="0"/>
              <a:t>Changing job market</a:t>
            </a:r>
          </a:p>
          <a:p>
            <a:endParaRPr lang="en-US" dirty="0"/>
          </a:p>
        </p:txBody>
      </p:sp>
      <p:pic>
        <p:nvPicPr>
          <p:cNvPr id="2052" name="Picture 4" descr="Image result for picture poster there is no planet 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1417638"/>
            <a:ext cx="2533650" cy="1809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Image result for picture of interconnected highway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25" y="3863181"/>
            <a:ext cx="2286000" cy="1514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5774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Deeper Learning Now?</a:t>
            </a:r>
            <a:endParaRPr lang="en-US" dirty="0"/>
          </a:p>
        </p:txBody>
      </p:sp>
      <p:pic>
        <p:nvPicPr>
          <p:cNvPr id="6" name="Why We Need Common Core- -I choose C.-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24000" y="1714500"/>
            <a:ext cx="6096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026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98485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28601"/>
            <a:ext cx="7772400" cy="990599"/>
          </a:xfrm>
        </p:spPr>
        <p:txBody>
          <a:bodyPr/>
          <a:lstStyle/>
          <a:p>
            <a:r>
              <a:rPr lang="en-US" dirty="0" smtClean="0"/>
              <a:t>Additional Resources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" y="1219200"/>
            <a:ext cx="8382000" cy="502920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5" name="Picture Placeholder 3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00" b="25000"/>
          <a:stretch>
            <a:fillRect/>
          </a:stretch>
        </p:blipFill>
        <p:spPr>
          <a:xfrm>
            <a:off x="2437606" y="1866900"/>
            <a:ext cx="4268788" cy="3733800"/>
          </a:xfrm>
        </p:spPr>
      </p:pic>
      <p:pic>
        <p:nvPicPr>
          <p:cNvPr id="6" name="Picture Placeholder 3"/>
          <p:cNvPicPr>
            <a:picLocks noGrp="1" noChangeAspect="1"/>
          </p:cNvPicPr>
          <p:nvPr>
            <p:ph type="pic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00" b="25000"/>
          <a:stretch>
            <a:fillRect/>
          </a:stretch>
        </p:blipFill>
        <p:spPr>
          <a:xfrm>
            <a:off x="1524000" y="1295400"/>
            <a:ext cx="6629400" cy="4343400"/>
          </a:xfrm>
        </p:spPr>
      </p:pic>
    </p:spTree>
    <p:extLst>
      <p:ext uri="{BB962C8B-B14F-4D97-AF65-F5344CB8AC3E}">
        <p14:creationId xmlns:p14="http://schemas.microsoft.com/office/powerpoint/2010/main" val="3981755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04801"/>
            <a:ext cx="7772400" cy="990599"/>
          </a:xfrm>
        </p:spPr>
        <p:txBody>
          <a:bodyPr/>
          <a:lstStyle/>
          <a:p>
            <a:r>
              <a:rPr lang="en-US" dirty="0" smtClean="0"/>
              <a:t>Additional Resources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295400"/>
            <a:ext cx="6400800" cy="434340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4" name="Content Placeholder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1112" y="1600200"/>
            <a:ext cx="4041775" cy="373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4192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 descr="shutterstock_185964323.jpg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94" r="5494"/>
          <a:stretch>
            <a:fillRect/>
          </a:stretch>
        </p:blipFill>
        <p:spPr/>
      </p:pic>
      <p:sp>
        <p:nvSpPr>
          <p:cNvPr id="11" name="Rectangle 10"/>
          <p:cNvSpPr/>
          <p:nvPr/>
        </p:nvSpPr>
        <p:spPr>
          <a:xfrm>
            <a:off x="40533" y="0"/>
            <a:ext cx="9144000" cy="6858000"/>
          </a:xfrm>
          <a:prstGeom prst="rect">
            <a:avLst/>
          </a:prstGeom>
          <a:solidFill>
            <a:schemeClr val="accent2">
              <a:lumMod val="50000"/>
              <a:alpha val="80000"/>
            </a:schemeClr>
          </a:solidFill>
        </p:spPr>
        <p:txBody>
          <a:bodyPr wrap="square" lIns="182880" tIns="91440" rIns="182880" rtlCol="0" anchor="ctr">
            <a:noAutofit/>
          </a:bodyPr>
          <a:lstStyle/>
          <a:p>
            <a:pPr algn="ctr"/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05616" y="609998"/>
            <a:ext cx="807720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lvl="1" indent="-457200">
              <a:spcAft>
                <a:spcPts val="600"/>
              </a:spcAft>
            </a:pPr>
            <a:r>
              <a:rPr lang="en-US" sz="1600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Franklin Gothic Medium"/>
                <a:cs typeface="Franklin Gothic Medium"/>
              </a:rPr>
              <a:t>FOR TEACHERS</a:t>
            </a:r>
          </a:p>
        </p:txBody>
      </p:sp>
      <p:sp>
        <p:nvSpPr>
          <p:cNvPr id="7" name="Title 5"/>
          <p:cNvSpPr txBox="1">
            <a:spLocks/>
          </p:cNvSpPr>
          <p:nvPr/>
        </p:nvSpPr>
        <p:spPr>
          <a:xfrm>
            <a:off x="6001986" y="125330"/>
            <a:ext cx="2934586" cy="512171"/>
          </a:xfrm>
          <a:prstGeom prst="rect">
            <a:avLst/>
          </a:prstGeom>
          <a:noFill/>
        </p:spPr>
        <p:txBody>
          <a:bodyPr/>
          <a:lstStyle>
            <a:defPPr>
              <a:defRPr lang="en-US"/>
            </a:defPPr>
            <a:lvl1pPr marR="0" lvl="0" indent="0" algn="ctr" fontAlgn="auto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1" i="1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3000" dirty="0" smtClean="0"/>
              <a:t>resources</a:t>
            </a:r>
            <a:endParaRPr lang="en-US" sz="3000" dirty="0"/>
          </a:p>
        </p:txBody>
      </p:sp>
      <p:sp>
        <p:nvSpPr>
          <p:cNvPr id="9" name="TextBox 8"/>
          <p:cNvSpPr txBox="1"/>
          <p:nvPr/>
        </p:nvSpPr>
        <p:spPr>
          <a:xfrm>
            <a:off x="205616" y="2733568"/>
            <a:ext cx="807720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lvl="1" indent="-457200">
              <a:spcAft>
                <a:spcPts val="600"/>
              </a:spcAft>
            </a:pPr>
            <a:r>
              <a:rPr lang="en-US" sz="1600" dirty="0">
                <a:solidFill>
                  <a:schemeClr val="accent6">
                    <a:lumMod val="40000"/>
                    <a:lumOff val="60000"/>
                  </a:schemeClr>
                </a:solidFill>
                <a:latin typeface="Franklin Gothic Medium"/>
                <a:cs typeface="Franklin Gothic Medium"/>
              </a:rPr>
              <a:t>FOR ADMINISTRATORS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05616" y="4597928"/>
            <a:ext cx="807720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lvl="1" indent="-457200">
              <a:spcAft>
                <a:spcPts val="600"/>
              </a:spcAft>
            </a:pPr>
            <a:r>
              <a:rPr lang="en-US" sz="1600" dirty="0">
                <a:solidFill>
                  <a:schemeClr val="accent6">
                    <a:lumMod val="40000"/>
                    <a:lumOff val="60000"/>
                  </a:schemeClr>
                </a:solidFill>
                <a:latin typeface="Franklin Gothic Medium"/>
                <a:cs typeface="Franklin Gothic Medium"/>
              </a:rPr>
              <a:t>FOR POLICYMAKERS</a:t>
            </a:r>
          </a:p>
        </p:txBody>
      </p:sp>
      <p:grpSp>
        <p:nvGrpSpPr>
          <p:cNvPr id="26" name="Group 25"/>
          <p:cNvGrpSpPr/>
          <p:nvPr/>
        </p:nvGrpSpPr>
        <p:grpSpPr>
          <a:xfrm>
            <a:off x="584271" y="1446075"/>
            <a:ext cx="1200863" cy="1056379"/>
            <a:chOff x="541419" y="1517195"/>
            <a:chExt cx="1382456" cy="1216123"/>
          </a:xfrm>
        </p:grpSpPr>
        <p:pic>
          <p:nvPicPr>
            <p:cNvPr id="2" name="Picture 1" descr="Screen Shot 2015-03-11 at 9.05.17 AM.pn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1419" y="1517195"/>
              <a:ext cx="1382456" cy="304892"/>
            </a:xfrm>
            <a:prstGeom prst="rect">
              <a:avLst/>
            </a:prstGeom>
            <a:effectLst>
              <a:outerShdw blurRad="50800" dist="38100" dir="2700000">
                <a:srgbClr val="000000">
                  <a:alpha val="43000"/>
                </a:srgbClr>
              </a:outerShdw>
            </a:effectLst>
          </p:spPr>
        </p:pic>
        <p:pic>
          <p:nvPicPr>
            <p:cNvPr id="4" name="Picture 3" descr="Screen Shot 2015-03-11 at 9.04.32 AM.pn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1419" y="1856841"/>
              <a:ext cx="1382456" cy="876477"/>
            </a:xfrm>
            <a:prstGeom prst="rect">
              <a:avLst/>
            </a:prstGeom>
            <a:effectLst>
              <a:outerShdw blurRad="50800" dist="38100" dir="2700000">
                <a:srgbClr val="000000">
                  <a:alpha val="43000"/>
                </a:srgbClr>
              </a:outerShdw>
            </a:effectLst>
          </p:spPr>
        </p:pic>
      </p:grp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5326" y="1432385"/>
            <a:ext cx="753662" cy="1080163"/>
          </a:xfrm>
          <a:prstGeom prst="rect">
            <a:avLst/>
          </a:prstGeom>
          <a:effectLst>
            <a:outerShdw blurRad="50800" dist="38100" dir="270000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2" name="Group 21"/>
          <p:cNvGrpSpPr/>
          <p:nvPr/>
        </p:nvGrpSpPr>
        <p:grpSpPr>
          <a:xfrm>
            <a:off x="4075984" y="1413450"/>
            <a:ext cx="1000066" cy="1113059"/>
            <a:chOff x="3903577" y="1478949"/>
            <a:chExt cx="1151293" cy="1281373"/>
          </a:xfrm>
        </p:grpSpPr>
        <p:pic>
          <p:nvPicPr>
            <p:cNvPr id="5" name="Picture 4" descr="mc_deeperlearning-5.png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1353">
              <a:off x="4099718" y="1523879"/>
              <a:ext cx="955152" cy="1236443"/>
            </a:xfrm>
            <a:prstGeom prst="rect">
              <a:avLst/>
            </a:prstGeom>
            <a:effectLst>
              <a:outerShdw blurRad="50800" dist="38100" dir="2700000">
                <a:srgbClr val="000000">
                  <a:alpha val="43000"/>
                </a:srgbClr>
              </a:outerShdw>
            </a:effectLst>
          </p:spPr>
        </p:pic>
        <p:pic>
          <p:nvPicPr>
            <p:cNvPr id="13" name="Picture 12" descr="mc_deeperlearning-1.png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03577" y="1478949"/>
              <a:ext cx="992246" cy="1236443"/>
            </a:xfrm>
            <a:prstGeom prst="rect">
              <a:avLst/>
            </a:prstGeom>
            <a:effectLst>
              <a:outerShdw blurRad="50800" dist="38100" dir="2700000">
                <a:srgbClr val="000000">
                  <a:alpha val="43000"/>
                </a:srgbClr>
              </a:outerShdw>
            </a:effectLst>
          </p:spPr>
        </p:pic>
      </p:grpSp>
      <p:grpSp>
        <p:nvGrpSpPr>
          <p:cNvPr id="25" name="Group 24"/>
          <p:cNvGrpSpPr/>
          <p:nvPr/>
        </p:nvGrpSpPr>
        <p:grpSpPr>
          <a:xfrm>
            <a:off x="5534380" y="1726150"/>
            <a:ext cx="1239974" cy="569807"/>
            <a:chOff x="4876800" y="-1111739"/>
            <a:chExt cx="1427480" cy="655972"/>
          </a:xfrm>
        </p:grpSpPr>
        <p:sp>
          <p:nvSpPr>
            <p:cNvPr id="23" name="Rectangle 22"/>
            <p:cNvSpPr/>
            <p:nvPr/>
          </p:nvSpPr>
          <p:spPr>
            <a:xfrm>
              <a:off x="4876800" y="-1111739"/>
              <a:ext cx="1427480" cy="655972"/>
            </a:xfrm>
            <a:prstGeom prst="rect">
              <a:avLst/>
            </a:prstGeom>
            <a:solidFill>
              <a:srgbClr val="FFFFFF"/>
            </a:solidFill>
            <a:effectLst>
              <a:outerShdw blurRad="50800" dist="38100" dir="2700000">
                <a:srgbClr val="000000">
                  <a:alpha val="43000"/>
                </a:srgbClr>
              </a:outerShdw>
            </a:effectLst>
          </p:spPr>
          <p:txBody>
            <a:bodyPr wrap="square" lIns="182880" tIns="91440" rIns="182880" rtlCol="0" anchor="ctr">
              <a:noAutofit/>
            </a:bodyPr>
            <a:lstStyle/>
            <a:p>
              <a:pPr algn="ctr"/>
              <a:endParaRPr lang="en-US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8"/>
            <a:srcRect l="-7281" t="-23122" r="-5925" b="-12585"/>
            <a:stretch/>
          </p:blipFill>
          <p:spPr>
            <a:xfrm>
              <a:off x="4876800" y="-1111739"/>
              <a:ext cx="1427480" cy="655972"/>
            </a:xfrm>
            <a:prstGeom prst="rect">
              <a:avLst/>
            </a:prstGeom>
            <a:solidFill>
              <a:srgbClr val="FFFFFF"/>
            </a:solidFill>
          </p:spPr>
        </p:pic>
      </p:grpSp>
      <p:pic>
        <p:nvPicPr>
          <p:cNvPr id="15" name="Picture 14" descr="Screen Shot 2015-03-11 at 9.29.57 AM.pn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715" y="1614569"/>
            <a:ext cx="1338105" cy="763658"/>
          </a:xfrm>
          <a:prstGeom prst="rect">
            <a:avLst/>
          </a:prstGeom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sp>
        <p:nvSpPr>
          <p:cNvPr id="17" name="Rectangle 16"/>
          <p:cNvSpPr/>
          <p:nvPr/>
        </p:nvSpPr>
        <p:spPr>
          <a:xfrm>
            <a:off x="378045" y="984058"/>
            <a:ext cx="1613315" cy="400110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pPr algn="ctr"/>
            <a:r>
              <a:rPr lang="en-US" sz="1000" dirty="0">
                <a:solidFill>
                  <a:srgbClr val="FFFFFF"/>
                </a:solidFill>
              </a:rPr>
              <a:t>Teaching Channel </a:t>
            </a:r>
            <a:br>
              <a:rPr lang="en-US" sz="1000" dirty="0">
                <a:solidFill>
                  <a:srgbClr val="FFFFFF"/>
                </a:solidFill>
              </a:rPr>
            </a:br>
            <a:r>
              <a:rPr lang="en-US" sz="1000" dirty="0">
                <a:solidFill>
                  <a:srgbClr val="FFFFFF"/>
                </a:solidFill>
              </a:rPr>
              <a:t>Videos </a:t>
            </a:r>
            <a:endParaRPr lang="en-US" sz="1000"/>
          </a:p>
        </p:txBody>
      </p:sp>
      <p:sp>
        <p:nvSpPr>
          <p:cNvPr id="19" name="Rectangle 18"/>
          <p:cNvSpPr/>
          <p:nvPr/>
        </p:nvSpPr>
        <p:spPr>
          <a:xfrm>
            <a:off x="3769360" y="984058"/>
            <a:ext cx="1613315" cy="400110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pPr algn="ctr"/>
            <a:r>
              <a:rPr lang="en-US" sz="1000" dirty="0">
                <a:solidFill>
                  <a:srgbClr val="FFFFFF"/>
                </a:solidFill>
              </a:rPr>
              <a:t>Digital Promise </a:t>
            </a:r>
            <a:br>
              <a:rPr lang="en-US" sz="1000" dirty="0">
                <a:solidFill>
                  <a:srgbClr val="FFFFFF"/>
                </a:solidFill>
              </a:rPr>
            </a:br>
            <a:r>
              <a:rPr lang="en-US" sz="1000" dirty="0">
                <a:solidFill>
                  <a:srgbClr val="FFFFFF"/>
                </a:solidFill>
              </a:rPr>
              <a:t>Micro-credentials </a:t>
            </a:r>
            <a:endParaRPr lang="en-US" sz="1000"/>
          </a:p>
        </p:txBody>
      </p:sp>
      <p:sp>
        <p:nvSpPr>
          <p:cNvPr id="20" name="Rectangle 19"/>
          <p:cNvSpPr/>
          <p:nvPr/>
        </p:nvSpPr>
        <p:spPr>
          <a:xfrm>
            <a:off x="5426115" y="984058"/>
            <a:ext cx="1456505" cy="400110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pPr algn="ctr"/>
            <a:r>
              <a:rPr lang="en-US" sz="1000" dirty="0">
                <a:solidFill>
                  <a:srgbClr val="FFFFFF"/>
                </a:solidFill>
              </a:rPr>
              <a:t>High Tech </a:t>
            </a:r>
            <a:br>
              <a:rPr lang="en-US" sz="1000" dirty="0">
                <a:solidFill>
                  <a:srgbClr val="FFFFFF"/>
                </a:solidFill>
              </a:rPr>
            </a:br>
            <a:r>
              <a:rPr lang="en-US" sz="1000" dirty="0">
                <a:solidFill>
                  <a:srgbClr val="FFFFFF"/>
                </a:solidFill>
              </a:rPr>
              <a:t>High Conference </a:t>
            </a:r>
            <a:endParaRPr lang="en-US" sz="1000"/>
          </a:p>
        </p:txBody>
      </p:sp>
      <p:sp>
        <p:nvSpPr>
          <p:cNvPr id="21" name="Rectangle 20"/>
          <p:cNvSpPr/>
          <p:nvPr/>
        </p:nvSpPr>
        <p:spPr>
          <a:xfrm>
            <a:off x="7256515" y="984058"/>
            <a:ext cx="1456505" cy="400110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pPr algn="ctr"/>
            <a:r>
              <a:rPr lang="en-US" sz="1000" dirty="0">
                <a:solidFill>
                  <a:srgbClr val="FFFFFF"/>
                </a:solidFill>
              </a:rPr>
              <a:t>School </a:t>
            </a:r>
            <a:br>
              <a:rPr lang="en-US" sz="1000" dirty="0">
                <a:solidFill>
                  <a:srgbClr val="FFFFFF"/>
                </a:solidFill>
              </a:rPr>
            </a:br>
            <a:r>
              <a:rPr lang="en-US" sz="1000" dirty="0">
                <a:solidFill>
                  <a:srgbClr val="FFFFFF"/>
                </a:solidFill>
              </a:rPr>
              <a:t>Hackers </a:t>
            </a:r>
            <a:endParaRPr lang="en-US" sz="1000"/>
          </a:p>
        </p:txBody>
      </p:sp>
      <p:cxnSp>
        <p:nvCxnSpPr>
          <p:cNvPr id="28" name="Straight Connector 27"/>
          <p:cNvCxnSpPr/>
          <p:nvPr/>
        </p:nvCxnSpPr>
        <p:spPr>
          <a:xfrm>
            <a:off x="299720" y="933258"/>
            <a:ext cx="8544560" cy="0"/>
          </a:xfrm>
          <a:prstGeom prst="line">
            <a:avLst/>
          </a:prstGeom>
          <a:ln w="6350" cap="rnd" cmpd="sng">
            <a:solidFill>
              <a:schemeClr val="accent6">
                <a:lumMod val="40000"/>
                <a:lumOff val="6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299720" y="3053080"/>
            <a:ext cx="8544560" cy="0"/>
          </a:xfrm>
          <a:prstGeom prst="line">
            <a:avLst/>
          </a:prstGeom>
          <a:ln w="6350" cap="rnd" cmpd="sng">
            <a:solidFill>
              <a:schemeClr val="accent6">
                <a:lumMod val="40000"/>
                <a:lumOff val="6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299720" y="4917440"/>
            <a:ext cx="8544560" cy="0"/>
          </a:xfrm>
          <a:prstGeom prst="line">
            <a:avLst/>
          </a:prstGeom>
          <a:ln w="6350" cap="rnd" cmpd="sng">
            <a:solidFill>
              <a:schemeClr val="accent6">
                <a:lumMod val="40000"/>
                <a:lumOff val="6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1" name="Picture 30" descr="Screen Shot 2015-03-11 at 9.38.07 AM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771" y="3657380"/>
            <a:ext cx="1131862" cy="662553"/>
          </a:xfrm>
          <a:prstGeom prst="rect">
            <a:avLst/>
          </a:prstGeom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sp>
        <p:nvSpPr>
          <p:cNvPr id="32" name="Rectangle 31"/>
          <p:cNvSpPr/>
          <p:nvPr/>
        </p:nvSpPr>
        <p:spPr>
          <a:xfrm>
            <a:off x="378045" y="3114040"/>
            <a:ext cx="1613315" cy="246221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pPr algn="ctr"/>
            <a:r>
              <a:rPr lang="en-US" sz="1000" dirty="0">
                <a:solidFill>
                  <a:srgbClr val="FFFFFF"/>
                </a:solidFill>
              </a:rPr>
              <a:t>School Retool</a:t>
            </a:r>
            <a:endParaRPr lang="en-US" sz="1000"/>
          </a:p>
        </p:txBody>
      </p:sp>
      <p:pic>
        <p:nvPicPr>
          <p:cNvPr id="33" name="Picture 32" descr="EdLeader21_OECD_TFS_Toolkit-1.png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6502" y="3519447"/>
            <a:ext cx="731310" cy="902851"/>
          </a:xfrm>
          <a:prstGeom prst="rect">
            <a:avLst/>
          </a:prstGeom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sp>
        <p:nvSpPr>
          <p:cNvPr id="34" name="Rectangle 33"/>
          <p:cNvSpPr/>
          <p:nvPr/>
        </p:nvSpPr>
        <p:spPr>
          <a:xfrm>
            <a:off x="2095500" y="3114040"/>
            <a:ext cx="1613315" cy="246221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pPr algn="ctr"/>
            <a:r>
              <a:rPr lang="en-US" sz="1000" dirty="0">
                <a:solidFill>
                  <a:srgbClr val="FFFFFF"/>
                </a:solidFill>
              </a:rPr>
              <a:t>EdLeader 21</a:t>
            </a:r>
            <a:endParaRPr lang="en-US" sz="1000"/>
          </a:p>
        </p:txBody>
      </p:sp>
      <p:sp>
        <p:nvSpPr>
          <p:cNvPr id="35" name="Rectangle 34"/>
          <p:cNvSpPr/>
          <p:nvPr/>
        </p:nvSpPr>
        <p:spPr>
          <a:xfrm>
            <a:off x="378045" y="4973320"/>
            <a:ext cx="1613315" cy="400110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pPr algn="ctr"/>
            <a:r>
              <a:rPr lang="en-US" sz="1000" dirty="0">
                <a:solidFill>
                  <a:srgbClr val="FFFFFF"/>
                </a:solidFill>
              </a:rPr>
              <a:t>Education for </a:t>
            </a:r>
            <a:br>
              <a:rPr lang="en-US" sz="1000" dirty="0">
                <a:solidFill>
                  <a:srgbClr val="FFFFFF"/>
                </a:solidFill>
              </a:rPr>
            </a:br>
            <a:r>
              <a:rPr lang="en-US" sz="1000" dirty="0">
                <a:solidFill>
                  <a:srgbClr val="FFFFFF"/>
                </a:solidFill>
              </a:rPr>
              <a:t>Life and Work </a:t>
            </a:r>
            <a:endParaRPr lang="en-US" sz="1000"/>
          </a:p>
        </p:txBody>
      </p:sp>
      <p:sp>
        <p:nvSpPr>
          <p:cNvPr id="36" name="Rectangle 35"/>
          <p:cNvSpPr/>
          <p:nvPr/>
        </p:nvSpPr>
        <p:spPr>
          <a:xfrm>
            <a:off x="2095500" y="4973320"/>
            <a:ext cx="1613315" cy="400110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pPr algn="ctr"/>
            <a:r>
              <a:rPr lang="en-US" sz="1000" dirty="0">
                <a:solidFill>
                  <a:srgbClr val="FFFFFF"/>
                </a:solidFill>
              </a:rPr>
              <a:t>Jobs for the Future Deeper Learning Series </a:t>
            </a:r>
            <a:endParaRPr lang="en-US" sz="1000" dirty="0"/>
          </a:p>
        </p:txBody>
      </p:sp>
      <p:sp>
        <p:nvSpPr>
          <p:cNvPr id="37" name="Rectangle 36"/>
          <p:cNvSpPr/>
          <p:nvPr/>
        </p:nvSpPr>
        <p:spPr>
          <a:xfrm>
            <a:off x="5394542" y="3119337"/>
            <a:ext cx="1613315" cy="400110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pPr algn="ctr"/>
            <a:r>
              <a:rPr lang="en-US" sz="1000" dirty="0">
                <a:solidFill>
                  <a:srgbClr val="FFFFFF"/>
                </a:solidFill>
              </a:rPr>
              <a:t>AIR </a:t>
            </a:r>
            <a:br>
              <a:rPr lang="en-US" sz="1000" dirty="0">
                <a:solidFill>
                  <a:srgbClr val="FFFFFF"/>
                </a:solidFill>
              </a:rPr>
            </a:br>
            <a:r>
              <a:rPr lang="en-US" sz="1000" dirty="0">
                <a:solidFill>
                  <a:srgbClr val="FFFFFF"/>
                </a:solidFill>
              </a:rPr>
              <a:t>study </a:t>
            </a:r>
            <a:endParaRPr lang="en-US" sz="1000" dirty="0"/>
          </a:p>
        </p:txBody>
      </p:sp>
      <p:sp>
        <p:nvSpPr>
          <p:cNvPr id="38" name="Rectangle 37"/>
          <p:cNvSpPr/>
          <p:nvPr/>
        </p:nvSpPr>
        <p:spPr>
          <a:xfrm>
            <a:off x="5586135" y="4973320"/>
            <a:ext cx="1456505" cy="400110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pPr algn="ctr"/>
            <a:r>
              <a:rPr lang="en-US" sz="1000" dirty="0">
                <a:solidFill>
                  <a:srgbClr val="FFFFFF"/>
                </a:solidFill>
              </a:rPr>
              <a:t>Alliance for </a:t>
            </a:r>
            <a:br>
              <a:rPr lang="en-US" sz="1000" dirty="0">
                <a:solidFill>
                  <a:srgbClr val="FFFFFF"/>
                </a:solidFill>
              </a:rPr>
            </a:br>
            <a:r>
              <a:rPr lang="en-US" sz="1000" dirty="0">
                <a:solidFill>
                  <a:srgbClr val="FFFFFF"/>
                </a:solidFill>
              </a:rPr>
              <a:t>Excellent Education </a:t>
            </a:r>
            <a:endParaRPr lang="en-US" sz="1000" dirty="0"/>
          </a:p>
        </p:txBody>
      </p:sp>
      <p:sp>
        <p:nvSpPr>
          <p:cNvPr id="39" name="Rectangle 38"/>
          <p:cNvSpPr/>
          <p:nvPr/>
        </p:nvSpPr>
        <p:spPr>
          <a:xfrm>
            <a:off x="7256515" y="4973320"/>
            <a:ext cx="1456505" cy="400110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pPr algn="ctr"/>
            <a:r>
              <a:rPr lang="en-US" sz="1000" dirty="0">
                <a:solidFill>
                  <a:srgbClr val="FFFFFF"/>
                </a:solidFill>
              </a:rPr>
              <a:t>CCSSO Innovation Lab Network </a:t>
            </a:r>
            <a:endParaRPr lang="en-US" sz="1000"/>
          </a:p>
        </p:txBody>
      </p:sp>
      <p:pic>
        <p:nvPicPr>
          <p:cNvPr id="40" name="Picture 39" descr="13398-0309256496-covers450.jpg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320" y="5393750"/>
            <a:ext cx="712764" cy="1080233"/>
          </a:xfrm>
          <a:prstGeom prst="rect">
            <a:avLst/>
          </a:prstGeom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grpSp>
        <p:nvGrpSpPr>
          <p:cNvPr id="44" name="Group 43"/>
          <p:cNvGrpSpPr>
            <a:grpSpLocks noChangeAspect="1"/>
          </p:cNvGrpSpPr>
          <p:nvPr/>
        </p:nvGrpSpPr>
        <p:grpSpPr>
          <a:xfrm>
            <a:off x="2287857" y="5448871"/>
            <a:ext cx="1228601" cy="1080461"/>
            <a:chOff x="-2598420" y="2785610"/>
            <a:chExt cx="1609078" cy="1415062"/>
          </a:xfrm>
        </p:grpSpPr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-2598420" y="2785610"/>
              <a:ext cx="958838" cy="1243584"/>
            </a:xfrm>
            <a:prstGeom prst="rect">
              <a:avLst/>
            </a:prstGeom>
            <a:effectLst>
              <a:outerShdw blurRad="50800" dist="38100" dir="2700000">
                <a:srgbClr val="000000">
                  <a:alpha val="43000"/>
                </a:srgbClr>
              </a:outerShdw>
            </a:effectLst>
          </p:spPr>
        </p:pic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-2273300" y="2871349"/>
              <a:ext cx="958838" cy="1243584"/>
            </a:xfrm>
            <a:prstGeom prst="rect">
              <a:avLst/>
            </a:prstGeom>
            <a:effectLst>
              <a:outerShdw blurRad="50800" dist="38100" dir="2700000">
                <a:srgbClr val="000000">
                  <a:alpha val="43000"/>
                </a:srgbClr>
              </a:outerShdw>
            </a:effectLst>
          </p:spPr>
        </p:pic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-1948180" y="2957088"/>
              <a:ext cx="958838" cy="1243584"/>
            </a:xfrm>
            <a:prstGeom prst="rect">
              <a:avLst/>
            </a:prstGeom>
            <a:effectLst>
              <a:outerShdw blurRad="50800" dist="38100" dir="2700000">
                <a:srgbClr val="000000">
                  <a:alpha val="43000"/>
                </a:srgbClr>
              </a:outerShdw>
            </a:effectLst>
          </p:spPr>
        </p:pic>
      </p:grpSp>
      <p:grpSp>
        <p:nvGrpSpPr>
          <p:cNvPr id="48" name="Group 47"/>
          <p:cNvGrpSpPr/>
          <p:nvPr/>
        </p:nvGrpSpPr>
        <p:grpSpPr>
          <a:xfrm>
            <a:off x="5828552" y="3511717"/>
            <a:ext cx="763812" cy="945506"/>
            <a:chOff x="4117340" y="5822953"/>
            <a:chExt cx="902280" cy="1243584"/>
          </a:xfrm>
        </p:grpSpPr>
        <p:sp>
          <p:nvSpPr>
            <p:cNvPr id="47" name="Rectangle 46"/>
            <p:cNvSpPr/>
            <p:nvPr/>
          </p:nvSpPr>
          <p:spPr>
            <a:xfrm>
              <a:off x="4121483" y="5822953"/>
              <a:ext cx="898137" cy="1243584"/>
            </a:xfrm>
            <a:prstGeom prst="rect">
              <a:avLst/>
            </a:prstGeom>
            <a:solidFill>
              <a:srgbClr val="FFFFFF"/>
            </a:solidFill>
            <a:effectLst>
              <a:outerShdw blurRad="50800" dist="38100" dir="2700000">
                <a:srgbClr val="000000">
                  <a:alpha val="43000"/>
                </a:srgbClr>
              </a:outerShdw>
            </a:effectLst>
          </p:spPr>
          <p:txBody>
            <a:bodyPr wrap="square" lIns="182880" tIns="91440" rIns="182880" rtlCol="0" anchor="ctr">
              <a:noAutofit/>
            </a:bodyPr>
            <a:lstStyle/>
            <a:p>
              <a:pPr algn="ctr"/>
              <a:endParaRPr lang="en-US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pic>
          <p:nvPicPr>
            <p:cNvPr id="45" name="Picture 44" descr="American Institutes for Research.png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17340" y="6480870"/>
              <a:ext cx="852417" cy="236589"/>
            </a:xfrm>
            <a:prstGeom prst="rect">
              <a:avLst/>
            </a:prstGeom>
          </p:spPr>
        </p:pic>
      </p:grpSp>
      <p:pic>
        <p:nvPicPr>
          <p:cNvPr id="50" name="Picture 49" descr="Screen Shot 2015-03-11 at 10.19.39 AM.png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9647" y="5475029"/>
            <a:ext cx="1458690" cy="765523"/>
          </a:xfrm>
          <a:prstGeom prst="rect">
            <a:avLst/>
          </a:prstGeom>
        </p:spPr>
      </p:pic>
      <p:grpSp>
        <p:nvGrpSpPr>
          <p:cNvPr id="53" name="Group 52"/>
          <p:cNvGrpSpPr/>
          <p:nvPr/>
        </p:nvGrpSpPr>
        <p:grpSpPr>
          <a:xfrm>
            <a:off x="7461369" y="5550380"/>
            <a:ext cx="1046796" cy="557480"/>
            <a:chOff x="593230" y="-1645920"/>
            <a:chExt cx="2089010" cy="1112520"/>
          </a:xfrm>
        </p:grpSpPr>
        <p:sp>
          <p:nvSpPr>
            <p:cNvPr id="52" name="Rectangle 51"/>
            <p:cNvSpPr/>
            <p:nvPr/>
          </p:nvSpPr>
          <p:spPr>
            <a:xfrm>
              <a:off x="593230" y="-1645920"/>
              <a:ext cx="2089010" cy="1112520"/>
            </a:xfrm>
            <a:prstGeom prst="rect">
              <a:avLst/>
            </a:prstGeom>
            <a:solidFill>
              <a:srgbClr val="FFFFFF"/>
            </a:solidFill>
            <a:effectLst>
              <a:outerShdw blurRad="50800" dist="38100" dir="2700000">
                <a:srgbClr val="000000">
                  <a:alpha val="43000"/>
                </a:srgbClr>
              </a:outerShdw>
            </a:effectLst>
          </p:spPr>
          <p:txBody>
            <a:bodyPr wrap="square" lIns="182880" tIns="91440" rIns="182880" rtlCol="0" anchor="ctr">
              <a:noAutofit/>
            </a:bodyPr>
            <a:lstStyle/>
            <a:p>
              <a:pPr algn="ctr"/>
              <a:endParaRPr lang="en-US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pic>
          <p:nvPicPr>
            <p:cNvPr id="51" name="Picture 50" descr="Council of Chief State School Officers.png"/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4474" y="-1532056"/>
              <a:ext cx="1846523" cy="884792"/>
            </a:xfrm>
            <a:prstGeom prst="rect">
              <a:avLst/>
            </a:prstGeom>
          </p:spPr>
        </p:pic>
      </p:grpSp>
      <p:sp>
        <p:nvSpPr>
          <p:cNvPr id="54" name="Rectangle 53"/>
          <p:cNvSpPr/>
          <p:nvPr/>
        </p:nvSpPr>
        <p:spPr>
          <a:xfrm>
            <a:off x="527085" y="2566832"/>
            <a:ext cx="1307214" cy="1703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sz="550" u="sng" dirty="0">
                <a:solidFill>
                  <a:schemeClr val="bg1"/>
                </a:solidFill>
                <a:hlinkClick r:id="rId19"/>
              </a:rPr>
              <a:t>https://www.teachingchannel.org/deeper-learning-video-series</a:t>
            </a:r>
            <a:endParaRPr lang="en-US" sz="550">
              <a:solidFill>
                <a:schemeClr val="bg1"/>
              </a:solidFill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2014047" y="2567865"/>
            <a:ext cx="1784902" cy="1692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sz="550" u="sng" dirty="0">
                <a:solidFill>
                  <a:schemeClr val="bg1"/>
                </a:solidFill>
                <a:hlinkClick r:id="rId20"/>
              </a:rPr>
              <a:t>http://www.amazon.com/Deeper-Learning-Innovative-Transforming-Twenty-First/dp/1595589597</a:t>
            </a:r>
            <a:endParaRPr lang="en-US" sz="550" u="sng" dirty="0">
              <a:solidFill>
                <a:schemeClr val="bg1"/>
              </a:solidFill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3784187" y="2566832"/>
            <a:ext cx="1692835" cy="1692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sz="550" u="sng" dirty="0">
                <a:solidFill>
                  <a:schemeClr val="bg1"/>
                </a:solidFill>
                <a:hlinkClick r:id="rId21"/>
              </a:rPr>
              <a:t>http://www.digitalpromise.org/blog/entry/supporting-deeper-learning-in-the-classroom </a:t>
            </a:r>
            <a:endParaRPr lang="en-US" sz="550">
              <a:solidFill>
                <a:schemeClr val="bg1"/>
              </a:solidFill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5315737" y="2581466"/>
            <a:ext cx="1727374" cy="8463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sz="550" u="sng" dirty="0">
                <a:solidFill>
                  <a:schemeClr val="bg1"/>
                </a:solidFill>
                <a:hlinkClick r:id="rId22"/>
              </a:rPr>
              <a:t>http://www.deeper-learning.org/dl2015/</a:t>
            </a:r>
            <a:endParaRPr lang="en-US" sz="550" u="sng" dirty="0">
              <a:solidFill>
                <a:schemeClr val="bg1"/>
              </a:solidFill>
            </a:endParaRPr>
          </a:p>
        </p:txBody>
      </p:sp>
      <p:sp>
        <p:nvSpPr>
          <p:cNvPr id="58" name="Rectangle 57"/>
          <p:cNvSpPr/>
          <p:nvPr/>
        </p:nvSpPr>
        <p:spPr>
          <a:xfrm>
            <a:off x="7193320" y="2566832"/>
            <a:ext cx="1631134" cy="1703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lvl="2" algn="ctr"/>
            <a:r>
              <a:rPr lang="en-US" sz="550" u="sng" dirty="0">
                <a:solidFill>
                  <a:schemeClr val="bg1"/>
                </a:solidFill>
                <a:hlinkClick r:id="rId23"/>
              </a:rPr>
              <a:t>http://www.businessinnovationfactory.com/projects/student/portfolio/school-hackers</a:t>
            </a:r>
            <a:endParaRPr lang="en-US" sz="550" u="sng" dirty="0">
              <a:solidFill>
                <a:schemeClr val="bg1"/>
              </a:solidFill>
            </a:endParaRPr>
          </a:p>
        </p:txBody>
      </p:sp>
      <p:sp>
        <p:nvSpPr>
          <p:cNvPr id="59" name="Rectangle 58"/>
          <p:cNvSpPr/>
          <p:nvPr/>
        </p:nvSpPr>
        <p:spPr>
          <a:xfrm>
            <a:off x="527085" y="4470400"/>
            <a:ext cx="1307214" cy="8463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sz="550" u="sng" dirty="0">
                <a:solidFill>
                  <a:schemeClr val="bg1"/>
                </a:solidFill>
              </a:rPr>
              <a:t>http://www.schoolretool.org/about</a:t>
            </a:r>
            <a:endParaRPr lang="en-US" sz="550">
              <a:solidFill>
                <a:schemeClr val="bg1"/>
              </a:solidFill>
            </a:endParaRPr>
          </a:p>
        </p:txBody>
      </p:sp>
      <p:sp>
        <p:nvSpPr>
          <p:cNvPr id="60" name="Rectangle 59"/>
          <p:cNvSpPr/>
          <p:nvPr/>
        </p:nvSpPr>
        <p:spPr>
          <a:xfrm>
            <a:off x="2248550" y="4470400"/>
            <a:ext cx="1307214" cy="8463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sz="550" u="sng" dirty="0">
                <a:solidFill>
                  <a:schemeClr val="bg1"/>
                </a:solidFill>
              </a:rPr>
              <a:t>http://www.edleader21.com/</a:t>
            </a:r>
          </a:p>
        </p:txBody>
      </p:sp>
      <p:sp>
        <p:nvSpPr>
          <p:cNvPr id="61" name="Rectangle 60"/>
          <p:cNvSpPr/>
          <p:nvPr/>
        </p:nvSpPr>
        <p:spPr>
          <a:xfrm>
            <a:off x="576249" y="6547460"/>
            <a:ext cx="1307214" cy="25391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lvl="2" algn="ctr"/>
            <a:r>
              <a:rPr lang="en-US" sz="550" u="sng" dirty="0">
                <a:solidFill>
                  <a:schemeClr val="bg1"/>
                </a:solidFill>
                <a:hlinkClick r:id="rId24"/>
              </a:rPr>
              <a:t>http://www.nap.edu/catalog/13398/education-for-life-and-work-developing-transferable-knowledge-and-skills</a:t>
            </a:r>
            <a:r>
              <a:rPr lang="en-US" sz="550" u="sng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62" name="Rectangle 61"/>
          <p:cNvSpPr/>
          <p:nvPr/>
        </p:nvSpPr>
        <p:spPr>
          <a:xfrm>
            <a:off x="2264938" y="6547460"/>
            <a:ext cx="1307214" cy="1692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lvl="2" algn="ctr"/>
            <a:r>
              <a:rPr lang="en-US" sz="550" u="sng" dirty="0">
                <a:solidFill>
                  <a:schemeClr val="bg1"/>
                </a:solidFill>
                <a:hlinkClick r:id="rId25"/>
              </a:rPr>
              <a:t>http://www.jff.org/initiatives/students-center/what-deeper-learning</a:t>
            </a:r>
            <a:r>
              <a:rPr lang="en-US" sz="550" u="sng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63" name="Rectangle 62"/>
          <p:cNvSpPr/>
          <p:nvPr/>
        </p:nvSpPr>
        <p:spPr>
          <a:xfrm>
            <a:off x="5571537" y="4484446"/>
            <a:ext cx="1307214" cy="1692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lvl="2" algn="ctr"/>
            <a:r>
              <a:rPr lang="en-US" sz="550" u="sng" dirty="0">
                <a:solidFill>
                  <a:schemeClr val="bg1"/>
                </a:solidFill>
                <a:hlinkClick r:id="rId26"/>
              </a:rPr>
              <a:t>http://www.air.org/project/study-deeper-learning-opportunities-and-outcomes</a:t>
            </a:r>
            <a:endParaRPr lang="en-US" sz="550" u="sng" dirty="0">
              <a:solidFill>
                <a:schemeClr val="bg1"/>
              </a:solidFill>
            </a:endParaRPr>
          </a:p>
        </p:txBody>
      </p:sp>
      <p:sp>
        <p:nvSpPr>
          <p:cNvPr id="64" name="Rectangle 63"/>
          <p:cNvSpPr/>
          <p:nvPr/>
        </p:nvSpPr>
        <p:spPr>
          <a:xfrm>
            <a:off x="5731123" y="6547459"/>
            <a:ext cx="1307214" cy="8463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lvl="2" algn="ctr"/>
            <a:r>
              <a:rPr lang="en-US" sz="550" u="sng" dirty="0">
                <a:solidFill>
                  <a:schemeClr val="bg1"/>
                </a:solidFill>
                <a:hlinkClick r:id="rId27"/>
              </a:rPr>
              <a:t>http://deeperlearning4all.org/</a:t>
            </a:r>
            <a:endParaRPr lang="en-US" sz="550" u="sng" dirty="0">
              <a:solidFill>
                <a:schemeClr val="bg1"/>
              </a:solidFill>
            </a:endParaRPr>
          </a:p>
        </p:txBody>
      </p:sp>
      <p:sp>
        <p:nvSpPr>
          <p:cNvPr id="65" name="Rectangle 64"/>
          <p:cNvSpPr/>
          <p:nvPr/>
        </p:nvSpPr>
        <p:spPr>
          <a:xfrm>
            <a:off x="7347976" y="6547460"/>
            <a:ext cx="1307214" cy="1692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lvl="2" algn="ctr"/>
            <a:r>
              <a:rPr lang="en-US" sz="550" u="sng" dirty="0">
                <a:solidFill>
                  <a:schemeClr val="bg1"/>
                </a:solidFill>
                <a:hlinkClick r:id="rId28"/>
              </a:rPr>
              <a:t>http://www.ccsso.org/What_We_Do/Innovation_Lab_Network.html </a:t>
            </a:r>
            <a:endParaRPr lang="en-US" sz="550" u="sng" dirty="0">
              <a:solidFill>
                <a:schemeClr val="bg1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095500" y="984058"/>
            <a:ext cx="1613315" cy="400110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pPr algn="ctr"/>
            <a:r>
              <a:rPr lang="en-US" sz="1000" dirty="0">
                <a:solidFill>
                  <a:srgbClr val="FFFFFF"/>
                </a:solidFill>
              </a:rPr>
              <a:t>Monica Martinez </a:t>
            </a:r>
            <a:br>
              <a:rPr lang="en-US" sz="1000" dirty="0">
                <a:solidFill>
                  <a:srgbClr val="FFFFFF"/>
                </a:solidFill>
              </a:rPr>
            </a:br>
            <a:r>
              <a:rPr lang="en-US" sz="1000" dirty="0">
                <a:solidFill>
                  <a:srgbClr val="FFFFFF"/>
                </a:solidFill>
              </a:rPr>
              <a:t>Book </a:t>
            </a:r>
            <a:endParaRPr lang="en-US" sz="1000"/>
          </a:p>
        </p:txBody>
      </p:sp>
      <p:sp>
        <p:nvSpPr>
          <p:cNvPr id="68" name="Rectangle 67"/>
          <p:cNvSpPr/>
          <p:nvPr/>
        </p:nvSpPr>
        <p:spPr>
          <a:xfrm>
            <a:off x="3798950" y="3114040"/>
            <a:ext cx="1627166" cy="400110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pPr algn="ctr"/>
            <a:r>
              <a:rPr lang="en-US" sz="1000" dirty="0">
                <a:solidFill>
                  <a:srgbClr val="FFFFFF"/>
                </a:solidFill>
              </a:rPr>
              <a:t>Monica Martinez</a:t>
            </a:r>
            <a:br>
              <a:rPr lang="en-US" sz="1000" dirty="0">
                <a:solidFill>
                  <a:srgbClr val="FFFFFF"/>
                </a:solidFill>
              </a:rPr>
            </a:br>
            <a:r>
              <a:rPr lang="en-US" sz="1000" dirty="0">
                <a:solidFill>
                  <a:srgbClr val="FFFFFF"/>
                </a:solidFill>
              </a:rPr>
              <a:t>Practitioner’s Guide </a:t>
            </a:r>
            <a:endParaRPr lang="en-US" sz="1000"/>
          </a:p>
        </p:txBody>
      </p:sp>
      <p:pic>
        <p:nvPicPr>
          <p:cNvPr id="69" name="Content Placeholder 4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6748" y="3514150"/>
            <a:ext cx="1171570" cy="908148"/>
          </a:xfrm>
          <a:prstGeom prst="rect">
            <a:avLst/>
          </a:prstGeom>
        </p:spPr>
      </p:pic>
      <p:sp>
        <p:nvSpPr>
          <p:cNvPr id="70" name="Rectangle 69"/>
          <p:cNvSpPr/>
          <p:nvPr/>
        </p:nvSpPr>
        <p:spPr>
          <a:xfrm>
            <a:off x="3958926" y="4470400"/>
            <a:ext cx="1307214" cy="8463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sz="550" u="sng" dirty="0">
                <a:solidFill>
                  <a:schemeClr val="bg1"/>
                </a:solidFill>
                <a:hlinkClick r:id="rId30"/>
              </a:rPr>
              <a:t>www.DLPlanningGuide.com</a:t>
            </a:r>
            <a:endParaRPr lang="en-US" sz="550" u="sng" dirty="0">
              <a:solidFill>
                <a:schemeClr val="bg1"/>
              </a:solidFill>
            </a:endParaRPr>
          </a:p>
        </p:txBody>
      </p:sp>
      <p:sp>
        <p:nvSpPr>
          <p:cNvPr id="67" name="Rectangle 66"/>
          <p:cNvSpPr/>
          <p:nvPr/>
        </p:nvSpPr>
        <p:spPr>
          <a:xfrm>
            <a:off x="-9642067" y="0"/>
            <a:ext cx="9144000" cy="6858000"/>
          </a:xfrm>
          <a:prstGeom prst="rect">
            <a:avLst/>
          </a:prstGeom>
          <a:solidFill>
            <a:schemeClr val="accent2">
              <a:lumMod val="50000"/>
              <a:alpha val="80000"/>
            </a:schemeClr>
          </a:solidFill>
        </p:spPr>
        <p:txBody>
          <a:bodyPr wrap="square" lIns="182880" tIns="91440" rIns="182880" rtlCol="0" anchor="ctr">
            <a:noAutofit/>
          </a:bodyPr>
          <a:lstStyle/>
          <a:p>
            <a:pPr algn="ctr"/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66" name="Picture 2"/>
          <p:cNvPicPr>
            <a:picLocks noChangeAspect="1" noChangeArrowheads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56638" y="1107576"/>
            <a:ext cx="1773142" cy="2541301"/>
          </a:xfrm>
          <a:prstGeom prst="rect">
            <a:avLst/>
          </a:prstGeom>
          <a:effectLst>
            <a:outerShdw blurRad="50800" dist="38100" dir="270000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" name="Rectangle 70"/>
          <p:cNvSpPr/>
          <p:nvPr/>
        </p:nvSpPr>
        <p:spPr>
          <a:xfrm>
            <a:off x="3564532" y="4972561"/>
            <a:ext cx="1915057" cy="400110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pPr algn="ctr"/>
            <a:r>
              <a:rPr lang="en-US" sz="1000" dirty="0" smtClean="0">
                <a:solidFill>
                  <a:srgbClr val="FFFFFF"/>
                </a:solidFill>
              </a:rPr>
              <a:t>National Commission on Teaching &amp; America’s Future </a:t>
            </a:r>
            <a:endParaRPr lang="en-US" sz="1000" dirty="0"/>
          </a:p>
        </p:txBody>
      </p:sp>
      <p:pic>
        <p:nvPicPr>
          <p:cNvPr id="72" name="Picture 2" descr="NCTAF"/>
          <p:cNvPicPr>
            <a:picLocks noChangeAspect="1" noChangeArrowheads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0522" y="5445808"/>
            <a:ext cx="823963" cy="823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Rectangle 72"/>
          <p:cNvSpPr/>
          <p:nvPr/>
        </p:nvSpPr>
        <p:spPr>
          <a:xfrm>
            <a:off x="3973408" y="6547459"/>
            <a:ext cx="1307214" cy="8463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lvl="2" algn="ctr"/>
            <a:r>
              <a:rPr lang="en-US" sz="550" u="sng" dirty="0">
                <a:solidFill>
                  <a:schemeClr val="bg1"/>
                </a:solidFill>
              </a:rPr>
              <a:t>http</a:t>
            </a:r>
            <a:r>
              <a:rPr lang="en-US" sz="550" u="sng" dirty="0" smtClean="0">
                <a:solidFill>
                  <a:schemeClr val="bg1"/>
                </a:solidFill>
              </a:rPr>
              <a:t>://nctaf.org </a:t>
            </a:r>
            <a:endParaRPr lang="en-US" sz="550" u="sng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6015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8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3" presetClass="entr" presetSubtype="27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8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8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DFE995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6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7917 0.05278 L 0.87917 0.04815 " pathEditMode="relative" rAng="0" ptsTypes="AA">
                                      <p:cBhvr>
                                        <p:cTn id="66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31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5451 0.01065 L 1.05451 -0.00486 " pathEditMode="relative" rAng="0" ptsTypes="AA">
                                      <p:cBhvr>
                                        <p:cTn id="71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787"/>
                                    </p:animMotion>
                                  </p:childTnLst>
                                </p:cTn>
                              </p:par>
                              <p:par>
                                <p:cTn id="72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3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DFE995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  <p:bldP spid="54" grpId="1"/>
      <p:bldP spid="55" grpId="0"/>
      <p:bldP spid="55" grpId="1"/>
      <p:bldP spid="56" grpId="0"/>
      <p:bldP spid="56" grpId="1"/>
      <p:bldP spid="57" grpId="0"/>
      <p:bldP spid="57" grpId="1"/>
      <p:bldP spid="58" grpId="0"/>
      <p:bldP spid="58" grpId="1"/>
      <p:bldP spid="59" grpId="0"/>
      <p:bldP spid="59" grpId="1"/>
      <p:bldP spid="60" grpId="0"/>
      <p:bldP spid="60" grpId="1"/>
      <p:bldP spid="61" grpId="0"/>
      <p:bldP spid="61" grpId="1"/>
      <p:bldP spid="62" grpId="0"/>
      <p:bldP spid="62" grpId="1"/>
      <p:bldP spid="63" grpId="0"/>
      <p:bldP spid="63" grpId="1"/>
      <p:bldP spid="64" grpId="0"/>
      <p:bldP spid="64" grpId="1"/>
      <p:bldP spid="65" grpId="0"/>
      <p:bldP spid="65" grpId="1"/>
      <p:bldP spid="18" grpId="0"/>
      <p:bldP spid="68" grpId="0"/>
      <p:bldP spid="70" grpId="0"/>
      <p:bldP spid="70" grpId="1"/>
      <p:bldP spid="67" grpId="0" animBg="1"/>
      <p:bldP spid="67" grpId="1" animBg="1"/>
      <p:bldP spid="73" grpId="0"/>
      <p:bldP spid="73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Think of a powerful learning experience and what made it so?</a:t>
            </a:r>
          </a:p>
        </p:txBody>
      </p:sp>
      <p:sp>
        <p:nvSpPr>
          <p:cNvPr id="5" name="AutoShape 4" descr="Image result for picture of lightbulb"/>
          <p:cNvSpPr>
            <a:spLocks noGrp="1" noChangeAspect="1" noChangeArrowheads="1"/>
          </p:cNvSpPr>
          <p:nvPr>
            <p:ph type="subTitle" idx="1"/>
          </p:nvPr>
        </p:nvSpPr>
        <p:spPr bwMode="auto">
          <a:xfrm rot="10800000" flipV="1">
            <a:off x="4873625" y="8310562"/>
            <a:ext cx="5715000" cy="1564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7" name="Picture 6" descr="Una idea me ha estado rondando por la cabeza desde el post de incluir ...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685800"/>
            <a:ext cx="1078992" cy="1371600"/>
          </a:xfrm>
          <a:prstGeom prst="rect">
            <a:avLst/>
          </a:prstGeom>
        </p:spPr>
      </p:pic>
      <p:pic>
        <p:nvPicPr>
          <p:cNvPr id="4100" name="Picture 4" descr="Image result for picture of thinking pers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4725" y="3673475"/>
            <a:ext cx="2114550" cy="2162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4126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 descr="shutterstock_237001486.jpg"/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71" r="5571"/>
          <a:stretch>
            <a:fillRect/>
          </a:stretch>
        </p:blipFill>
        <p:spPr>
          <a:xfrm flipH="1">
            <a:off x="0" y="0"/>
            <a:ext cx="9144000" cy="6858000"/>
          </a:xfrm>
        </p:spPr>
      </p:pic>
      <p:sp>
        <p:nvSpPr>
          <p:cNvPr id="11" name="Rectangle 10"/>
          <p:cNvSpPr/>
          <p:nvPr/>
        </p:nvSpPr>
        <p:spPr>
          <a:xfrm>
            <a:off x="0" y="5079"/>
            <a:ext cx="9144000" cy="6858000"/>
          </a:xfrm>
          <a:prstGeom prst="rect">
            <a:avLst/>
          </a:prstGeom>
          <a:solidFill>
            <a:schemeClr val="accent2">
              <a:lumMod val="50000"/>
              <a:alpha val="80000"/>
            </a:schemeClr>
          </a:solidFill>
        </p:spPr>
        <p:txBody>
          <a:bodyPr wrap="square" lIns="182880" tIns="91440" rIns="182880" rtlCol="0" anchor="ctr">
            <a:noAutofit/>
          </a:bodyPr>
          <a:lstStyle/>
          <a:p>
            <a:pPr algn="ctr"/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9" name="Title 5"/>
          <p:cNvSpPr txBox="1">
            <a:spLocks/>
          </p:cNvSpPr>
          <p:nvPr/>
        </p:nvSpPr>
        <p:spPr>
          <a:xfrm>
            <a:off x="6001986" y="125330"/>
            <a:ext cx="2934586" cy="512171"/>
          </a:xfrm>
          <a:prstGeom prst="rect">
            <a:avLst/>
          </a:prstGeom>
          <a:noFill/>
        </p:spPr>
        <p:txBody>
          <a:bodyPr/>
          <a:lstStyle>
            <a:defPPr>
              <a:defRPr lang="en-US"/>
            </a:defPPr>
            <a:lvl1pPr marR="0" lvl="0" indent="0" algn="ctr" fontAlgn="auto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1" i="1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3000" dirty="0"/>
              <a:t>t</a:t>
            </a:r>
            <a:r>
              <a:rPr lang="en-US" sz="3000" dirty="0" smtClean="0"/>
              <a:t>ake action</a:t>
            </a:r>
            <a:endParaRPr lang="en-US" sz="3000" dirty="0"/>
          </a:p>
        </p:txBody>
      </p:sp>
      <p:sp>
        <p:nvSpPr>
          <p:cNvPr id="10" name="TextBox 9"/>
          <p:cNvSpPr txBox="1"/>
          <p:nvPr/>
        </p:nvSpPr>
        <p:spPr>
          <a:xfrm>
            <a:off x="205616" y="609998"/>
            <a:ext cx="807720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lvl="1" indent="-457200">
              <a:spcAft>
                <a:spcPts val="600"/>
              </a:spcAft>
            </a:pPr>
            <a:r>
              <a:rPr lang="en-US" sz="1600" dirty="0">
                <a:solidFill>
                  <a:schemeClr val="accent6">
                    <a:lumMod val="40000"/>
                    <a:lumOff val="60000"/>
                  </a:schemeClr>
                </a:solidFill>
                <a:latin typeface="Franklin Gothic Medium"/>
                <a:cs typeface="Franklin Gothic Medium"/>
              </a:rPr>
              <a:t>VISIT A DEEPER LEARNING SCHOOL</a:t>
            </a:r>
          </a:p>
        </p:txBody>
      </p:sp>
      <p:cxnSp>
        <p:nvCxnSpPr>
          <p:cNvPr id="12" name="Straight Connector 11"/>
          <p:cNvCxnSpPr/>
          <p:nvPr/>
        </p:nvCxnSpPr>
        <p:spPr>
          <a:xfrm>
            <a:off x="299720" y="933258"/>
            <a:ext cx="8544560" cy="0"/>
          </a:xfrm>
          <a:prstGeom prst="line">
            <a:avLst/>
          </a:prstGeom>
          <a:ln w="6350" cap="rnd" cmpd="sng">
            <a:solidFill>
              <a:schemeClr val="accent6">
                <a:lumMod val="40000"/>
                <a:lumOff val="6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205616" y="2996466"/>
            <a:ext cx="807720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lvl="1" indent="-457200">
              <a:spcAft>
                <a:spcPts val="600"/>
              </a:spcAft>
            </a:pPr>
            <a:r>
              <a:rPr lang="en-US" sz="1600" dirty="0">
                <a:solidFill>
                  <a:schemeClr val="accent6">
                    <a:lumMod val="40000"/>
                    <a:lumOff val="60000"/>
                  </a:schemeClr>
                </a:solidFill>
                <a:latin typeface="Franklin Gothic Medium"/>
                <a:cs typeface="Franklin Gothic Medium"/>
              </a:rPr>
              <a:t>TAKE A LOOK AT A DEEPER LEARNING RESOURCE</a:t>
            </a:r>
          </a:p>
        </p:txBody>
      </p:sp>
      <p:cxnSp>
        <p:nvCxnSpPr>
          <p:cNvPr id="14" name="Straight Connector 13"/>
          <p:cNvCxnSpPr/>
          <p:nvPr/>
        </p:nvCxnSpPr>
        <p:spPr>
          <a:xfrm>
            <a:off x="299720" y="3327346"/>
            <a:ext cx="8544560" cy="0"/>
          </a:xfrm>
          <a:prstGeom prst="line">
            <a:avLst/>
          </a:prstGeom>
          <a:ln w="6350" cap="rnd" cmpd="sng">
            <a:solidFill>
              <a:schemeClr val="accent6">
                <a:lumMod val="40000"/>
                <a:lumOff val="6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205616" y="4673600"/>
            <a:ext cx="807720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lvl="1" indent="-457200">
              <a:spcAft>
                <a:spcPts val="600"/>
              </a:spcAft>
            </a:pPr>
            <a:r>
              <a:rPr lang="en-US" sz="1600" dirty="0">
                <a:solidFill>
                  <a:schemeClr val="accent6">
                    <a:lumMod val="40000"/>
                    <a:lumOff val="60000"/>
                  </a:schemeClr>
                </a:solidFill>
                <a:latin typeface="Franklin Gothic Medium"/>
                <a:cs typeface="Franklin Gothic Medium"/>
              </a:rPr>
              <a:t>BECOME A DEEPER LEARNING CHAMPION</a:t>
            </a:r>
          </a:p>
        </p:txBody>
      </p:sp>
      <p:cxnSp>
        <p:nvCxnSpPr>
          <p:cNvPr id="18" name="Straight Connector 17"/>
          <p:cNvCxnSpPr/>
          <p:nvPr/>
        </p:nvCxnSpPr>
        <p:spPr>
          <a:xfrm>
            <a:off x="299720" y="5012100"/>
            <a:ext cx="8544560" cy="0"/>
          </a:xfrm>
          <a:prstGeom prst="line">
            <a:avLst/>
          </a:prstGeom>
          <a:ln w="6350" cap="rnd" cmpd="sng">
            <a:solidFill>
              <a:schemeClr val="accent6">
                <a:lumMod val="40000"/>
                <a:lumOff val="6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Screen Shot 2015-03-11 at 10.38.17 AM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60" y="1219201"/>
            <a:ext cx="1950720" cy="1323493"/>
          </a:xfrm>
          <a:prstGeom prst="rect">
            <a:avLst/>
          </a:prstGeom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sp>
        <p:nvSpPr>
          <p:cNvPr id="6" name="Rectangle 5"/>
          <p:cNvSpPr/>
          <p:nvPr/>
        </p:nvSpPr>
        <p:spPr>
          <a:xfrm>
            <a:off x="2946400" y="1779568"/>
            <a:ext cx="519176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2">
              <a:spcAft>
                <a:spcPts val="2400"/>
              </a:spcAft>
            </a:pPr>
            <a:r>
              <a:rPr lang="en-US" sz="1100" u="sng" dirty="0">
                <a:solidFill>
                  <a:srgbClr val="FFFFFF"/>
                </a:solidFill>
                <a:hlinkClick r:id="rId5"/>
              </a:rPr>
              <a:t>http://www.hewlett.org/programs/education/deeper-learning/more-resources</a:t>
            </a:r>
            <a:endParaRPr lang="en-US" sz="1050" dirty="0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72440" y="5146408"/>
            <a:ext cx="23368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2" algn="ctr">
              <a:spcBef>
                <a:spcPts val="600"/>
              </a:spcBef>
            </a:pPr>
            <a:r>
              <a:rPr lang="en-US" sz="1200" dirty="0" smtClean="0">
                <a:solidFill>
                  <a:srgbClr val="FFFFFF"/>
                </a:solidFill>
              </a:rPr>
              <a:t>COMMUNICATE </a:t>
            </a:r>
            <a:r>
              <a:rPr lang="en-US" sz="1400" dirty="0" smtClean="0">
                <a:solidFill>
                  <a:srgbClr val="FFFFFF"/>
                </a:solidFill>
              </a:rPr>
              <a:t> </a:t>
            </a:r>
            <a:endParaRPr lang="en-US" sz="1400" dirty="0">
              <a:solidFill>
                <a:srgbClr val="FFFFFF"/>
              </a:solidFill>
            </a:endParaRPr>
          </a:p>
        </p:txBody>
      </p:sp>
      <p:sp>
        <p:nvSpPr>
          <p:cNvPr id="17" name="AutoShape 1"/>
          <p:cNvSpPr>
            <a:spLocks noChangeAspect="1"/>
          </p:cNvSpPr>
          <p:nvPr/>
        </p:nvSpPr>
        <p:spPr bwMode="auto">
          <a:xfrm>
            <a:off x="607413" y="5490714"/>
            <a:ext cx="265768" cy="215937"/>
          </a:xfrm>
          <a:custGeom>
            <a:avLst/>
            <a:gdLst/>
            <a:ahLst/>
            <a:cxnLst/>
            <a:rect l="0" t="0" r="r" b="b"/>
            <a:pathLst>
              <a:path w="21600" h="21600">
                <a:moveTo>
                  <a:pt x="21600" y="2557"/>
                </a:moveTo>
                <a:cubicBezTo>
                  <a:pt x="20805" y="2991"/>
                  <a:pt x="19951" y="3284"/>
                  <a:pt x="19055" y="3416"/>
                </a:cubicBezTo>
                <a:cubicBezTo>
                  <a:pt x="19970" y="2741"/>
                  <a:pt x="20672" y="1672"/>
                  <a:pt x="21003" y="399"/>
                </a:cubicBezTo>
                <a:cubicBezTo>
                  <a:pt x="20147" y="1024"/>
                  <a:pt x="19199" y="1477"/>
                  <a:pt x="18189" y="1722"/>
                </a:cubicBezTo>
                <a:cubicBezTo>
                  <a:pt x="17381" y="662"/>
                  <a:pt x="16229" y="0"/>
                  <a:pt x="14955" y="0"/>
                </a:cubicBezTo>
                <a:cubicBezTo>
                  <a:pt x="12507" y="0"/>
                  <a:pt x="10523" y="2441"/>
                  <a:pt x="10523" y="5453"/>
                </a:cubicBezTo>
                <a:cubicBezTo>
                  <a:pt x="10523" y="5880"/>
                  <a:pt x="10562" y="6296"/>
                  <a:pt x="10638" y="6695"/>
                </a:cubicBezTo>
                <a:cubicBezTo>
                  <a:pt x="6955" y="6468"/>
                  <a:pt x="3689" y="4297"/>
                  <a:pt x="1504" y="998"/>
                </a:cubicBezTo>
                <a:cubicBezTo>
                  <a:pt x="1122" y="1803"/>
                  <a:pt x="904" y="2740"/>
                  <a:pt x="904" y="3739"/>
                </a:cubicBezTo>
                <a:cubicBezTo>
                  <a:pt x="904" y="5631"/>
                  <a:pt x="1686" y="7300"/>
                  <a:pt x="2875" y="8278"/>
                </a:cubicBezTo>
                <a:cubicBezTo>
                  <a:pt x="2149" y="8250"/>
                  <a:pt x="1465" y="8005"/>
                  <a:pt x="868" y="7596"/>
                </a:cubicBezTo>
                <a:cubicBezTo>
                  <a:pt x="868" y="7619"/>
                  <a:pt x="868" y="7642"/>
                  <a:pt x="868" y="7665"/>
                </a:cubicBezTo>
                <a:cubicBezTo>
                  <a:pt x="868" y="10307"/>
                  <a:pt x="2395" y="12511"/>
                  <a:pt x="4422" y="13012"/>
                </a:cubicBezTo>
                <a:cubicBezTo>
                  <a:pt x="4051" y="13136"/>
                  <a:pt x="3659" y="13203"/>
                  <a:pt x="3255" y="13203"/>
                </a:cubicBezTo>
                <a:cubicBezTo>
                  <a:pt x="2969" y="13203"/>
                  <a:pt x="2692" y="13169"/>
                  <a:pt x="2421" y="13105"/>
                </a:cubicBezTo>
                <a:cubicBezTo>
                  <a:pt x="2985" y="15271"/>
                  <a:pt x="4622" y="16848"/>
                  <a:pt x="6561" y="16892"/>
                </a:cubicBezTo>
                <a:cubicBezTo>
                  <a:pt x="5044" y="18354"/>
                  <a:pt x="3133" y="19226"/>
                  <a:pt x="1057" y="19226"/>
                </a:cubicBezTo>
                <a:cubicBezTo>
                  <a:pt x="699" y="19226"/>
                  <a:pt x="347" y="19200"/>
                  <a:pt x="0" y="19150"/>
                </a:cubicBezTo>
                <a:cubicBezTo>
                  <a:pt x="1961" y="20697"/>
                  <a:pt x="4291" y="21600"/>
                  <a:pt x="6793" y="21600"/>
                </a:cubicBezTo>
                <a:cubicBezTo>
                  <a:pt x="14944" y="21600"/>
                  <a:pt x="19402" y="13291"/>
                  <a:pt x="19402" y="6085"/>
                </a:cubicBezTo>
                <a:cubicBezTo>
                  <a:pt x="19402" y="5849"/>
                  <a:pt x="19397" y="5614"/>
                  <a:pt x="19389" y="5380"/>
                </a:cubicBezTo>
                <a:cubicBezTo>
                  <a:pt x="20255" y="4611"/>
                  <a:pt x="21006" y="3650"/>
                  <a:pt x="21600" y="2557"/>
                </a:cubicBezTo>
                <a:close/>
                <a:moveTo>
                  <a:pt x="21600" y="2557"/>
                </a:moveTo>
              </a:path>
            </a:pathLst>
          </a:custGeom>
          <a:solidFill>
            <a:srgbClr val="FFFFFF"/>
          </a:solidFill>
          <a:ln>
            <a:noFill/>
          </a:ln>
          <a:extLst/>
        </p:spPr>
        <p:txBody>
          <a:bodyPr lIns="0" tIns="0" rIns="0" bIns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185160" y="5146408"/>
            <a:ext cx="2773680" cy="2803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2" algn="ctr">
              <a:lnSpc>
                <a:spcPct val="110000"/>
              </a:lnSpc>
              <a:spcAft>
                <a:spcPts val="600"/>
              </a:spcAft>
            </a:pPr>
            <a:r>
              <a:rPr lang="en-US" sz="1200" dirty="0" smtClean="0">
                <a:solidFill>
                  <a:srgbClr val="FFFFFF"/>
                </a:solidFill>
              </a:rPr>
              <a:t>INQUIRE </a:t>
            </a:r>
            <a:endParaRPr lang="en-US" sz="1200" dirty="0">
              <a:solidFill>
                <a:srgbClr val="FFFFFF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949632" y="5156568"/>
            <a:ext cx="277368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2" algn="ctr">
              <a:spcAft>
                <a:spcPts val="600"/>
              </a:spcAft>
            </a:pPr>
            <a:r>
              <a:rPr lang="en-US" sz="1200" dirty="0" smtClean="0">
                <a:solidFill>
                  <a:srgbClr val="FFFFFF"/>
                </a:solidFill>
              </a:rPr>
              <a:t>TRY IT OUT ! </a:t>
            </a:r>
            <a:endParaRPr lang="en-US" sz="1200" dirty="0">
              <a:solidFill>
                <a:srgbClr val="FFFFFF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813425" y="6211084"/>
            <a:ext cx="304609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hlinkClick r:id="rId6"/>
              </a:rPr>
              <a:t>http://www.schoolretool.org/big-ideas</a:t>
            </a:r>
            <a:endParaRPr lang="en-US" sz="1000" dirty="0"/>
          </a:p>
        </p:txBody>
      </p:sp>
      <p:pic>
        <p:nvPicPr>
          <p:cNvPr id="22" name="Picture 21" descr="Screen Shot 2015-03-11 at 9.38.07 AM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7818" y="5529451"/>
            <a:ext cx="1037309" cy="607205"/>
          </a:xfrm>
          <a:prstGeom prst="rect">
            <a:avLst/>
          </a:prstGeom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grpSp>
        <p:nvGrpSpPr>
          <p:cNvPr id="23" name="Group 22"/>
          <p:cNvGrpSpPr>
            <a:grpSpLocks noChangeAspect="1"/>
          </p:cNvGrpSpPr>
          <p:nvPr/>
        </p:nvGrpSpPr>
        <p:grpSpPr>
          <a:xfrm>
            <a:off x="822960" y="3434079"/>
            <a:ext cx="1228601" cy="1080461"/>
            <a:chOff x="-2598420" y="2785610"/>
            <a:chExt cx="1609078" cy="1415062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-2598420" y="2785610"/>
              <a:ext cx="958838" cy="1243584"/>
            </a:xfrm>
            <a:prstGeom prst="rect">
              <a:avLst/>
            </a:prstGeom>
            <a:effectLst>
              <a:outerShdw blurRad="50800" dist="38100" dir="2700000">
                <a:srgbClr val="000000">
                  <a:alpha val="43000"/>
                </a:srgbClr>
              </a:outerShdw>
            </a:effectLst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-2273300" y="2871349"/>
              <a:ext cx="958838" cy="1243584"/>
            </a:xfrm>
            <a:prstGeom prst="rect">
              <a:avLst/>
            </a:prstGeom>
            <a:effectLst>
              <a:outerShdw blurRad="50800" dist="38100" dir="2700000">
                <a:srgbClr val="000000">
                  <a:alpha val="43000"/>
                </a:srgbClr>
              </a:outerShdw>
            </a:effectLst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-1948180" y="2957088"/>
              <a:ext cx="958838" cy="1243584"/>
            </a:xfrm>
            <a:prstGeom prst="rect">
              <a:avLst/>
            </a:prstGeom>
            <a:effectLst>
              <a:outerShdw blurRad="50800" dist="38100" dir="2700000">
                <a:srgbClr val="000000">
                  <a:alpha val="43000"/>
                </a:srgbClr>
              </a:outerShdw>
            </a:effectLst>
          </p:spPr>
        </p:pic>
      </p:grpSp>
      <p:sp>
        <p:nvSpPr>
          <p:cNvPr id="27" name="Rectangle 26"/>
          <p:cNvSpPr/>
          <p:nvPr/>
        </p:nvSpPr>
        <p:spPr>
          <a:xfrm>
            <a:off x="3098800" y="3913168"/>
            <a:ext cx="519176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2">
              <a:spcAft>
                <a:spcPts val="2400"/>
              </a:spcAft>
            </a:pPr>
            <a:r>
              <a:rPr lang="en-US" sz="1100" u="sng" dirty="0">
                <a:solidFill>
                  <a:srgbClr val="FFFFFF"/>
                </a:solidFill>
              </a:rPr>
              <a:t>http://www.jff.org/initiatives/students-center/what-deeper-learning</a:t>
            </a:r>
            <a:endParaRPr lang="en-US" sz="1050" dirty="0">
              <a:solidFill>
                <a:srgbClr val="FFFFFF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2895" y="5544133"/>
            <a:ext cx="918210" cy="577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12"/>
          <a:srcRect l="1258" t="3413" r="1314" b="1900"/>
          <a:stretch/>
        </p:blipFill>
        <p:spPr>
          <a:xfrm>
            <a:off x="437682" y="5819344"/>
            <a:ext cx="2406317" cy="534541"/>
          </a:xfrm>
          <a:prstGeom prst="roundRect">
            <a:avLst>
              <a:gd name="adj" fmla="val 29167"/>
            </a:avLst>
          </a:prstGeom>
        </p:spPr>
      </p:pic>
      <p:sp>
        <p:nvSpPr>
          <p:cNvPr id="2" name="Rectangle 1"/>
          <p:cNvSpPr/>
          <p:nvPr/>
        </p:nvSpPr>
        <p:spPr>
          <a:xfrm>
            <a:off x="847534" y="5417858"/>
            <a:ext cx="172515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lvl="2" algn="ctr">
              <a:spcBef>
                <a:spcPts val="600"/>
              </a:spcBef>
            </a:pPr>
            <a:r>
              <a:rPr lang="en-US" sz="1600" i="1" dirty="0">
                <a:solidFill>
                  <a:srgbClr val="FFFFFF"/>
                </a:solidFill>
              </a:rPr>
              <a:t>#</a:t>
            </a:r>
            <a:r>
              <a:rPr lang="en-US" sz="1600" i="1" dirty="0" err="1" smtClean="0">
                <a:solidFill>
                  <a:srgbClr val="FFFFFF"/>
                </a:solidFill>
              </a:rPr>
              <a:t>deeperlearning</a:t>
            </a:r>
            <a:endParaRPr lang="en-US" sz="1600" i="1" dirty="0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97840" y="6357843"/>
            <a:ext cx="2286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lvl="2" algn="ctr"/>
            <a:r>
              <a:rPr lang="en-US" sz="1000" dirty="0">
                <a:solidFill>
                  <a:srgbClr val="FFFFFF"/>
                </a:solidFill>
                <a:hlinkClick r:id="rId13"/>
              </a:rPr>
              <a:t>http://blogs.edweek.org/edweek/learning_deeply/</a:t>
            </a:r>
            <a:r>
              <a:rPr lang="en-US" sz="1000" dirty="0">
                <a:solidFill>
                  <a:srgbClr val="FFFFFF"/>
                </a:solidFill>
              </a:rPr>
              <a:t> </a:t>
            </a:r>
          </a:p>
        </p:txBody>
      </p:sp>
      <p:sp>
        <p:nvSpPr>
          <p:cNvPr id="28" name="Rectangle 27"/>
          <p:cNvSpPr/>
          <p:nvPr/>
        </p:nvSpPr>
        <p:spPr>
          <a:xfrm>
            <a:off x="-9642067" y="0"/>
            <a:ext cx="9144000" cy="6858000"/>
          </a:xfrm>
          <a:prstGeom prst="rect">
            <a:avLst/>
          </a:prstGeom>
          <a:solidFill>
            <a:schemeClr val="accent2">
              <a:lumMod val="50000"/>
              <a:alpha val="80000"/>
            </a:schemeClr>
          </a:solidFill>
        </p:spPr>
        <p:txBody>
          <a:bodyPr wrap="square" lIns="182880" tIns="91440" rIns="182880" rtlCol="0" anchor="ctr">
            <a:noAutofit/>
          </a:bodyPr>
          <a:lstStyle/>
          <a:p>
            <a:pPr algn="ctr"/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12"/>
          <a:srcRect l="1258" t="3413" r="1314" b="1900"/>
          <a:stretch/>
        </p:blipFill>
        <p:spPr>
          <a:xfrm>
            <a:off x="-7772400" y="4856915"/>
            <a:ext cx="5654843" cy="1256171"/>
          </a:xfrm>
          <a:prstGeom prst="roundRect">
            <a:avLst>
              <a:gd name="adj" fmla="val 29167"/>
            </a:avLst>
          </a:prstGeom>
        </p:spPr>
      </p:pic>
      <p:sp>
        <p:nvSpPr>
          <p:cNvPr id="8" name="TextBox 7"/>
          <p:cNvSpPr txBox="1"/>
          <p:nvPr/>
        </p:nvSpPr>
        <p:spPr>
          <a:xfrm>
            <a:off x="3743960" y="6218260"/>
            <a:ext cx="195072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hlinkClick r:id="rId14"/>
              </a:rPr>
              <a:t>http://www.edleader21.com</a:t>
            </a:r>
            <a:r>
              <a:rPr lang="en-US" sz="1000" dirty="0" smtClean="0">
                <a:solidFill>
                  <a:schemeClr val="bg1"/>
                </a:solidFill>
                <a:hlinkClick r:id="rId14"/>
              </a:rPr>
              <a:t>/</a:t>
            </a:r>
            <a:r>
              <a:rPr lang="en-US" sz="1000" dirty="0" smtClean="0">
                <a:solidFill>
                  <a:schemeClr val="bg1"/>
                </a:solidFill>
              </a:rPr>
              <a:t> </a:t>
            </a:r>
            <a:endParaRPr lang="en-US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5088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5451 0.01065 L 1.05451 -0.00486 " pathEditMode="relative" rAng="0" ptsTypes="AA">
                                      <p:cBhvr>
                                        <p:cTn id="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787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3" presetClass="entr" presetSubtype="27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528 0.04699 L 0.86528 0.03194 " pathEditMode="relative" ptsTypes="AA">
                                      <p:cBhvr>
                                        <p:cTn id="1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81000"/>
            <a:ext cx="8229600" cy="19351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Deeper Learning: Maine</a:t>
            </a:r>
            <a:br>
              <a:rPr lang="en-US" dirty="0" smtClean="0"/>
            </a:br>
            <a:r>
              <a:rPr lang="en-US" dirty="0" smtClean="0"/>
              <a:t>What is different about these personalized learning environments? </a:t>
            </a:r>
            <a:endParaRPr lang="en-US" dirty="0"/>
          </a:p>
        </p:txBody>
      </p:sp>
      <p:pic>
        <p:nvPicPr>
          <p:cNvPr id="6" name="Next State Of Learning Maine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87564" y="2438400"/>
            <a:ext cx="6321271" cy="3555590"/>
          </a:xfrm>
        </p:spPr>
      </p:pic>
    </p:spTree>
    <p:extLst>
      <p:ext uri="{BB962C8B-B14F-4D97-AF65-F5344CB8AC3E}">
        <p14:creationId xmlns:p14="http://schemas.microsoft.com/office/powerpoint/2010/main" val="1337803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9351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Deeper Learning: Wisconsin</a:t>
            </a:r>
            <a:br>
              <a:rPr lang="en-US" dirty="0" smtClean="0"/>
            </a:br>
            <a:r>
              <a:rPr lang="en-US" dirty="0" smtClean="0"/>
              <a:t>What particular skills do teachers need for these learning environments? </a:t>
            </a:r>
            <a:endParaRPr lang="en-US" dirty="0"/>
          </a:p>
        </p:txBody>
      </p:sp>
      <p:pic>
        <p:nvPicPr>
          <p:cNvPr id="6" name="Next State Of Learning Wisconsin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89182" y="2362200"/>
            <a:ext cx="6365636" cy="3580545"/>
          </a:xfrm>
        </p:spPr>
      </p:pic>
    </p:spTree>
    <p:extLst>
      <p:ext uri="{BB962C8B-B14F-4D97-AF65-F5344CB8AC3E}">
        <p14:creationId xmlns:p14="http://schemas.microsoft.com/office/powerpoint/2010/main" val="763040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9351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Deeper Learning: New Hampshire</a:t>
            </a:r>
            <a:br>
              <a:rPr lang="en-US" dirty="0" smtClean="0"/>
            </a:br>
            <a:r>
              <a:rPr lang="en-US" dirty="0" smtClean="0"/>
              <a:t>Who else should be included in the learning endeavor? </a:t>
            </a:r>
            <a:endParaRPr lang="en-US" dirty="0"/>
          </a:p>
        </p:txBody>
      </p:sp>
      <p:pic>
        <p:nvPicPr>
          <p:cNvPr id="4" name="Next State Of Learning New Hampshire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29882" y="2438400"/>
            <a:ext cx="6284236" cy="3535363"/>
          </a:xfrm>
        </p:spPr>
      </p:pic>
    </p:spTree>
    <p:extLst>
      <p:ext uri="{BB962C8B-B14F-4D97-AF65-F5344CB8AC3E}">
        <p14:creationId xmlns:p14="http://schemas.microsoft.com/office/powerpoint/2010/main" val="688685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8600"/>
            <a:ext cx="9144000" cy="6248400"/>
          </a:xfrm>
        </p:spPr>
      </p:pic>
    </p:spTree>
    <p:extLst>
      <p:ext uri="{BB962C8B-B14F-4D97-AF65-F5344CB8AC3E}">
        <p14:creationId xmlns:p14="http://schemas.microsoft.com/office/powerpoint/2010/main" val="1172329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762000"/>
          </a:xfrm>
        </p:spPr>
        <p:txBody>
          <a:bodyPr>
            <a:noAutofit/>
          </a:bodyPr>
          <a:lstStyle/>
          <a:p>
            <a:r>
              <a:rPr lang="en-US" sz="3600" b="1" dirty="0"/>
              <a:t>Master </a:t>
            </a:r>
            <a:r>
              <a:rPr lang="en-US" sz="3600" b="1" dirty="0" smtClean="0"/>
              <a:t>Core Academic Content</a:t>
            </a:r>
            <a:endParaRPr lang="en-US" sz="3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534400" cy="6248400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endParaRPr lang="en-US" sz="5100" dirty="0"/>
          </a:p>
          <a:p>
            <a:endParaRPr lang="en-US" dirty="0"/>
          </a:p>
        </p:txBody>
      </p:sp>
      <p:pic>
        <p:nvPicPr>
          <p:cNvPr id="3074" name="Picture 2" descr="Image of Beyond the Buzzwords: Understanding ‘Deeper Learning’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2512" y="990600"/>
            <a:ext cx="4498975" cy="3001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61474" y="4267200"/>
            <a:ext cx="82296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 smtClean="0"/>
              <a:t>Interdisciplinary learning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 smtClean="0"/>
              <a:t>Hands-on – field trips, internships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 smtClean="0"/>
              <a:t>Project-based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 smtClean="0"/>
              <a:t>Performance-based assessment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217847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371600"/>
          </a:xfrm>
        </p:spPr>
        <p:txBody>
          <a:bodyPr>
            <a:noAutofit/>
          </a:bodyPr>
          <a:lstStyle/>
          <a:p>
            <a:r>
              <a:rPr lang="en-US" sz="3600" dirty="0"/>
              <a:t/>
            </a:r>
            <a:br>
              <a:rPr lang="en-US" sz="3600" dirty="0"/>
            </a:br>
            <a:r>
              <a:rPr lang="en-US" sz="3600" b="1" dirty="0" smtClean="0"/>
              <a:t>Think Critically and Solve Complex Problems</a:t>
            </a:r>
            <a:endParaRPr lang="en-US" sz="3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676400"/>
            <a:ext cx="8229600" cy="5029200"/>
          </a:xfrm>
        </p:spPr>
        <p:txBody>
          <a:bodyPr>
            <a:noAutofit/>
          </a:bodyPr>
          <a:lstStyle/>
          <a:p>
            <a:pPr lvl="0"/>
            <a:endParaRPr lang="en-US" sz="2800" dirty="0"/>
          </a:p>
          <a:p>
            <a:endParaRPr lang="en-US" sz="2800" dirty="0"/>
          </a:p>
        </p:txBody>
      </p:sp>
      <p:pic>
        <p:nvPicPr>
          <p:cNvPr id="4098" name="Picture 2" descr="http://deeperlearning4all.org/wp-content/uploads/2012/12/deeperlearning-300x30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7108" y="3429000"/>
            <a:ext cx="2857500" cy="2933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87908" y="2819400"/>
            <a:ext cx="50292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 smtClean="0"/>
              <a:t>Use core content to develop arguments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 smtClean="0"/>
              <a:t>Evaluate information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 smtClean="0"/>
              <a:t>Think creatively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 smtClean="0"/>
              <a:t>Solve novel problems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 smtClean="0"/>
              <a:t>Reflect on process/quality of work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963508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14400"/>
          </a:xfrm>
        </p:spPr>
        <p:txBody>
          <a:bodyPr>
            <a:noAutofit/>
          </a:bodyPr>
          <a:lstStyle/>
          <a:p>
            <a:r>
              <a:rPr lang="en-US" sz="3600" b="1" dirty="0" smtClean="0"/>
              <a:t>Work Collaboratively 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715000"/>
          </a:xfrm>
        </p:spPr>
        <p:txBody>
          <a:bodyPr>
            <a:noAutofit/>
          </a:bodyPr>
          <a:lstStyle/>
          <a:p>
            <a:pPr lvl="0"/>
            <a:endParaRPr lang="en-US" sz="3050" dirty="0"/>
          </a:p>
          <a:p>
            <a:pPr marL="0" indent="0">
              <a:buNone/>
            </a:pPr>
            <a:endParaRPr lang="en-US" sz="2800" dirty="0"/>
          </a:p>
        </p:txBody>
      </p:sp>
      <p:pic>
        <p:nvPicPr>
          <p:cNvPr id="2050" name="Picture 2" descr="Image result for deeper learning competencies as superhero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3675" y="4419600"/>
            <a:ext cx="2143125" cy="2133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914400" y="1752600"/>
            <a:ext cx="6324600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 smtClean="0"/>
              <a:t>Cooperate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 smtClean="0"/>
              <a:t>Understand viewpoints of others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 smtClean="0"/>
              <a:t>Be a good team member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 smtClean="0"/>
              <a:t>Provide constructive feedback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 smtClean="0"/>
              <a:t>Take on different roles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7329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4234</TotalTime>
  <Words>350</Words>
  <Application>Microsoft Office PowerPoint</Application>
  <PresentationFormat>On-screen Show (4:3)</PresentationFormat>
  <Paragraphs>118</Paragraphs>
  <Slides>20</Slides>
  <Notes>14</Notes>
  <HiddenSlides>0</HiddenSlides>
  <MMClips>4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4" baseType="lpstr">
      <vt:lpstr>Arial</vt:lpstr>
      <vt:lpstr>Calibri</vt:lpstr>
      <vt:lpstr>Franklin Gothic Medium</vt:lpstr>
      <vt:lpstr>Office Theme</vt:lpstr>
      <vt:lpstr>An Overview of Deeper Learning</vt:lpstr>
      <vt:lpstr>Think of a powerful learning experience and what made it so?</vt:lpstr>
      <vt:lpstr>Deeper Learning: Maine What is different about these personalized learning environments? </vt:lpstr>
      <vt:lpstr>Deeper Learning: Wisconsin What particular skills do teachers need for these learning environments? </vt:lpstr>
      <vt:lpstr>Deeper Learning: New Hampshire Who else should be included in the learning endeavor? </vt:lpstr>
      <vt:lpstr>PowerPoint Presentation</vt:lpstr>
      <vt:lpstr>Master Core Academic Content</vt:lpstr>
      <vt:lpstr> Think Critically and Solve Complex Problems</vt:lpstr>
      <vt:lpstr>Work Collaboratively </vt:lpstr>
      <vt:lpstr>Communicate Effectively </vt:lpstr>
      <vt:lpstr>Learn how to learn</vt:lpstr>
      <vt:lpstr> Have an ‘academic mindset’ </vt:lpstr>
      <vt:lpstr>Mounting Evidence </vt:lpstr>
      <vt:lpstr>A Different World</vt:lpstr>
      <vt:lpstr>An Ever-Changing World</vt:lpstr>
      <vt:lpstr>Why Deeper Learning Now?</vt:lpstr>
      <vt:lpstr>Additional Resources </vt:lpstr>
      <vt:lpstr>Additional Resources </vt:lpstr>
      <vt:lpstr>PowerPoint Presentation</vt:lpstr>
      <vt:lpstr>PowerPoint Presentation</vt:lpstr>
    </vt:vector>
  </TitlesOfParts>
  <Company>Toshiba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Monica</dc:creator>
  <cp:lastModifiedBy>Shannon Quarles</cp:lastModifiedBy>
  <cp:revision>194</cp:revision>
  <dcterms:created xsi:type="dcterms:W3CDTF">2014-09-26T05:12:21Z</dcterms:created>
  <dcterms:modified xsi:type="dcterms:W3CDTF">2017-06-01T16:16:24Z</dcterms:modified>
</cp:coreProperties>
</file>