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46" r:id="rId3"/>
    <p:sldId id="347" r:id="rId4"/>
    <p:sldId id="348" r:id="rId5"/>
    <p:sldId id="349" r:id="rId6"/>
    <p:sldId id="350" r:id="rId7"/>
    <p:sldId id="351" r:id="rId8"/>
    <p:sldId id="344" r:id="rId9"/>
    <p:sldId id="352" r:id="rId10"/>
    <p:sldId id="345" r:id="rId11"/>
    <p:sldId id="355" r:id="rId12"/>
    <p:sldId id="356" r:id="rId13"/>
    <p:sldId id="360" r:id="rId14"/>
    <p:sldId id="359" r:id="rId15"/>
    <p:sldId id="361" r:id="rId16"/>
    <p:sldId id="362" r:id="rId17"/>
    <p:sldId id="363" r:id="rId18"/>
    <p:sldId id="357" r:id="rId19"/>
    <p:sldId id="330" r:id="rId20"/>
    <p:sldId id="354" r:id="rId21"/>
    <p:sldId id="335" r:id="rId22"/>
    <p:sldId id="334" r:id="rId23"/>
    <p:sldId id="337" r:id="rId24"/>
    <p:sldId id="366" r:id="rId25"/>
    <p:sldId id="365" r:id="rId26"/>
    <p:sldId id="367" r:id="rId27"/>
    <p:sldId id="338" r:id="rId28"/>
    <p:sldId id="339" r:id="rId29"/>
    <p:sldId id="343" r:id="rId3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496">
          <p15:clr>
            <a:srgbClr val="A4A3A4"/>
          </p15:clr>
        </p15:guide>
        <p15:guide id="2" pos="17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422"/>
    <a:srgbClr val="144060"/>
    <a:srgbClr val="1CA388"/>
    <a:srgbClr val="9A9D9C"/>
    <a:srgbClr val="C7D725"/>
    <a:srgbClr val="940A6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68" autoAdjust="0"/>
    <p:restoredTop sz="87750" autoAdjust="0"/>
  </p:normalViewPr>
  <p:slideViewPr>
    <p:cSldViewPr snapToObjects="1" showGuides="1">
      <p:cViewPr>
        <p:scale>
          <a:sx n="50" d="100"/>
          <a:sy n="50" d="100"/>
        </p:scale>
        <p:origin x="3296" y="1552"/>
      </p:cViewPr>
      <p:guideLst>
        <p:guide orient="horz" pos="2496"/>
        <p:guide pos="1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088"/>
    </p:cViewPr>
  </p:sorterViewPr>
  <p:notesViewPr>
    <p:cSldViewPr snapToObjects="1" showGuides="1">
      <p:cViewPr>
        <p:scale>
          <a:sx n="140" d="100"/>
          <a:sy n="140" d="100"/>
        </p:scale>
        <p:origin x="-1824" y="6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592422474968"/>
          <c:y val="0.0165431408161763"/>
          <c:w val="0.870629921259843"/>
          <c:h val="0.824461717493514"/>
        </c:manualLayout>
      </c:layout>
      <c:barChart>
        <c:barDir val="col"/>
        <c:grouping val="clustered"/>
        <c:varyColors val="0"/>
        <c:ser>
          <c:idx val="0"/>
          <c:order val="0"/>
          <c:tx>
            <c:strRef>
              <c:f>Sheet1!$A$19</c:f>
              <c:strCache>
                <c:ptCount val="1"/>
                <c:pt idx="0">
                  <c:v>Low Quality</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Sheet1!$C$19</c:f>
                <c:numCache>
                  <c:formatCode>General</c:formatCode>
                  <c:ptCount val="1"/>
                  <c:pt idx="0">
                    <c:v>2.7</c:v>
                  </c:pt>
                </c:numCache>
              </c:numRef>
            </c:plus>
            <c:minus>
              <c:numRef>
                <c:f>Sheet1!$C$19</c:f>
                <c:numCache>
                  <c:formatCode>General</c:formatCode>
                  <c:ptCount val="1"/>
                  <c:pt idx="0">
                    <c:v>2.7</c:v>
                  </c:pt>
                </c:numCache>
              </c:numRef>
            </c:minus>
            <c:spPr>
              <a:solidFill>
                <a:schemeClr val="tx1"/>
              </a:solidFill>
              <a:ln w="9525" cap="flat" cmpd="sng" algn="ctr">
                <a:solidFill>
                  <a:schemeClr val="tx1">
                    <a:shade val="95000"/>
                    <a:satMod val="105000"/>
                  </a:schemeClr>
                </a:solidFill>
                <a:prstDash val="solid"/>
                <a:round/>
              </a:ln>
              <a:effectLst/>
            </c:spPr>
          </c:errBars>
          <c:cat>
            <c:strLit>
              <c:ptCount val="1"/>
              <c:pt idx="0">
                <c:v>Class Profile</c:v>
              </c:pt>
            </c:strLit>
          </c:cat>
          <c:val>
            <c:numRef>
              <c:f>Sheet1!$B$19</c:f>
              <c:numCache>
                <c:formatCode>General</c:formatCode>
                <c:ptCount val="1"/>
                <c:pt idx="0">
                  <c:v>5.37</c:v>
                </c:pt>
              </c:numCache>
            </c:numRef>
          </c:val>
        </c:ser>
        <c:ser>
          <c:idx val="1"/>
          <c:order val="1"/>
          <c:tx>
            <c:strRef>
              <c:f>Sheet1!$A$20</c:f>
              <c:strCache>
                <c:ptCount val="1"/>
                <c:pt idx="0">
                  <c:v>Medium Quality</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Sheet1!$C$20</c:f>
                <c:numCache>
                  <c:formatCode>General</c:formatCode>
                  <c:ptCount val="1"/>
                  <c:pt idx="0">
                    <c:v>1.34</c:v>
                  </c:pt>
                </c:numCache>
              </c:numRef>
            </c:plus>
            <c:minus>
              <c:numRef>
                <c:f>Sheet1!$C$20</c:f>
                <c:numCache>
                  <c:formatCode>General</c:formatCode>
                  <c:ptCount val="1"/>
                  <c:pt idx="0">
                    <c:v>1.34</c:v>
                  </c:pt>
                </c:numCache>
              </c:numRef>
            </c:minus>
            <c:spPr>
              <a:solidFill>
                <a:schemeClr val="tx1"/>
              </a:solidFill>
              <a:ln w="9525" cap="flat" cmpd="sng" algn="ctr">
                <a:solidFill>
                  <a:schemeClr val="tx1">
                    <a:shade val="95000"/>
                    <a:satMod val="105000"/>
                  </a:schemeClr>
                </a:solidFill>
                <a:prstDash val="solid"/>
                <a:round/>
              </a:ln>
              <a:effectLst/>
            </c:spPr>
          </c:errBars>
          <c:cat>
            <c:strLit>
              <c:ptCount val="1"/>
              <c:pt idx="0">
                <c:v>Class Profile</c:v>
              </c:pt>
            </c:strLit>
          </c:cat>
          <c:val>
            <c:numRef>
              <c:f>Sheet1!$B$20</c:f>
              <c:numCache>
                <c:formatCode>General</c:formatCode>
                <c:ptCount val="1"/>
                <c:pt idx="0">
                  <c:v>8.0</c:v>
                </c:pt>
              </c:numCache>
            </c:numRef>
          </c:val>
        </c:ser>
        <c:ser>
          <c:idx val="2"/>
          <c:order val="2"/>
          <c:tx>
            <c:strRef>
              <c:f>Sheet1!$A$21</c:f>
              <c:strCache>
                <c:ptCount val="1"/>
                <c:pt idx="0">
                  <c:v>High Quality</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Sheet1!$C$21</c:f>
                <c:numCache>
                  <c:formatCode>General</c:formatCode>
                  <c:ptCount val="1"/>
                  <c:pt idx="0">
                    <c:v>3.9</c:v>
                  </c:pt>
                </c:numCache>
              </c:numRef>
            </c:plus>
            <c:minus>
              <c:numRef>
                <c:f>Sheet1!$C$21</c:f>
                <c:numCache>
                  <c:formatCode>General</c:formatCode>
                  <c:ptCount val="1"/>
                  <c:pt idx="0">
                    <c:v>3.9</c:v>
                  </c:pt>
                </c:numCache>
              </c:numRef>
            </c:minus>
            <c:spPr>
              <a:solidFill>
                <a:schemeClr val="tx1"/>
              </a:solidFill>
              <a:ln w="9525" cap="flat" cmpd="sng" algn="ctr">
                <a:solidFill>
                  <a:schemeClr val="tx1">
                    <a:shade val="95000"/>
                    <a:satMod val="105000"/>
                  </a:schemeClr>
                </a:solidFill>
                <a:prstDash val="solid"/>
                <a:round/>
              </a:ln>
              <a:effectLst/>
            </c:spPr>
          </c:errBars>
          <c:cat>
            <c:strLit>
              <c:ptCount val="1"/>
              <c:pt idx="0">
                <c:v>Class Profile</c:v>
              </c:pt>
            </c:strLit>
          </c:cat>
          <c:val>
            <c:numRef>
              <c:f>Sheet1!$B$21</c:f>
              <c:numCache>
                <c:formatCode>General</c:formatCode>
                <c:ptCount val="1"/>
                <c:pt idx="0">
                  <c:v>41.93</c:v>
                </c:pt>
              </c:numCache>
            </c:numRef>
          </c:val>
        </c:ser>
        <c:dLbls>
          <c:showLegendKey val="0"/>
          <c:showVal val="0"/>
          <c:showCatName val="0"/>
          <c:showSerName val="0"/>
          <c:showPercent val="0"/>
          <c:showBubbleSize val="0"/>
        </c:dLbls>
        <c:gapWidth val="150"/>
        <c:axId val="-28561072"/>
        <c:axId val="-28556928"/>
      </c:barChart>
      <c:catAx>
        <c:axId val="-28561072"/>
        <c:scaling>
          <c:orientation val="minMax"/>
        </c:scaling>
        <c:delete val="1"/>
        <c:axPos val="b"/>
        <c:numFmt formatCode="General" sourceLinked="0"/>
        <c:majorTickMark val="none"/>
        <c:minorTickMark val="none"/>
        <c:tickLblPos val="nextTo"/>
        <c:crossAx val="-28556928"/>
        <c:crosses val="autoZero"/>
        <c:auto val="1"/>
        <c:lblAlgn val="ctr"/>
        <c:lblOffset val="100"/>
        <c:noMultiLvlLbl val="0"/>
      </c:catAx>
      <c:valAx>
        <c:axId val="-28556928"/>
        <c:scaling>
          <c:orientation val="minMax"/>
        </c:scaling>
        <c:delete val="0"/>
        <c:axPos val="l"/>
        <c:majorGridlines>
          <c:spPr>
            <a:ln w="9525" cap="flat" cmpd="sng" algn="ctr">
              <a:solidFill>
                <a:schemeClr val="bg1">
                  <a:lumMod val="7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2000" dirty="0"/>
                  <a:t>Mean Math Improvement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856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prstDash val="soli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6415D-7832-43DD-B0E7-E53F5CDBB6C1}"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DCB920B0-8E5D-46C3-81FB-3A73CFCD8D33}">
      <dgm:prSet phldrT="[Text]"/>
      <dgm:spPr/>
      <dgm:t>
        <a:bodyPr/>
        <a:lstStyle/>
        <a:p>
          <a:r>
            <a:rPr lang="en-US" dirty="0" smtClean="0"/>
            <a:t>Education Systems</a:t>
          </a:r>
          <a:endParaRPr lang="en-US" dirty="0"/>
        </a:p>
      </dgm:t>
    </dgm:pt>
    <dgm:pt modelId="{7B36FC69-2FD6-4525-854E-C889637A5DFD}" type="parTrans" cxnId="{8AB74F26-96B0-461E-A8C0-72591D0BDCAB}">
      <dgm:prSet/>
      <dgm:spPr/>
      <dgm:t>
        <a:bodyPr/>
        <a:lstStyle/>
        <a:p>
          <a:endParaRPr lang="en-US"/>
        </a:p>
      </dgm:t>
    </dgm:pt>
    <dgm:pt modelId="{6B703C0C-4A8F-48AC-A618-939FE12228F1}" type="sibTrans" cxnId="{8AB74F26-96B0-461E-A8C0-72591D0BDCAB}">
      <dgm:prSet/>
      <dgm:spPr/>
      <dgm:t>
        <a:bodyPr/>
        <a:lstStyle/>
        <a:p>
          <a:endParaRPr lang="en-US"/>
        </a:p>
      </dgm:t>
    </dgm:pt>
    <dgm:pt modelId="{C526361B-F80D-4AD0-96F0-100769B423AB}">
      <dgm:prSet phldrT="[Text]"/>
      <dgm:spPr/>
      <dgm:t>
        <a:bodyPr/>
        <a:lstStyle/>
        <a:p>
          <a:r>
            <a:rPr lang="en-US" dirty="0" smtClean="0"/>
            <a:t>Child Welfare &amp; Juv. Justice Systems</a:t>
          </a:r>
          <a:endParaRPr lang="en-US" dirty="0"/>
        </a:p>
      </dgm:t>
    </dgm:pt>
    <dgm:pt modelId="{2F8F0D0B-E82D-43CC-BC90-1F71C25FA90E}" type="parTrans" cxnId="{8FE838A5-A27C-471D-85D4-7A6214E672EF}">
      <dgm:prSet/>
      <dgm:spPr/>
      <dgm:t>
        <a:bodyPr/>
        <a:lstStyle/>
        <a:p>
          <a:endParaRPr lang="en-US"/>
        </a:p>
      </dgm:t>
    </dgm:pt>
    <dgm:pt modelId="{F28C29D8-228A-40D1-BC4D-56B705D9AF50}" type="sibTrans" cxnId="{8FE838A5-A27C-471D-85D4-7A6214E672EF}">
      <dgm:prSet/>
      <dgm:spPr/>
      <dgm:t>
        <a:bodyPr/>
        <a:lstStyle/>
        <a:p>
          <a:endParaRPr lang="en-US"/>
        </a:p>
      </dgm:t>
    </dgm:pt>
    <dgm:pt modelId="{0177B783-5563-48C0-9B5A-9841E8FEE928}">
      <dgm:prSet phldrT="[Text]"/>
      <dgm:spPr/>
      <dgm:t>
        <a:bodyPr/>
        <a:lstStyle/>
        <a:p>
          <a:r>
            <a:rPr lang="en-US" dirty="0" smtClean="0"/>
            <a:t>Workforce Development Systems</a:t>
          </a:r>
          <a:endParaRPr lang="en-US" dirty="0"/>
        </a:p>
      </dgm:t>
    </dgm:pt>
    <dgm:pt modelId="{FDF3D825-B75A-4299-A521-39FD8E89DB7D}" type="parTrans" cxnId="{1332ABA0-E8FE-4436-860D-42C72A5768CF}">
      <dgm:prSet/>
      <dgm:spPr/>
      <dgm:t>
        <a:bodyPr/>
        <a:lstStyle/>
        <a:p>
          <a:endParaRPr lang="en-US"/>
        </a:p>
      </dgm:t>
    </dgm:pt>
    <dgm:pt modelId="{80513334-8619-4371-90A8-AC460962CCB1}" type="sibTrans" cxnId="{1332ABA0-E8FE-4436-860D-42C72A5768CF}">
      <dgm:prSet/>
      <dgm:spPr/>
      <dgm:t>
        <a:bodyPr/>
        <a:lstStyle/>
        <a:p>
          <a:endParaRPr lang="en-US"/>
        </a:p>
      </dgm:t>
    </dgm:pt>
    <dgm:pt modelId="{21B958B6-1294-4612-A1B3-5E3A92E36719}">
      <dgm:prSet phldrT="[Text]"/>
      <dgm:spPr/>
      <dgm:t>
        <a:bodyPr/>
        <a:lstStyle/>
        <a:p>
          <a:r>
            <a:rPr lang="en-US" dirty="0" smtClean="0"/>
            <a:t>Health &amp; Prevention Services</a:t>
          </a:r>
          <a:endParaRPr lang="en-US" dirty="0"/>
        </a:p>
      </dgm:t>
    </dgm:pt>
    <dgm:pt modelId="{D85EA88B-B99F-44C5-AC64-638325AA6A83}" type="parTrans" cxnId="{F1285FA0-D85A-42EB-9943-BB7621EB1EF2}">
      <dgm:prSet/>
      <dgm:spPr/>
      <dgm:t>
        <a:bodyPr/>
        <a:lstStyle/>
        <a:p>
          <a:endParaRPr lang="en-US"/>
        </a:p>
      </dgm:t>
    </dgm:pt>
    <dgm:pt modelId="{1549FF7C-0CCA-4415-BFAD-52E451A9416A}" type="sibTrans" cxnId="{F1285FA0-D85A-42EB-9943-BB7621EB1EF2}">
      <dgm:prSet/>
      <dgm:spPr/>
      <dgm:t>
        <a:bodyPr/>
        <a:lstStyle/>
        <a:p>
          <a:endParaRPr lang="en-US"/>
        </a:p>
      </dgm:t>
    </dgm:pt>
    <dgm:pt modelId="{76AFDF12-709C-442C-8BE7-8EC57FF53854}">
      <dgm:prSet/>
      <dgm:spPr/>
      <dgm:t>
        <a:bodyPr/>
        <a:lstStyle/>
        <a:p>
          <a:r>
            <a:rPr lang="en-US" dirty="0" smtClean="0"/>
            <a:t>Name Common Skills Needed to meet the goals set by each</a:t>
          </a:r>
          <a:endParaRPr lang="en-US" dirty="0"/>
        </a:p>
      </dgm:t>
    </dgm:pt>
    <dgm:pt modelId="{B681EA10-0B27-4A0F-9F1E-644863CFF4DD}" type="parTrans" cxnId="{0270ED4A-FFC4-4AC8-83F3-7E5F8226385C}">
      <dgm:prSet/>
      <dgm:spPr/>
      <dgm:t>
        <a:bodyPr/>
        <a:lstStyle/>
        <a:p>
          <a:endParaRPr lang="en-US"/>
        </a:p>
      </dgm:t>
    </dgm:pt>
    <dgm:pt modelId="{3C85E530-A6EE-4F8E-BE95-2DCB24476718}" type="sibTrans" cxnId="{0270ED4A-FFC4-4AC8-83F3-7E5F8226385C}">
      <dgm:prSet/>
      <dgm:spPr/>
      <dgm:t>
        <a:bodyPr/>
        <a:lstStyle/>
        <a:p>
          <a:endParaRPr lang="en-US"/>
        </a:p>
      </dgm:t>
    </dgm:pt>
    <dgm:pt modelId="{90159655-45B7-4FE1-AA23-49DB2BD9C8B5}">
      <dgm:prSet/>
      <dgm:spPr/>
      <dgm:t>
        <a:bodyPr/>
        <a:lstStyle/>
        <a:p>
          <a:r>
            <a:rPr lang="en-US" dirty="0" smtClean="0"/>
            <a:t>Civic &amp; Community Organizations</a:t>
          </a:r>
          <a:endParaRPr lang="en-US" dirty="0"/>
        </a:p>
      </dgm:t>
    </dgm:pt>
    <dgm:pt modelId="{8595B6B3-4002-4F1F-ABE8-5B3512670177}" type="parTrans" cxnId="{80A19028-585F-40AB-8E79-A3251AF5EBC7}">
      <dgm:prSet/>
      <dgm:spPr/>
      <dgm:t>
        <a:bodyPr/>
        <a:lstStyle/>
        <a:p>
          <a:endParaRPr lang="en-US"/>
        </a:p>
      </dgm:t>
    </dgm:pt>
    <dgm:pt modelId="{1C62B964-7E3E-44DB-83F5-17C0531A8C0C}" type="sibTrans" cxnId="{80A19028-585F-40AB-8E79-A3251AF5EBC7}">
      <dgm:prSet/>
      <dgm:spPr/>
      <dgm:t>
        <a:bodyPr/>
        <a:lstStyle/>
        <a:p>
          <a:endParaRPr lang="en-US"/>
        </a:p>
      </dgm:t>
    </dgm:pt>
    <dgm:pt modelId="{49ECC926-17DF-46BA-B515-12B3670E0182}" type="pres">
      <dgm:prSet presAssocID="{F406415D-7832-43DD-B0E7-E53F5CDBB6C1}" presName="Name0" presStyleCnt="0">
        <dgm:presLayoutVars>
          <dgm:chMax val="1"/>
          <dgm:dir/>
          <dgm:animLvl val="ctr"/>
          <dgm:resizeHandles val="exact"/>
        </dgm:presLayoutVars>
      </dgm:prSet>
      <dgm:spPr/>
      <dgm:t>
        <a:bodyPr/>
        <a:lstStyle/>
        <a:p>
          <a:endParaRPr lang="en-US"/>
        </a:p>
      </dgm:t>
    </dgm:pt>
    <dgm:pt modelId="{CFFF089A-7C29-4B0D-954A-15B238050DFD}" type="pres">
      <dgm:prSet presAssocID="{76AFDF12-709C-442C-8BE7-8EC57FF53854}" presName="centerShape" presStyleLbl="node0" presStyleIdx="0" presStyleCnt="1" custScaleX="129110" custScaleY="121198"/>
      <dgm:spPr/>
      <dgm:t>
        <a:bodyPr/>
        <a:lstStyle/>
        <a:p>
          <a:endParaRPr lang="en-US"/>
        </a:p>
      </dgm:t>
    </dgm:pt>
    <dgm:pt modelId="{5FD62B1F-7FF1-49E9-A5D5-56BA854F6331}" type="pres">
      <dgm:prSet presAssocID="{DCB920B0-8E5D-46C3-81FB-3A73CFCD8D33}" presName="node" presStyleLbl="node1" presStyleIdx="0" presStyleCnt="5">
        <dgm:presLayoutVars>
          <dgm:bulletEnabled val="1"/>
        </dgm:presLayoutVars>
      </dgm:prSet>
      <dgm:spPr/>
      <dgm:t>
        <a:bodyPr/>
        <a:lstStyle/>
        <a:p>
          <a:endParaRPr lang="en-US"/>
        </a:p>
      </dgm:t>
    </dgm:pt>
    <dgm:pt modelId="{591BF68D-919E-4AC2-8C7B-6C3F3C13E604}" type="pres">
      <dgm:prSet presAssocID="{DCB920B0-8E5D-46C3-81FB-3A73CFCD8D33}" presName="dummy" presStyleCnt="0"/>
      <dgm:spPr/>
    </dgm:pt>
    <dgm:pt modelId="{7D9F0806-0218-41B0-91F6-FFB4A21E0AE6}" type="pres">
      <dgm:prSet presAssocID="{6B703C0C-4A8F-48AC-A618-939FE12228F1}" presName="sibTrans" presStyleLbl="sibTrans2D1" presStyleIdx="0" presStyleCnt="5"/>
      <dgm:spPr/>
      <dgm:t>
        <a:bodyPr/>
        <a:lstStyle/>
        <a:p>
          <a:endParaRPr lang="en-US"/>
        </a:p>
      </dgm:t>
    </dgm:pt>
    <dgm:pt modelId="{EC67F281-DD97-4F2E-A3D4-F9743275ED4C}" type="pres">
      <dgm:prSet presAssocID="{C526361B-F80D-4AD0-96F0-100769B423AB}" presName="node" presStyleLbl="node1" presStyleIdx="1" presStyleCnt="5">
        <dgm:presLayoutVars>
          <dgm:bulletEnabled val="1"/>
        </dgm:presLayoutVars>
      </dgm:prSet>
      <dgm:spPr/>
      <dgm:t>
        <a:bodyPr/>
        <a:lstStyle/>
        <a:p>
          <a:endParaRPr lang="en-US"/>
        </a:p>
      </dgm:t>
    </dgm:pt>
    <dgm:pt modelId="{41EF8306-3892-490B-9A91-B1C485259F3C}" type="pres">
      <dgm:prSet presAssocID="{C526361B-F80D-4AD0-96F0-100769B423AB}" presName="dummy" presStyleCnt="0"/>
      <dgm:spPr/>
    </dgm:pt>
    <dgm:pt modelId="{32A5975F-C358-4E0A-8387-15F488B25D1E}" type="pres">
      <dgm:prSet presAssocID="{F28C29D8-228A-40D1-BC4D-56B705D9AF50}" presName="sibTrans" presStyleLbl="sibTrans2D1" presStyleIdx="1" presStyleCnt="5"/>
      <dgm:spPr/>
      <dgm:t>
        <a:bodyPr/>
        <a:lstStyle/>
        <a:p>
          <a:endParaRPr lang="en-US"/>
        </a:p>
      </dgm:t>
    </dgm:pt>
    <dgm:pt modelId="{EA7191B1-7E21-4A7B-B3A9-7AB97D2C494F}" type="pres">
      <dgm:prSet presAssocID="{0177B783-5563-48C0-9B5A-9841E8FEE928}" presName="node" presStyleLbl="node1" presStyleIdx="2" presStyleCnt="5" custRadScaleRad="99769" custRadScaleInc="1551">
        <dgm:presLayoutVars>
          <dgm:bulletEnabled val="1"/>
        </dgm:presLayoutVars>
      </dgm:prSet>
      <dgm:spPr/>
      <dgm:t>
        <a:bodyPr/>
        <a:lstStyle/>
        <a:p>
          <a:endParaRPr lang="en-US"/>
        </a:p>
      </dgm:t>
    </dgm:pt>
    <dgm:pt modelId="{CA076B97-5618-4FE5-B183-048097068D83}" type="pres">
      <dgm:prSet presAssocID="{0177B783-5563-48C0-9B5A-9841E8FEE928}" presName="dummy" presStyleCnt="0"/>
      <dgm:spPr/>
    </dgm:pt>
    <dgm:pt modelId="{36BEDCA0-9CE4-4933-96D2-FD67340D268E}" type="pres">
      <dgm:prSet presAssocID="{80513334-8619-4371-90A8-AC460962CCB1}" presName="sibTrans" presStyleLbl="sibTrans2D1" presStyleIdx="2" presStyleCnt="5"/>
      <dgm:spPr/>
      <dgm:t>
        <a:bodyPr/>
        <a:lstStyle/>
        <a:p>
          <a:endParaRPr lang="en-US"/>
        </a:p>
      </dgm:t>
    </dgm:pt>
    <dgm:pt modelId="{D6850AA3-F1FB-4C34-97F2-1EE59AF8E85F}" type="pres">
      <dgm:prSet presAssocID="{21B958B6-1294-4612-A1B3-5E3A92E36719}" presName="node" presStyleLbl="node1" presStyleIdx="3" presStyleCnt="5">
        <dgm:presLayoutVars>
          <dgm:bulletEnabled val="1"/>
        </dgm:presLayoutVars>
      </dgm:prSet>
      <dgm:spPr/>
      <dgm:t>
        <a:bodyPr/>
        <a:lstStyle/>
        <a:p>
          <a:endParaRPr lang="en-US"/>
        </a:p>
      </dgm:t>
    </dgm:pt>
    <dgm:pt modelId="{8C5D1914-1AC1-4E41-8108-8A5486B5FAB1}" type="pres">
      <dgm:prSet presAssocID="{21B958B6-1294-4612-A1B3-5E3A92E36719}" presName="dummy" presStyleCnt="0"/>
      <dgm:spPr/>
    </dgm:pt>
    <dgm:pt modelId="{B2AD5788-9B81-42DA-A6C7-EE2EBD9E62F1}" type="pres">
      <dgm:prSet presAssocID="{1549FF7C-0CCA-4415-BFAD-52E451A9416A}" presName="sibTrans" presStyleLbl="sibTrans2D1" presStyleIdx="3" presStyleCnt="5"/>
      <dgm:spPr/>
      <dgm:t>
        <a:bodyPr/>
        <a:lstStyle/>
        <a:p>
          <a:endParaRPr lang="en-US"/>
        </a:p>
      </dgm:t>
    </dgm:pt>
    <dgm:pt modelId="{1C1CC895-79BE-4FCA-899E-98986CCB68FE}" type="pres">
      <dgm:prSet presAssocID="{90159655-45B7-4FE1-AA23-49DB2BD9C8B5}" presName="node" presStyleLbl="node1" presStyleIdx="4" presStyleCnt="5">
        <dgm:presLayoutVars>
          <dgm:bulletEnabled val="1"/>
        </dgm:presLayoutVars>
      </dgm:prSet>
      <dgm:spPr/>
      <dgm:t>
        <a:bodyPr/>
        <a:lstStyle/>
        <a:p>
          <a:endParaRPr lang="en-US"/>
        </a:p>
      </dgm:t>
    </dgm:pt>
    <dgm:pt modelId="{9DF2AEE4-15FF-4580-B761-E7D471EB5CB7}" type="pres">
      <dgm:prSet presAssocID="{90159655-45B7-4FE1-AA23-49DB2BD9C8B5}" presName="dummy" presStyleCnt="0"/>
      <dgm:spPr/>
    </dgm:pt>
    <dgm:pt modelId="{61282E6A-1BD4-41C5-91EB-289480687505}" type="pres">
      <dgm:prSet presAssocID="{1C62B964-7E3E-44DB-83F5-17C0531A8C0C}" presName="sibTrans" presStyleLbl="sibTrans2D1" presStyleIdx="4" presStyleCnt="5"/>
      <dgm:spPr/>
      <dgm:t>
        <a:bodyPr/>
        <a:lstStyle/>
        <a:p>
          <a:endParaRPr lang="en-US"/>
        </a:p>
      </dgm:t>
    </dgm:pt>
  </dgm:ptLst>
  <dgm:cxnLst>
    <dgm:cxn modelId="{5B777B6F-5819-453E-886C-E6D6A7390FC6}" type="presOf" srcId="{1C62B964-7E3E-44DB-83F5-17C0531A8C0C}" destId="{61282E6A-1BD4-41C5-91EB-289480687505}" srcOrd="0" destOrd="0" presId="urn:microsoft.com/office/officeart/2005/8/layout/radial6"/>
    <dgm:cxn modelId="{63091E83-F1C5-44E5-83A8-960A3BE5D775}" type="presOf" srcId="{C526361B-F80D-4AD0-96F0-100769B423AB}" destId="{EC67F281-DD97-4F2E-A3D4-F9743275ED4C}" srcOrd="0" destOrd="0" presId="urn:microsoft.com/office/officeart/2005/8/layout/radial6"/>
    <dgm:cxn modelId="{9B585722-559B-48DC-8172-00732425AD66}" type="presOf" srcId="{76AFDF12-709C-442C-8BE7-8EC57FF53854}" destId="{CFFF089A-7C29-4B0D-954A-15B238050DFD}" srcOrd="0" destOrd="0" presId="urn:microsoft.com/office/officeart/2005/8/layout/radial6"/>
    <dgm:cxn modelId="{F1285FA0-D85A-42EB-9943-BB7621EB1EF2}" srcId="{76AFDF12-709C-442C-8BE7-8EC57FF53854}" destId="{21B958B6-1294-4612-A1B3-5E3A92E36719}" srcOrd="3" destOrd="0" parTransId="{D85EA88B-B99F-44C5-AC64-638325AA6A83}" sibTransId="{1549FF7C-0CCA-4415-BFAD-52E451A9416A}"/>
    <dgm:cxn modelId="{ACAD2D09-60A7-46D2-B25B-7CD51C13DBC4}" type="presOf" srcId="{F28C29D8-228A-40D1-BC4D-56B705D9AF50}" destId="{32A5975F-C358-4E0A-8387-15F488B25D1E}" srcOrd="0" destOrd="0" presId="urn:microsoft.com/office/officeart/2005/8/layout/radial6"/>
    <dgm:cxn modelId="{8FE838A5-A27C-471D-85D4-7A6214E672EF}" srcId="{76AFDF12-709C-442C-8BE7-8EC57FF53854}" destId="{C526361B-F80D-4AD0-96F0-100769B423AB}" srcOrd="1" destOrd="0" parTransId="{2F8F0D0B-E82D-43CC-BC90-1F71C25FA90E}" sibTransId="{F28C29D8-228A-40D1-BC4D-56B705D9AF50}"/>
    <dgm:cxn modelId="{A1D83D00-59EC-4866-ACB7-12872B1B21C1}" type="presOf" srcId="{1549FF7C-0CCA-4415-BFAD-52E451A9416A}" destId="{B2AD5788-9B81-42DA-A6C7-EE2EBD9E62F1}" srcOrd="0" destOrd="0" presId="urn:microsoft.com/office/officeart/2005/8/layout/radial6"/>
    <dgm:cxn modelId="{FD3F999D-8CB3-493D-835F-CCBE349FEBA3}" type="presOf" srcId="{21B958B6-1294-4612-A1B3-5E3A92E36719}" destId="{D6850AA3-F1FB-4C34-97F2-1EE59AF8E85F}" srcOrd="0" destOrd="0" presId="urn:microsoft.com/office/officeart/2005/8/layout/radial6"/>
    <dgm:cxn modelId="{062F2B85-D8AE-46D1-9FCA-2C85CAB5F6E5}" type="presOf" srcId="{90159655-45B7-4FE1-AA23-49DB2BD9C8B5}" destId="{1C1CC895-79BE-4FCA-899E-98986CCB68FE}" srcOrd="0" destOrd="0" presId="urn:microsoft.com/office/officeart/2005/8/layout/radial6"/>
    <dgm:cxn modelId="{80A19028-585F-40AB-8E79-A3251AF5EBC7}" srcId="{76AFDF12-709C-442C-8BE7-8EC57FF53854}" destId="{90159655-45B7-4FE1-AA23-49DB2BD9C8B5}" srcOrd="4" destOrd="0" parTransId="{8595B6B3-4002-4F1F-ABE8-5B3512670177}" sibTransId="{1C62B964-7E3E-44DB-83F5-17C0531A8C0C}"/>
    <dgm:cxn modelId="{8AB74F26-96B0-461E-A8C0-72591D0BDCAB}" srcId="{76AFDF12-709C-442C-8BE7-8EC57FF53854}" destId="{DCB920B0-8E5D-46C3-81FB-3A73CFCD8D33}" srcOrd="0" destOrd="0" parTransId="{7B36FC69-2FD6-4525-854E-C889637A5DFD}" sibTransId="{6B703C0C-4A8F-48AC-A618-939FE12228F1}"/>
    <dgm:cxn modelId="{16193E0B-2F0E-4157-9FE6-87714C1D5CEA}" type="presOf" srcId="{6B703C0C-4A8F-48AC-A618-939FE12228F1}" destId="{7D9F0806-0218-41B0-91F6-FFB4A21E0AE6}" srcOrd="0" destOrd="0" presId="urn:microsoft.com/office/officeart/2005/8/layout/radial6"/>
    <dgm:cxn modelId="{E92C1801-0400-4B7A-89BB-D2497B26EA26}" type="presOf" srcId="{DCB920B0-8E5D-46C3-81FB-3A73CFCD8D33}" destId="{5FD62B1F-7FF1-49E9-A5D5-56BA854F6331}" srcOrd="0" destOrd="0" presId="urn:microsoft.com/office/officeart/2005/8/layout/radial6"/>
    <dgm:cxn modelId="{0270ED4A-FFC4-4AC8-83F3-7E5F8226385C}" srcId="{F406415D-7832-43DD-B0E7-E53F5CDBB6C1}" destId="{76AFDF12-709C-442C-8BE7-8EC57FF53854}" srcOrd="0" destOrd="0" parTransId="{B681EA10-0B27-4A0F-9F1E-644863CFF4DD}" sibTransId="{3C85E530-A6EE-4F8E-BE95-2DCB24476718}"/>
    <dgm:cxn modelId="{CA24AD88-616D-4123-99D7-91B86F34A5FD}" type="presOf" srcId="{80513334-8619-4371-90A8-AC460962CCB1}" destId="{36BEDCA0-9CE4-4933-96D2-FD67340D268E}" srcOrd="0" destOrd="0" presId="urn:microsoft.com/office/officeart/2005/8/layout/radial6"/>
    <dgm:cxn modelId="{1332ABA0-E8FE-4436-860D-42C72A5768CF}" srcId="{76AFDF12-709C-442C-8BE7-8EC57FF53854}" destId="{0177B783-5563-48C0-9B5A-9841E8FEE928}" srcOrd="2" destOrd="0" parTransId="{FDF3D825-B75A-4299-A521-39FD8E89DB7D}" sibTransId="{80513334-8619-4371-90A8-AC460962CCB1}"/>
    <dgm:cxn modelId="{72477FC0-E058-4F71-9502-D5BE9A83B7EE}" type="presOf" srcId="{0177B783-5563-48C0-9B5A-9841E8FEE928}" destId="{EA7191B1-7E21-4A7B-B3A9-7AB97D2C494F}" srcOrd="0" destOrd="0" presId="urn:microsoft.com/office/officeart/2005/8/layout/radial6"/>
    <dgm:cxn modelId="{3392B711-86D6-418B-8989-5026623CAF6A}" type="presOf" srcId="{F406415D-7832-43DD-B0E7-E53F5CDBB6C1}" destId="{49ECC926-17DF-46BA-B515-12B3670E0182}" srcOrd="0" destOrd="0" presId="urn:microsoft.com/office/officeart/2005/8/layout/radial6"/>
    <dgm:cxn modelId="{AA0B96C4-0C16-4066-93A4-8F646D97009F}" type="presParOf" srcId="{49ECC926-17DF-46BA-B515-12B3670E0182}" destId="{CFFF089A-7C29-4B0D-954A-15B238050DFD}" srcOrd="0" destOrd="0" presId="urn:microsoft.com/office/officeart/2005/8/layout/radial6"/>
    <dgm:cxn modelId="{9D7B85C0-1941-49F4-8091-55A7B09ADA6B}" type="presParOf" srcId="{49ECC926-17DF-46BA-B515-12B3670E0182}" destId="{5FD62B1F-7FF1-49E9-A5D5-56BA854F6331}" srcOrd="1" destOrd="0" presId="urn:microsoft.com/office/officeart/2005/8/layout/radial6"/>
    <dgm:cxn modelId="{89CEA966-ACD0-4070-BE15-80F0F6BFD449}" type="presParOf" srcId="{49ECC926-17DF-46BA-B515-12B3670E0182}" destId="{591BF68D-919E-4AC2-8C7B-6C3F3C13E604}" srcOrd="2" destOrd="0" presId="urn:microsoft.com/office/officeart/2005/8/layout/radial6"/>
    <dgm:cxn modelId="{77A0FF2F-949D-4604-9426-94608404F186}" type="presParOf" srcId="{49ECC926-17DF-46BA-B515-12B3670E0182}" destId="{7D9F0806-0218-41B0-91F6-FFB4A21E0AE6}" srcOrd="3" destOrd="0" presId="urn:microsoft.com/office/officeart/2005/8/layout/radial6"/>
    <dgm:cxn modelId="{582D8261-DA07-4D7E-8B38-FAEA485A0851}" type="presParOf" srcId="{49ECC926-17DF-46BA-B515-12B3670E0182}" destId="{EC67F281-DD97-4F2E-A3D4-F9743275ED4C}" srcOrd="4" destOrd="0" presId="urn:microsoft.com/office/officeart/2005/8/layout/radial6"/>
    <dgm:cxn modelId="{E24DD9F2-92E4-4442-AA93-C2DC2EFF6AA0}" type="presParOf" srcId="{49ECC926-17DF-46BA-B515-12B3670E0182}" destId="{41EF8306-3892-490B-9A91-B1C485259F3C}" srcOrd="5" destOrd="0" presId="urn:microsoft.com/office/officeart/2005/8/layout/radial6"/>
    <dgm:cxn modelId="{C7B05F12-056A-4304-9937-99073F5C87BE}" type="presParOf" srcId="{49ECC926-17DF-46BA-B515-12B3670E0182}" destId="{32A5975F-C358-4E0A-8387-15F488B25D1E}" srcOrd="6" destOrd="0" presId="urn:microsoft.com/office/officeart/2005/8/layout/radial6"/>
    <dgm:cxn modelId="{DF61C76E-3387-4CBD-B261-A0AB61216204}" type="presParOf" srcId="{49ECC926-17DF-46BA-B515-12B3670E0182}" destId="{EA7191B1-7E21-4A7B-B3A9-7AB97D2C494F}" srcOrd="7" destOrd="0" presId="urn:microsoft.com/office/officeart/2005/8/layout/radial6"/>
    <dgm:cxn modelId="{CC3F7971-19EA-4644-8401-AB0E8A965EC7}" type="presParOf" srcId="{49ECC926-17DF-46BA-B515-12B3670E0182}" destId="{CA076B97-5618-4FE5-B183-048097068D83}" srcOrd="8" destOrd="0" presId="urn:microsoft.com/office/officeart/2005/8/layout/radial6"/>
    <dgm:cxn modelId="{A3E32020-E0DF-4C82-981D-04E6A06F0615}" type="presParOf" srcId="{49ECC926-17DF-46BA-B515-12B3670E0182}" destId="{36BEDCA0-9CE4-4933-96D2-FD67340D268E}" srcOrd="9" destOrd="0" presId="urn:microsoft.com/office/officeart/2005/8/layout/radial6"/>
    <dgm:cxn modelId="{91EFE23B-213E-4CAF-91A4-E020B3FC2690}" type="presParOf" srcId="{49ECC926-17DF-46BA-B515-12B3670E0182}" destId="{D6850AA3-F1FB-4C34-97F2-1EE59AF8E85F}" srcOrd="10" destOrd="0" presId="urn:microsoft.com/office/officeart/2005/8/layout/radial6"/>
    <dgm:cxn modelId="{C56EE508-2F6A-40C0-92C1-2DC1C9AA9F8B}" type="presParOf" srcId="{49ECC926-17DF-46BA-B515-12B3670E0182}" destId="{8C5D1914-1AC1-4E41-8108-8A5486B5FAB1}" srcOrd="11" destOrd="0" presId="urn:microsoft.com/office/officeart/2005/8/layout/radial6"/>
    <dgm:cxn modelId="{655ECC2D-D7D0-4FF2-887B-06124719517B}" type="presParOf" srcId="{49ECC926-17DF-46BA-B515-12B3670E0182}" destId="{B2AD5788-9B81-42DA-A6C7-EE2EBD9E62F1}" srcOrd="12" destOrd="0" presId="urn:microsoft.com/office/officeart/2005/8/layout/radial6"/>
    <dgm:cxn modelId="{9FE82568-5FB5-4581-AC4B-5E749F5B77EA}" type="presParOf" srcId="{49ECC926-17DF-46BA-B515-12B3670E0182}" destId="{1C1CC895-79BE-4FCA-899E-98986CCB68FE}" srcOrd="13" destOrd="0" presId="urn:microsoft.com/office/officeart/2005/8/layout/radial6"/>
    <dgm:cxn modelId="{0F0FD3A6-EBFA-43F9-9245-079FCA246661}" type="presParOf" srcId="{49ECC926-17DF-46BA-B515-12B3670E0182}" destId="{9DF2AEE4-15FF-4580-B761-E7D471EB5CB7}" srcOrd="14" destOrd="0" presId="urn:microsoft.com/office/officeart/2005/8/layout/radial6"/>
    <dgm:cxn modelId="{2CE93F74-B432-49AF-BE43-2C353102C9F1}" type="presParOf" srcId="{49ECC926-17DF-46BA-B515-12B3670E0182}" destId="{61282E6A-1BD4-41C5-91EB-28948068750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82E6A-1BD4-41C5-91EB-289480687505}">
      <dsp:nvSpPr>
        <dsp:cNvPr id="0" name=""/>
        <dsp:cNvSpPr/>
      </dsp:nvSpPr>
      <dsp:spPr>
        <a:xfrm>
          <a:off x="2062827" y="613540"/>
          <a:ext cx="4103944" cy="4103944"/>
        </a:xfrm>
        <a:prstGeom prst="blockArc">
          <a:avLst>
            <a:gd name="adj1" fmla="val 11880000"/>
            <a:gd name="adj2" fmla="val 16200000"/>
            <a:gd name="adj3" fmla="val 463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AD5788-9B81-42DA-A6C7-EE2EBD9E62F1}">
      <dsp:nvSpPr>
        <dsp:cNvPr id="0" name=""/>
        <dsp:cNvSpPr/>
      </dsp:nvSpPr>
      <dsp:spPr>
        <a:xfrm>
          <a:off x="2062827" y="613540"/>
          <a:ext cx="4103944" cy="4103944"/>
        </a:xfrm>
        <a:prstGeom prst="blockArc">
          <a:avLst>
            <a:gd name="adj1" fmla="val 7560000"/>
            <a:gd name="adj2" fmla="val 1188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BEDCA0-9CE4-4933-96D2-FD67340D268E}">
      <dsp:nvSpPr>
        <dsp:cNvPr id="0" name=""/>
        <dsp:cNvSpPr/>
      </dsp:nvSpPr>
      <dsp:spPr>
        <a:xfrm>
          <a:off x="2058876" y="610676"/>
          <a:ext cx="4103944" cy="4103944"/>
        </a:xfrm>
        <a:prstGeom prst="blockArc">
          <a:avLst>
            <a:gd name="adj1" fmla="val 3259687"/>
            <a:gd name="adj2" fmla="val 755163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A5975F-C358-4E0A-8387-15F488B25D1E}">
      <dsp:nvSpPr>
        <dsp:cNvPr id="0" name=""/>
        <dsp:cNvSpPr/>
      </dsp:nvSpPr>
      <dsp:spPr>
        <a:xfrm>
          <a:off x="2061331" y="608916"/>
          <a:ext cx="4103944" cy="4103944"/>
        </a:xfrm>
        <a:prstGeom prst="blockArc">
          <a:avLst>
            <a:gd name="adj1" fmla="val 20528335"/>
            <a:gd name="adj2" fmla="val 3264868"/>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9F0806-0218-41B0-91F6-FFB4A21E0AE6}">
      <dsp:nvSpPr>
        <dsp:cNvPr id="0" name=""/>
        <dsp:cNvSpPr/>
      </dsp:nvSpPr>
      <dsp:spPr>
        <a:xfrm>
          <a:off x="2062827" y="613540"/>
          <a:ext cx="4103944" cy="4103944"/>
        </a:xfrm>
        <a:prstGeom prst="blockArc">
          <a:avLst>
            <a:gd name="adj1" fmla="val 16200000"/>
            <a:gd name="adj2" fmla="val 2052000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FF089A-7C29-4B0D-954A-15B238050DFD}">
      <dsp:nvSpPr>
        <dsp:cNvPr id="0" name=""/>
        <dsp:cNvSpPr/>
      </dsp:nvSpPr>
      <dsp:spPr>
        <a:xfrm>
          <a:off x="2895595" y="1521021"/>
          <a:ext cx="2438408" cy="22889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Name Common Skills Needed to meet the goals set by each</a:t>
          </a:r>
          <a:endParaRPr lang="en-US" sz="2100" kern="1200" dirty="0"/>
        </a:p>
      </dsp:txBody>
      <dsp:txXfrm>
        <a:off x="3252692" y="1856234"/>
        <a:ext cx="1724214" cy="1618554"/>
      </dsp:txXfrm>
    </dsp:sp>
    <dsp:sp modelId="{5FD62B1F-7FF1-49E9-A5D5-56BA854F6331}">
      <dsp:nvSpPr>
        <dsp:cNvPr id="0" name=""/>
        <dsp:cNvSpPr/>
      </dsp:nvSpPr>
      <dsp:spPr>
        <a:xfrm>
          <a:off x="3453779" y="113"/>
          <a:ext cx="1322040" cy="13220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Education Systems</a:t>
          </a:r>
          <a:endParaRPr lang="en-US" sz="1200" kern="1200" dirty="0"/>
        </a:p>
      </dsp:txBody>
      <dsp:txXfrm>
        <a:off x="3647387" y="193721"/>
        <a:ext cx="934824" cy="934824"/>
      </dsp:txXfrm>
    </dsp:sp>
    <dsp:sp modelId="{EC67F281-DD97-4F2E-A3D4-F9743275ED4C}">
      <dsp:nvSpPr>
        <dsp:cNvPr id="0" name=""/>
        <dsp:cNvSpPr/>
      </dsp:nvSpPr>
      <dsp:spPr>
        <a:xfrm>
          <a:off x="5360057" y="1385105"/>
          <a:ext cx="1322040" cy="13220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Child Welfare &amp; Juv. Justice Systems</a:t>
          </a:r>
          <a:endParaRPr lang="en-US" sz="1200" kern="1200" dirty="0"/>
        </a:p>
      </dsp:txBody>
      <dsp:txXfrm>
        <a:off x="5553665" y="1578713"/>
        <a:ext cx="934824" cy="934824"/>
      </dsp:txXfrm>
    </dsp:sp>
    <dsp:sp modelId="{EA7191B1-7E21-4A7B-B3A9-7AB97D2C494F}">
      <dsp:nvSpPr>
        <dsp:cNvPr id="0" name=""/>
        <dsp:cNvSpPr/>
      </dsp:nvSpPr>
      <dsp:spPr>
        <a:xfrm>
          <a:off x="4618667" y="3629924"/>
          <a:ext cx="1322040" cy="13220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Workforce Development Systems</a:t>
          </a:r>
          <a:endParaRPr lang="en-US" sz="1200" kern="1200" dirty="0"/>
        </a:p>
      </dsp:txBody>
      <dsp:txXfrm>
        <a:off x="4812275" y="3823532"/>
        <a:ext cx="934824" cy="934824"/>
      </dsp:txXfrm>
    </dsp:sp>
    <dsp:sp modelId="{D6850AA3-F1FB-4C34-97F2-1EE59AF8E85F}">
      <dsp:nvSpPr>
        <dsp:cNvPr id="0" name=""/>
        <dsp:cNvSpPr/>
      </dsp:nvSpPr>
      <dsp:spPr>
        <a:xfrm>
          <a:off x="2275635" y="3626068"/>
          <a:ext cx="1322040" cy="13220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Health &amp; Prevention Services</a:t>
          </a:r>
          <a:endParaRPr lang="en-US" sz="1200" kern="1200" dirty="0"/>
        </a:p>
      </dsp:txBody>
      <dsp:txXfrm>
        <a:off x="2469243" y="3819676"/>
        <a:ext cx="934824" cy="934824"/>
      </dsp:txXfrm>
    </dsp:sp>
    <dsp:sp modelId="{1C1CC895-79BE-4FCA-899E-98986CCB68FE}">
      <dsp:nvSpPr>
        <dsp:cNvPr id="0" name=""/>
        <dsp:cNvSpPr/>
      </dsp:nvSpPr>
      <dsp:spPr>
        <a:xfrm>
          <a:off x="1547502" y="1385105"/>
          <a:ext cx="1322040" cy="132204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Civic &amp; Community Organizations</a:t>
          </a:r>
          <a:endParaRPr lang="en-US" sz="1200" kern="1200" dirty="0"/>
        </a:p>
      </dsp:txBody>
      <dsp:txXfrm>
        <a:off x="1741110" y="1578713"/>
        <a:ext cx="934824" cy="9348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0.19747</cdr:x>
      <cdr:y>0.8804</cdr:y>
    </cdr:from>
    <cdr:to>
      <cdr:x>0.83091</cdr:x>
      <cdr:y>0.9548</cdr:y>
    </cdr:to>
    <cdr:sp macro="" textlink="">
      <cdr:nvSpPr>
        <cdr:cNvPr id="2" name="TextBox 1"/>
        <cdr:cNvSpPr txBox="1"/>
      </cdr:nvSpPr>
      <cdr:spPr>
        <a:xfrm xmlns:a="http://schemas.openxmlformats.org/drawingml/2006/main">
          <a:off x="1625103" y="3943885"/>
          <a:ext cx="5212934" cy="333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729E7F74-A154-4601-8B39-CBA001DCB0F3}" type="datetimeFigureOut">
              <a:rPr lang="en-US"/>
              <a:pPr>
                <a:defRPr/>
              </a:pPr>
              <a:t>4/26/17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42363D1-D7AD-4AEB-89E6-FD02CD0B478A}" type="slidenum">
              <a:rPr lang="en-US"/>
              <a:pPr>
                <a:defRPr/>
              </a:pPr>
              <a:t>‹#›</a:t>
            </a:fld>
            <a:endParaRPr lang="en-US"/>
          </a:p>
        </p:txBody>
      </p:sp>
    </p:spTree>
    <p:extLst>
      <p:ext uri="{BB962C8B-B14F-4D97-AF65-F5344CB8AC3E}">
        <p14:creationId xmlns:p14="http://schemas.microsoft.com/office/powerpoint/2010/main" val="3499741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3" tIns="46586" rIns="93173" bIns="4658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3" tIns="46586" rIns="93173" bIns="46586" rtlCol="0"/>
          <a:lstStyle>
            <a:lvl1pPr algn="r" fontAlgn="auto">
              <a:spcBef>
                <a:spcPts val="0"/>
              </a:spcBef>
              <a:spcAft>
                <a:spcPts val="0"/>
              </a:spcAft>
              <a:defRPr sz="1200">
                <a:latin typeface="+mn-lt"/>
                <a:cs typeface="+mn-cs"/>
              </a:defRPr>
            </a:lvl1pPr>
          </a:lstStyle>
          <a:p>
            <a:pPr>
              <a:defRPr/>
            </a:pPr>
            <a:fld id="{E8D89AFA-74B5-4E66-9F61-EE5F49C5E10A}" type="datetimeFigureOut">
              <a:rPr lang="en-US"/>
              <a:pPr>
                <a:defRPr/>
              </a:pPr>
              <a:t>4/26/17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3" tIns="46586" rIns="93173"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3" tIns="46586" rIns="93173" bIns="4658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3" tIns="46586" rIns="93173" bIns="46586" rtlCol="0" anchor="b"/>
          <a:lstStyle>
            <a:lvl1pPr algn="r" fontAlgn="auto">
              <a:spcBef>
                <a:spcPts val="0"/>
              </a:spcBef>
              <a:spcAft>
                <a:spcPts val="0"/>
              </a:spcAft>
              <a:defRPr sz="1200">
                <a:latin typeface="+mn-lt"/>
                <a:cs typeface="+mn-cs"/>
              </a:defRPr>
            </a:lvl1pPr>
          </a:lstStyle>
          <a:p>
            <a:pPr>
              <a:defRPr/>
            </a:pPr>
            <a:fld id="{7B5046B1-8A55-4451-896C-13C23F0BBA2A}" type="slidenum">
              <a:rPr lang="en-US"/>
              <a:pPr>
                <a:defRPr/>
              </a:pPr>
              <a:t>‹#›</a:t>
            </a:fld>
            <a:endParaRPr lang="en-US"/>
          </a:p>
        </p:txBody>
      </p:sp>
    </p:spTree>
    <p:extLst>
      <p:ext uri="{BB962C8B-B14F-4D97-AF65-F5344CB8AC3E}">
        <p14:creationId xmlns:p14="http://schemas.microsoft.com/office/powerpoint/2010/main" val="5040567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5046B1-8A55-4451-896C-13C23F0BBA2A}" type="slidenum">
              <a:rPr lang="en-US" smtClean="0"/>
              <a:pPr>
                <a:defRPr/>
              </a:pPr>
              <a:t>1</a:t>
            </a:fld>
            <a:endParaRPr lang="en-US"/>
          </a:p>
        </p:txBody>
      </p:sp>
    </p:spTree>
    <p:extLst>
      <p:ext uri="{BB962C8B-B14F-4D97-AF65-F5344CB8AC3E}">
        <p14:creationId xmlns:p14="http://schemas.microsoft.com/office/powerpoint/2010/main" val="253313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isn’t just to get young</a:t>
            </a:r>
            <a:r>
              <a:rPr lang="en-US" baseline="0" dirty="0" smtClean="0"/>
              <a:t> people the resources they need to be able to see the future.  It’s to reduce the barriers, so that they have the opportunity to participate – in AP courses, in afterschool and summer programs, in community service…</a:t>
            </a:r>
          </a:p>
          <a:p>
            <a:endParaRPr lang="en-US" baseline="0" dirty="0" smtClean="0"/>
          </a:p>
          <a:p>
            <a:r>
              <a:rPr lang="en-US" baseline="0" dirty="0" smtClean="0"/>
              <a:t>But our young people need to be more than willing – they need to be prepared.  </a:t>
            </a:r>
          </a:p>
          <a:p>
            <a:endParaRPr lang="en-US" baseline="0" dirty="0" smtClean="0"/>
          </a:p>
          <a:p>
            <a:r>
              <a:rPr lang="en-US" baseline="0" dirty="0" smtClean="0"/>
              <a:t>We need to make sure that “opportunity” is being defined in a way that ensures that young people not only have access, but are ready to play in the game.</a:t>
            </a:r>
          </a:p>
          <a:p>
            <a:endParaRPr lang="en-US" baseline="0" dirty="0" smtClean="0"/>
          </a:p>
          <a:p>
            <a:r>
              <a:rPr lang="en-US" baseline="0" dirty="0" smtClean="0"/>
              <a:t>This is a critically important point.  Quality matters.  </a:t>
            </a:r>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13</a:t>
            </a:fld>
            <a:endParaRPr lang="en-US"/>
          </a:p>
        </p:txBody>
      </p:sp>
    </p:spTree>
    <p:extLst>
      <p:ext uri="{BB962C8B-B14F-4D97-AF65-F5344CB8AC3E}">
        <p14:creationId xmlns:p14="http://schemas.microsoft.com/office/powerpoint/2010/main" val="359283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data from the</a:t>
            </a:r>
            <a:r>
              <a:rPr lang="en-US" baseline="0" dirty="0" smtClean="0"/>
              <a:t> </a:t>
            </a:r>
            <a:r>
              <a:rPr lang="en-US" dirty="0" smtClean="0"/>
              <a:t>Summer Learning Initiative.</a:t>
            </a:r>
            <a:r>
              <a:rPr lang="en-US" baseline="0" dirty="0" smtClean="0"/>
              <a:t>  The </a:t>
            </a:r>
            <a:r>
              <a:rPr lang="en-US" baseline="0" dirty="0" err="1" smtClean="0"/>
              <a:t>Weikart</a:t>
            </a:r>
            <a:r>
              <a:rPr lang="en-US" baseline="0" dirty="0" smtClean="0"/>
              <a:t> Center worked with the National Summer Learning Association to assess program quality.  </a:t>
            </a:r>
          </a:p>
          <a:p>
            <a:pPr marL="171450" indent="-171450">
              <a:buFont typeface="Arial" panose="020B0604020202020204" pitchFamily="34" charset="0"/>
              <a:buChar char="•"/>
            </a:pPr>
            <a:r>
              <a:rPr lang="en-US" baseline="0" dirty="0" smtClean="0"/>
              <a:t>Notice the huge jump in math improvement associated with high quality programs.  </a:t>
            </a:r>
          </a:p>
          <a:p>
            <a:pPr marL="171450" indent="-171450">
              <a:buFont typeface="Arial" panose="020B0604020202020204" pitchFamily="34" charset="0"/>
              <a:buChar char="•"/>
            </a:pPr>
            <a:r>
              <a:rPr lang="en-US" baseline="0" dirty="0" smtClean="0"/>
              <a:t>Know that the definition of quality is not “amount of time focused on math drills”…</a:t>
            </a:r>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15</a:t>
            </a:fld>
            <a:endParaRPr lang="en-US"/>
          </a:p>
        </p:txBody>
      </p:sp>
    </p:spTree>
    <p:extLst>
      <p:ext uri="{BB962C8B-B14F-4D97-AF65-F5344CB8AC3E}">
        <p14:creationId xmlns:p14="http://schemas.microsoft.com/office/powerpoint/2010/main" val="14975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is defined as</a:t>
            </a:r>
            <a:r>
              <a:rPr lang="en-US" baseline="0" dirty="0" smtClean="0"/>
              <a:t> adherence to the basic standards associated with developmentally supportive settings – in school, in youth organizations, in families --- standards that were affirmed by the National Research Council in 2002, Community Programs to Promote Youth Development:</a:t>
            </a:r>
          </a:p>
          <a:p>
            <a:pPr marL="171450" indent="-171450">
              <a:buFont typeface="Arial" panose="020B0604020202020204" pitchFamily="34" charset="0"/>
              <a:buChar char="•"/>
            </a:pPr>
            <a:r>
              <a:rPr lang="en-US" baseline="0" dirty="0" smtClean="0"/>
              <a:t>Physical and psychological safety</a:t>
            </a:r>
          </a:p>
          <a:p>
            <a:pPr marL="171450" indent="-171450">
              <a:buFont typeface="Arial" panose="020B0604020202020204" pitchFamily="34" charset="0"/>
              <a:buChar char="•"/>
            </a:pPr>
            <a:r>
              <a:rPr lang="en-US" baseline="0" dirty="0" smtClean="0"/>
              <a:t>Appropriate structure</a:t>
            </a:r>
          </a:p>
          <a:p>
            <a:pPr marL="171450" indent="-171450">
              <a:buFont typeface="Arial" panose="020B0604020202020204" pitchFamily="34" charset="0"/>
              <a:buChar char="•"/>
            </a:pPr>
            <a:r>
              <a:rPr lang="en-US" baseline="0" dirty="0" smtClean="0"/>
              <a:t>Supportive relationships</a:t>
            </a:r>
          </a:p>
          <a:p>
            <a:pPr marL="171450" indent="-171450">
              <a:buFont typeface="Arial" panose="020B0604020202020204" pitchFamily="34" charset="0"/>
              <a:buChar char="•"/>
            </a:pPr>
            <a:r>
              <a:rPr lang="en-US" baseline="0" dirty="0" smtClean="0"/>
              <a:t>Opportunities to belong</a:t>
            </a:r>
          </a:p>
          <a:p>
            <a:pPr marL="171450" indent="-171450">
              <a:buFont typeface="Arial" panose="020B0604020202020204" pitchFamily="34" charset="0"/>
              <a:buChar char="•"/>
            </a:pPr>
            <a:r>
              <a:rPr lang="en-US" baseline="0" dirty="0" smtClean="0"/>
              <a:t>Positive social norms</a:t>
            </a:r>
          </a:p>
          <a:p>
            <a:pPr marL="171450" indent="-171450">
              <a:buFont typeface="Arial" panose="020B0604020202020204" pitchFamily="34" charset="0"/>
              <a:buChar char="•"/>
            </a:pPr>
            <a:r>
              <a:rPr lang="en-US" baseline="0" dirty="0" smtClean="0"/>
              <a:t>Support for efficacy and mattering</a:t>
            </a:r>
          </a:p>
          <a:p>
            <a:pPr marL="171450" indent="-171450">
              <a:buFont typeface="Arial" panose="020B0604020202020204" pitchFamily="34" charset="0"/>
              <a:buChar char="•"/>
            </a:pPr>
            <a:r>
              <a:rPr lang="en-US" baseline="0" dirty="0" smtClean="0"/>
              <a:t>Opportunities for skill building</a:t>
            </a:r>
          </a:p>
          <a:p>
            <a:pPr marL="171450" indent="-171450">
              <a:buFont typeface="Arial" panose="020B0604020202020204" pitchFamily="34" charset="0"/>
              <a:buChar char="•"/>
            </a:pPr>
            <a:r>
              <a:rPr lang="en-US" baseline="0" dirty="0" smtClean="0"/>
              <a:t>Integration of family, school and community efforts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16</a:t>
            </a:fld>
            <a:endParaRPr lang="en-US"/>
          </a:p>
        </p:txBody>
      </p:sp>
    </p:spTree>
    <p:extLst>
      <p:ext uri="{BB962C8B-B14F-4D97-AF65-F5344CB8AC3E}">
        <p14:creationId xmlns:p14="http://schemas.microsoft.com/office/powerpoint/2010/main" val="81426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a:t>
            </a:r>
            <a:r>
              <a:rPr lang="en-US" baseline="0" dirty="0" smtClean="0"/>
              <a:t> visual that, for me, best explains why q</a:t>
            </a:r>
            <a:r>
              <a:rPr lang="en-US" dirty="0" smtClean="0"/>
              <a:t>uality</a:t>
            </a:r>
            <a:r>
              <a:rPr lang="en-US" baseline="0" dirty="0" smtClean="0"/>
              <a:t> learning environments – environments in which adults, regardless of the </a:t>
            </a:r>
            <a:r>
              <a:rPr lang="en-US" i="1" baseline="0" dirty="0" smtClean="0"/>
              <a:t>content</a:t>
            </a:r>
            <a:r>
              <a:rPr lang="en-US" baseline="0" dirty="0" smtClean="0"/>
              <a:t> being conveyed, have a laser understanding of the importance of creating the </a:t>
            </a:r>
            <a:r>
              <a:rPr lang="en-US" i="1" baseline="0" dirty="0" smtClean="0"/>
              <a:t>context</a:t>
            </a:r>
            <a:r>
              <a:rPr lang="en-US" baseline="0" dirty="0" smtClean="0"/>
              <a:t> for engagement– have to be a part of the equity discussion.</a:t>
            </a:r>
          </a:p>
          <a:p>
            <a:endParaRPr lang="en-US" baseline="0" dirty="0" smtClean="0"/>
          </a:p>
          <a:p>
            <a:r>
              <a:rPr lang="en-US" baseline="0" dirty="0" smtClean="0"/>
              <a:t>The learning pit describes the natural process all of us go through when challenged to master something that’s hard for us.  Whatever the content or focus of the challenge is, we use our social and emotional skills – emotion management, empathy, persistence/initiative, team work, responsibility, problem solving – to get over the wall.  </a:t>
            </a:r>
          </a:p>
          <a:p>
            <a:pPr marL="171450" indent="-171450">
              <a:buFont typeface="Arial" panose="020B0604020202020204" pitchFamily="34" charset="0"/>
              <a:buChar char="•"/>
            </a:pPr>
            <a:r>
              <a:rPr lang="en-US" baseline="0" dirty="0" smtClean="0"/>
              <a:t>Some children:</a:t>
            </a:r>
          </a:p>
          <a:p>
            <a:pPr marL="628650" lvl="1" indent="-171450">
              <a:buFont typeface="Arial" panose="020B0604020202020204" pitchFamily="34" charset="0"/>
              <a:buChar char="•"/>
            </a:pPr>
            <a:r>
              <a:rPr lang="en-US" baseline="0" dirty="0" smtClean="0"/>
              <a:t> have had much more opportunity to build these skills and get recognized for them than others.</a:t>
            </a:r>
          </a:p>
          <a:p>
            <a:pPr marL="628650" lvl="1" indent="-171450">
              <a:buFont typeface="Arial" panose="020B0604020202020204" pitchFamily="34" charset="0"/>
              <a:buChar char="•"/>
            </a:pPr>
            <a:r>
              <a:rPr lang="en-US" baseline="0" dirty="0" smtClean="0"/>
              <a:t>have used these skills to master learning tasks more successfully than others – they are predisposed to lean into the challenge.</a:t>
            </a:r>
          </a:p>
          <a:p>
            <a:pPr marL="628650" lvl="1" indent="-171450">
              <a:buFont typeface="Arial" panose="020B0604020202020204" pitchFamily="34" charset="0"/>
              <a:buChar char="•"/>
            </a:pPr>
            <a:r>
              <a:rPr lang="en-US" baseline="0" dirty="0" smtClean="0"/>
              <a:t>have had more positive experiences with the specific “learning context”  -- the setting (e.g. classroom), the people (peers and adults), the type of experience (academic, physical challenge)…  than others.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Some adults:</a:t>
            </a:r>
          </a:p>
          <a:p>
            <a:pPr marL="628650" lvl="1" indent="-171450">
              <a:buFont typeface="Arial" panose="020B0604020202020204" pitchFamily="34" charset="0"/>
              <a:buChar char="•"/>
            </a:pPr>
            <a:r>
              <a:rPr lang="en-US" baseline="0" dirty="0" smtClean="0"/>
              <a:t>Have a deeper understanding that students who are not used to succeeding in the learning context they have created (or not comfortable demonstrating their skills) may appear indifferent or even defiant</a:t>
            </a:r>
          </a:p>
          <a:p>
            <a:pPr marL="628650" lvl="1" indent="-171450">
              <a:buFont typeface="Arial" panose="020B0604020202020204" pitchFamily="34" charset="0"/>
              <a:buChar char="•"/>
            </a:pPr>
            <a:r>
              <a:rPr lang="en-US" baseline="0" dirty="0" smtClean="0"/>
              <a:t>Have had more opportunity to work with students who have experienced trauma than others</a:t>
            </a:r>
          </a:p>
          <a:p>
            <a:pPr marL="628650" lvl="1" indent="-171450">
              <a:buFont typeface="Arial" panose="020B0604020202020204" pitchFamily="34" charset="0"/>
              <a:buChar char="•"/>
            </a:pPr>
            <a:r>
              <a:rPr lang="en-US" baseline="0" dirty="0" smtClean="0"/>
              <a:t>Have had more experience naming, teaching, demonstrating, supporting and expecting these skills than others </a:t>
            </a:r>
          </a:p>
          <a:p>
            <a:pPr marL="628650" lvl="1" indent="-171450">
              <a:buFont typeface="Arial" panose="020B0604020202020204" pitchFamily="34" charset="0"/>
              <a:buChar char="•"/>
            </a:pPr>
            <a:r>
              <a:rPr lang="en-US" baseline="0" dirty="0" smtClean="0"/>
              <a:t>Have higher expectations that all students (or particular subgroups of students) can “get over the wall” than others.</a:t>
            </a:r>
          </a:p>
          <a:p>
            <a:pPr marL="628650" lvl="1" indent="-171450">
              <a:buFont typeface="Arial" panose="020B0604020202020204" pitchFamily="34" charset="0"/>
              <a:buChar char="•"/>
            </a:pPr>
            <a:r>
              <a:rPr lang="en-US" baseline="0" dirty="0" smtClean="0"/>
              <a:t>Have had more experience and success incorporating new ideas into their own practice than others.</a:t>
            </a:r>
          </a:p>
          <a:p>
            <a:endParaRPr lang="en-US" baseline="0" dirty="0" smtClean="0"/>
          </a:p>
          <a:p>
            <a:pPr marL="171450" indent="-17145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17</a:t>
            </a:fld>
            <a:endParaRPr lang="en-US"/>
          </a:p>
        </p:txBody>
      </p:sp>
    </p:spTree>
    <p:extLst>
      <p:ext uri="{BB962C8B-B14F-4D97-AF65-F5344CB8AC3E}">
        <p14:creationId xmlns:p14="http://schemas.microsoft.com/office/powerpoint/2010/main" val="267641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Whatever</a:t>
            </a:r>
            <a:r>
              <a:rPr lang="en-US" baseline="0" dirty="0" smtClean="0"/>
              <a:t> the learning goal we have for young people – art, algebra, athletics, avoidance of risky behaviors – we know that adults’ </a:t>
            </a:r>
            <a:r>
              <a:rPr lang="en-US" i="1" baseline="0" dirty="0" smtClean="0"/>
              <a:t>and</a:t>
            </a:r>
            <a:r>
              <a:rPr lang="en-US" baseline="0" dirty="0" smtClean="0"/>
              <a:t> systems’ chances of being effective increase when there is as much focus on the context as the content.  This is true of all settings, including child welfare, juvenile justice and employment training.</a:t>
            </a:r>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18</a:t>
            </a:fld>
            <a:endParaRPr lang="en-US"/>
          </a:p>
        </p:txBody>
      </p:sp>
    </p:spTree>
    <p:extLst>
      <p:ext uri="{BB962C8B-B14F-4D97-AF65-F5344CB8AC3E}">
        <p14:creationId xmlns:p14="http://schemas.microsoft.com/office/powerpoint/2010/main" val="10390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Most of us are here because of a </a:t>
            </a:r>
            <a:r>
              <a:rPr lang="en-US" sz="1050" b="1" kern="1200" dirty="0" smtClean="0">
                <a:solidFill>
                  <a:schemeClr val="tx1"/>
                </a:solidFill>
                <a:effectLst/>
                <a:latin typeface="+mn-lt"/>
                <a:ea typeface="+mn-ea"/>
                <a:cs typeface="+mn-cs"/>
              </a:rPr>
              <a:t>commitment to change the odds for those who get far too few of these experiences</a:t>
            </a:r>
            <a:r>
              <a:rPr lang="en-US" sz="1050" kern="1200" dirty="0" smtClean="0">
                <a:solidFill>
                  <a:schemeClr val="tx1"/>
                </a:solidFill>
                <a:effectLst/>
                <a:latin typeface="+mn-lt"/>
                <a:ea typeface="+mn-ea"/>
                <a:cs typeface="+mn-cs"/>
              </a:rPr>
              <a:t>.  Let’s talk about this phrase – change the odds….  I won’t say that I coined it, but I started using it 20 years ago to explain my discomfort with Children’s Defense Fund’s “Beat the Odds” annual awards… (I worked for CDF at the time).  The individual young people being celebrated deserved to be celebrated.   They had indeed beaten odds that were stacked against them at home, in school, in their neighborhoods, with their peers….  My concern was that</a:t>
            </a:r>
            <a:r>
              <a:rPr lang="en-US" sz="1050" kern="1200" baseline="0" dirty="0" smtClean="0">
                <a:solidFill>
                  <a:schemeClr val="tx1"/>
                </a:solidFill>
                <a:effectLst/>
                <a:latin typeface="+mn-lt"/>
                <a:ea typeface="+mn-ea"/>
                <a:cs typeface="+mn-cs"/>
              </a:rPr>
              <a:t> that adults may have been celebrating young people’s success as theirs.  </a:t>
            </a:r>
            <a:r>
              <a:rPr lang="en-US" sz="1050" i="1" kern="1200" baseline="0" dirty="0" smtClean="0">
                <a:solidFill>
                  <a:schemeClr val="tx1"/>
                </a:solidFill>
                <a:effectLst/>
                <a:latin typeface="+mn-lt"/>
                <a:ea typeface="+mn-ea"/>
                <a:cs typeface="+mn-cs"/>
              </a:rPr>
              <a:t>We need to recognize young people who have MASTERED LIFE in spite of the huge odds against them.  But we should celebrate our contribution only when we can point to</a:t>
            </a:r>
            <a:r>
              <a:rPr lang="en-US" sz="1050" i="1" kern="1200" dirty="0" smtClean="0">
                <a:solidFill>
                  <a:schemeClr val="tx1"/>
                </a:solidFill>
                <a:effectLst/>
                <a:latin typeface="+mn-lt"/>
                <a:ea typeface="+mn-ea"/>
                <a:cs typeface="+mn-cs"/>
              </a:rPr>
              <a:t> collective successes we have had in </a:t>
            </a:r>
            <a:r>
              <a:rPr lang="en-US" sz="1050" b="1" i="1" kern="1200" dirty="0" smtClean="0">
                <a:solidFill>
                  <a:schemeClr val="tx1"/>
                </a:solidFill>
                <a:effectLst/>
                <a:latin typeface="+mn-lt"/>
                <a:ea typeface="+mn-ea"/>
                <a:cs typeface="+mn-cs"/>
              </a:rPr>
              <a:t>changing the odds </a:t>
            </a:r>
            <a:r>
              <a:rPr lang="en-US" sz="1050" i="1" kern="1200" dirty="0" smtClean="0">
                <a:solidFill>
                  <a:schemeClr val="tx1"/>
                </a:solidFill>
                <a:effectLst/>
                <a:latin typeface="+mn-lt"/>
                <a:ea typeface="+mn-ea"/>
                <a:cs typeface="+mn-cs"/>
              </a:rPr>
              <a:t>for large numbers of kids and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kern="1200" dirty="0" smtClean="0">
                <a:solidFill>
                  <a:schemeClr val="tx1"/>
                </a:solidFill>
                <a:effectLst/>
                <a:latin typeface="+mn-lt"/>
                <a:ea typeface="+mn-ea"/>
                <a:cs typeface="+mn-cs"/>
              </a:rPr>
              <a:t>So let’s talk about the odds.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2</a:t>
            </a:fld>
            <a:endParaRPr lang="en-US"/>
          </a:p>
        </p:txBody>
      </p:sp>
    </p:spTree>
    <p:extLst>
      <p:ext uri="{BB962C8B-B14F-4D97-AF65-F5344CB8AC3E}">
        <p14:creationId xmlns:p14="http://schemas.microsoft.com/office/powerpoint/2010/main" val="358758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kern="1200" dirty="0" smtClean="0">
                <a:solidFill>
                  <a:schemeClr val="tx1"/>
                </a:solidFill>
                <a:effectLst/>
                <a:latin typeface="+mn-lt"/>
                <a:ea typeface="+mn-ea"/>
                <a:cs typeface="+mn-cs"/>
              </a:rPr>
              <a:t> The </a:t>
            </a:r>
            <a:r>
              <a:rPr lang="en-US" sz="1050" b="1" kern="1200" dirty="0" smtClean="0">
                <a:solidFill>
                  <a:schemeClr val="tx1"/>
                </a:solidFill>
                <a:effectLst/>
                <a:latin typeface="+mn-lt"/>
                <a:ea typeface="+mn-ea"/>
                <a:cs typeface="+mn-cs"/>
              </a:rPr>
              <a:t>Social Genome Project </a:t>
            </a:r>
            <a:r>
              <a:rPr lang="en-US" sz="1050" kern="1200" dirty="0" smtClean="0">
                <a:solidFill>
                  <a:schemeClr val="tx1"/>
                </a:solidFill>
                <a:effectLst/>
                <a:latin typeface="+mn-lt"/>
                <a:ea typeface="+mn-ea"/>
                <a:cs typeface="+mn-cs"/>
              </a:rPr>
              <a:t> was created almost</a:t>
            </a:r>
            <a:r>
              <a:rPr lang="en-US" sz="1050" kern="1200" baseline="0" dirty="0" smtClean="0">
                <a:solidFill>
                  <a:schemeClr val="tx1"/>
                </a:solidFill>
                <a:effectLst/>
                <a:latin typeface="+mn-lt"/>
                <a:ea typeface="+mn-ea"/>
                <a:cs typeface="+mn-cs"/>
              </a:rPr>
              <a:t> a decade ago by the Bookings Institute.  It was a massive, multiyear effort to mine multiple data bases to build a simulation model that could track thousands of “ composite individuals” from birth (actually from conception) to middle age.  The purpose of the project was to have the capacity to model the impact of current policies and potential changes (e.g. increased funding for Head Start).  To prepare for these analyses, the team </a:t>
            </a:r>
            <a:r>
              <a:rPr lang="en-US" sz="1050" kern="1200" dirty="0" smtClean="0">
                <a:solidFill>
                  <a:schemeClr val="tx1"/>
                </a:solidFill>
                <a:effectLst/>
                <a:latin typeface="+mn-lt"/>
                <a:ea typeface="+mn-ea"/>
                <a:cs typeface="+mn-cs"/>
              </a:rPr>
              <a:t>calculated the odds of being successful at every developmental stage and</a:t>
            </a:r>
            <a:r>
              <a:rPr lang="en-US" sz="1050" kern="1200" baseline="0" dirty="0" smtClean="0">
                <a:solidFill>
                  <a:schemeClr val="tx1"/>
                </a:solidFill>
                <a:effectLst/>
                <a:latin typeface="+mn-lt"/>
                <a:ea typeface="+mn-ea"/>
                <a:cs typeface="+mn-cs"/>
              </a:rPr>
              <a:t> identified the primary predictors of success at that stage that could/should be the target of policy interventions.  I had the privilege of sitting on the advisory committee.  The by-products from this initiative are incredible.  I encourage you to scan them.  I’m going to talk about one.  </a:t>
            </a:r>
            <a:r>
              <a:rPr lang="en-US" sz="1050" i="1" kern="1200" baseline="0" dirty="0" smtClean="0">
                <a:solidFill>
                  <a:schemeClr val="tx1"/>
                </a:solidFill>
                <a:effectLst/>
                <a:latin typeface="+mn-lt"/>
                <a:ea typeface="+mn-ea"/>
                <a:cs typeface="+mn-cs"/>
              </a:rPr>
              <a:t>The Pathways study</a:t>
            </a:r>
            <a:r>
              <a:rPr lang="en-US" sz="1050" kern="1200" baseline="0" dirty="0" smtClean="0">
                <a:solidFill>
                  <a:schemeClr val="tx1"/>
                </a:solidFill>
                <a:effectLst/>
                <a:latin typeface="+mn-lt"/>
                <a:ea typeface="+mn-ea"/>
                <a:cs typeface="+mn-cs"/>
              </a:rPr>
              <a:t>.</a:t>
            </a:r>
          </a:p>
          <a:p>
            <a:pPr lvl="0"/>
            <a:endParaRPr lang="en-US" sz="1050" kern="1200" baseline="0" dirty="0" smtClean="0">
              <a:solidFill>
                <a:schemeClr val="tx1"/>
              </a:solidFill>
              <a:effectLst/>
              <a:latin typeface="+mn-lt"/>
              <a:ea typeface="+mn-ea"/>
              <a:cs typeface="+mn-cs"/>
            </a:endParaRPr>
          </a:p>
          <a:p>
            <a:pPr lvl="0"/>
            <a:r>
              <a:rPr lang="en-US" sz="1050" kern="1200" baseline="0" dirty="0" smtClean="0">
                <a:solidFill>
                  <a:schemeClr val="tx1"/>
                </a:solidFill>
                <a:effectLst/>
                <a:latin typeface="+mn-lt"/>
                <a:ea typeface="+mn-ea"/>
                <a:cs typeface="+mn-cs"/>
              </a:rPr>
              <a:t>One flag:  modeling has to have a target.  The target for the Social Genome Project was middle class by middle age.  Getting children who were born off track into middle class (defined as 300% above poverty) by age 25.  We are currently working with clients and communities that have rejected this goal but used the analysis as a starting point.  We encourage you to do the same…</a:t>
            </a:r>
          </a:p>
          <a:p>
            <a:pPr lvl="0"/>
            <a:endParaRPr lang="en-US" sz="1050" kern="1200" baseline="0" dirty="0" smtClean="0">
              <a:solidFill>
                <a:schemeClr val="tx1"/>
              </a:solidFill>
              <a:effectLst/>
              <a:latin typeface="+mn-lt"/>
              <a:ea typeface="+mn-ea"/>
              <a:cs typeface="+mn-cs"/>
            </a:endParaRPr>
          </a:p>
          <a:p>
            <a:pPr lvl="0"/>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327CE1-E851-4EF6-A758-F96BA0784955}" type="slidenum">
              <a:rPr lang="en-US" smtClean="0"/>
              <a:t>3</a:t>
            </a:fld>
            <a:endParaRPr lang="en-US"/>
          </a:p>
        </p:txBody>
      </p:sp>
    </p:spTree>
    <p:extLst>
      <p:ext uri="{BB962C8B-B14F-4D97-AF65-F5344CB8AC3E}">
        <p14:creationId xmlns:p14="http://schemas.microsoft.com/office/powerpoint/2010/main" val="210011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050" kern="1200" baseline="0" dirty="0" smtClean="0">
              <a:solidFill>
                <a:schemeClr val="tx1"/>
              </a:solidFill>
              <a:effectLst/>
              <a:latin typeface="+mn-lt"/>
              <a:ea typeface="+mn-ea"/>
              <a:cs typeface="+mn-cs"/>
            </a:endParaRPr>
          </a:p>
          <a:p>
            <a:pPr lvl="0"/>
            <a:r>
              <a:rPr lang="en-US" sz="1050" kern="1200" baseline="0" dirty="0" smtClean="0">
                <a:solidFill>
                  <a:schemeClr val="tx1"/>
                </a:solidFill>
                <a:effectLst/>
                <a:latin typeface="+mn-lt"/>
                <a:ea typeface="+mn-ea"/>
                <a:cs typeface="+mn-cs"/>
              </a:rPr>
              <a:t>To prepare for these analyses, the Social Genome Project team </a:t>
            </a:r>
            <a:r>
              <a:rPr lang="en-US" sz="1050" kern="1200" dirty="0" smtClean="0">
                <a:solidFill>
                  <a:schemeClr val="tx1"/>
                </a:solidFill>
                <a:effectLst/>
                <a:latin typeface="+mn-lt"/>
                <a:ea typeface="+mn-ea"/>
                <a:cs typeface="+mn-cs"/>
              </a:rPr>
              <a:t>calculated the odds of being successful at every developmental stage and</a:t>
            </a:r>
            <a:r>
              <a:rPr lang="en-US" sz="1050" kern="1200" baseline="0" dirty="0" smtClean="0">
                <a:solidFill>
                  <a:schemeClr val="tx1"/>
                </a:solidFill>
                <a:effectLst/>
                <a:latin typeface="+mn-lt"/>
                <a:ea typeface="+mn-ea"/>
                <a:cs typeface="+mn-cs"/>
              </a:rPr>
              <a:t> identified the primary predictors of success at that stage that could/should be the target of policy interventions.  I had the privilege of sitting on the advisory committee.  The by-products from this initiative are incredible.  I encourage you to scan them.  I’m going to talk about one.  </a:t>
            </a:r>
            <a:r>
              <a:rPr lang="en-US" sz="1050" i="1" kern="1200" baseline="0" dirty="0" smtClean="0">
                <a:solidFill>
                  <a:schemeClr val="tx1"/>
                </a:solidFill>
                <a:effectLst/>
                <a:latin typeface="+mn-lt"/>
                <a:ea typeface="+mn-ea"/>
                <a:cs typeface="+mn-cs"/>
              </a:rPr>
              <a:t>The Pathways study</a:t>
            </a:r>
            <a:r>
              <a:rPr lang="en-US" sz="1050" kern="1200" baseline="0" dirty="0" smtClean="0">
                <a:solidFill>
                  <a:schemeClr val="tx1"/>
                </a:solidFill>
                <a:effectLst/>
                <a:latin typeface="+mn-lt"/>
                <a:ea typeface="+mn-ea"/>
                <a:cs typeface="+mn-cs"/>
              </a:rPr>
              <a:t>.</a:t>
            </a:r>
          </a:p>
          <a:p>
            <a:pPr lvl="0"/>
            <a:endParaRPr lang="en-US" sz="1050" kern="1200" baseline="0" dirty="0" smtClean="0">
              <a:solidFill>
                <a:schemeClr val="tx1"/>
              </a:solidFill>
              <a:effectLst/>
              <a:latin typeface="+mn-lt"/>
              <a:ea typeface="+mn-ea"/>
              <a:cs typeface="+mn-cs"/>
            </a:endParaRPr>
          </a:p>
          <a:p>
            <a:pPr lvl="0"/>
            <a:r>
              <a:rPr lang="en-US" sz="1050" kern="1200" baseline="0" dirty="0" smtClean="0">
                <a:solidFill>
                  <a:schemeClr val="tx1"/>
                </a:solidFill>
                <a:effectLst/>
                <a:latin typeface="+mn-lt"/>
                <a:ea typeface="+mn-ea"/>
                <a:cs typeface="+mn-cs"/>
              </a:rPr>
              <a:t>One flag:  modeling has to have a target.  The target for the Social Genome Project was middle class by middle age.  Getting children who were born off track into middle class (defined as 300% above poverty) by age 25.  We are currently working with clients and communities that have rejected this goal but used the analysis as a starting point.  We encourage you to do the same…</a:t>
            </a:r>
          </a:p>
          <a:p>
            <a:pPr lvl="0"/>
            <a:endParaRPr lang="en-US" sz="1050" kern="1200" baseline="0" dirty="0" smtClean="0">
              <a:solidFill>
                <a:schemeClr val="tx1"/>
              </a:solidFill>
              <a:effectLst/>
              <a:latin typeface="+mn-lt"/>
              <a:ea typeface="+mn-ea"/>
              <a:cs typeface="+mn-cs"/>
            </a:endParaRPr>
          </a:p>
          <a:p>
            <a:pPr lvl="0"/>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327CE1-E851-4EF6-A758-F96BA0784955}" type="slidenum">
              <a:rPr lang="en-US" smtClean="0"/>
              <a:t>4</a:t>
            </a:fld>
            <a:endParaRPr lang="en-US"/>
          </a:p>
        </p:txBody>
      </p:sp>
    </p:spTree>
    <p:extLst>
      <p:ext uri="{BB962C8B-B14F-4D97-AF65-F5344CB8AC3E}">
        <p14:creationId xmlns:p14="http://schemas.microsoft.com/office/powerpoint/2010/main" val="105410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Let’s look first at the percentage</a:t>
            </a:r>
            <a:r>
              <a:rPr lang="en-US" baseline="0" dirty="0" smtClean="0"/>
              <a:t> </a:t>
            </a:r>
            <a:r>
              <a:rPr lang="en-US" dirty="0" smtClean="0"/>
              <a:t>of young people within</a:t>
            </a:r>
            <a:r>
              <a:rPr lang="en-US" baseline="0" dirty="0" smtClean="0"/>
              <a:t> every developmental stage </a:t>
            </a:r>
            <a:r>
              <a:rPr lang="en-US" dirty="0" smtClean="0"/>
              <a:t>who are “on track” for success in the next</a:t>
            </a:r>
            <a:r>
              <a:rPr lang="en-US" baseline="0" dirty="0" smtClean="0"/>
              <a:t> developmental stage. (With on track being defined as meeting the criteria just shown).</a:t>
            </a:r>
          </a:p>
          <a:p>
            <a:endParaRPr lang="en-US" baseline="0" dirty="0" smtClean="0"/>
          </a:p>
          <a:p>
            <a:r>
              <a:rPr lang="en-US" baseline="0" dirty="0" smtClean="0"/>
              <a:t>This is mostly a good news story if you’re satisfied that there is no developmental stage in which fewer than half of young people are ready for the next developmental hurdles.  The average, across stages, is actually 62.8 percent, almost two thirds.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5</a:t>
            </a:fld>
            <a:endParaRPr lang="en-US"/>
          </a:p>
        </p:txBody>
      </p:sp>
    </p:spTree>
    <p:extLst>
      <p:ext uri="{BB962C8B-B14F-4D97-AF65-F5344CB8AC3E}">
        <p14:creationId xmlns:p14="http://schemas.microsoft.com/office/powerpoint/2010/main" val="15838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smtClean="0"/>
              <a:t>But it’s no surprise that</a:t>
            </a:r>
            <a:r>
              <a:rPr lang="en-US" sz="1200" baseline="0" dirty="0" smtClean="0"/>
              <a:t> this picture is not as rosy when broken down by race/ethnicity (the gender differences are comparatively minor).</a:t>
            </a:r>
          </a:p>
          <a:p>
            <a:pPr lvl="1"/>
            <a:endParaRPr lang="en-US" sz="1200" baseline="0" dirty="0" smtClean="0"/>
          </a:p>
          <a:p>
            <a:pPr lvl="1"/>
            <a:r>
              <a:rPr lang="en-US" sz="1200" dirty="0" smtClean="0"/>
              <a:t>White children and youth start with odds just slightly</a:t>
            </a:r>
            <a:r>
              <a:rPr lang="en-US" sz="1200" baseline="0" dirty="0" smtClean="0"/>
              <a:t> about the overall percentage (68% vs 66% in early childhood) and come close to maintaining this percentage across the developmental stages (the exception is adolescence).</a:t>
            </a:r>
          </a:p>
          <a:p>
            <a:pPr lvl="1"/>
            <a:endParaRPr lang="en-US" sz="1200" baseline="0" dirty="0" smtClean="0"/>
          </a:p>
          <a:p>
            <a:pPr lvl="1"/>
            <a:r>
              <a:rPr lang="en-US" sz="1200" baseline="0" dirty="0" smtClean="0"/>
              <a:t>African American children and youth start out with slightly worse odds that get progressively worse at each stage.</a:t>
            </a:r>
          </a:p>
          <a:p>
            <a:pPr lvl="1"/>
            <a:endParaRPr lang="en-US" sz="1200" baseline="0" dirty="0" smtClean="0"/>
          </a:p>
          <a:p>
            <a:pPr lvl="1"/>
            <a:r>
              <a:rPr lang="en-US" sz="1200" baseline="0" dirty="0" smtClean="0"/>
              <a:t>The odds for Latino children and youth are always significantly poorer than those for whites, but they vary more.  This can, and should be a topic of conversation…. For a different talk.</a:t>
            </a:r>
          </a:p>
          <a:p>
            <a:pPr lvl="1"/>
            <a:endParaRPr lang="en-US" sz="1200" baseline="0" dirty="0" smtClean="0"/>
          </a:p>
          <a:p>
            <a:pPr lvl="1"/>
            <a:r>
              <a:rPr lang="en-US" sz="1200" baseline="0" dirty="0" smtClean="0"/>
              <a:t>This data is sobering.  I want to make sure you see a part of the analysis that I interpret as extremely hopeful.</a:t>
            </a:r>
            <a:endParaRPr lang="en-US" sz="1200" dirty="0" smtClean="0"/>
          </a:p>
          <a:p>
            <a:pPr lvl="1"/>
            <a:endParaRPr lang="en-US" sz="1200" dirty="0" smtClean="0"/>
          </a:p>
        </p:txBody>
      </p:sp>
      <p:sp>
        <p:nvSpPr>
          <p:cNvPr id="4" name="Slide Number Placeholder 3"/>
          <p:cNvSpPr>
            <a:spLocks noGrp="1"/>
          </p:cNvSpPr>
          <p:nvPr>
            <p:ph type="sldNum" sz="quarter" idx="10"/>
          </p:nvPr>
        </p:nvSpPr>
        <p:spPr/>
        <p:txBody>
          <a:bodyPr/>
          <a:lstStyle/>
          <a:p>
            <a:fld id="{CC327CE1-E851-4EF6-A758-F96BA0784955}" type="slidenum">
              <a:rPr lang="en-US" smtClean="0"/>
              <a:t>6</a:t>
            </a:fld>
            <a:endParaRPr lang="en-US"/>
          </a:p>
        </p:txBody>
      </p:sp>
    </p:spTree>
    <p:extLst>
      <p:ext uri="{BB962C8B-B14F-4D97-AF65-F5344CB8AC3E}">
        <p14:creationId xmlns:p14="http://schemas.microsoft.com/office/powerpoint/2010/main" val="289443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0020" y="4560570"/>
            <a:ext cx="6549390" cy="3573780"/>
          </a:xfrm>
        </p:spPr>
        <p:txBody>
          <a:bodyPr/>
          <a:lstStyle/>
          <a:p>
            <a:pPr lvl="1"/>
            <a:r>
              <a:rPr lang="en-US" sz="1000" dirty="0" smtClean="0"/>
              <a:t>Let</a:t>
            </a:r>
            <a:r>
              <a:rPr lang="en-US" sz="1000" baseline="0" dirty="0" smtClean="0"/>
              <a:t> me build my favorite Social Genome slide for you.  (I carry it with me most times).  </a:t>
            </a:r>
            <a:r>
              <a:rPr lang="en-US" sz="1000" dirty="0" smtClean="0"/>
              <a:t>R</a:t>
            </a:r>
            <a:r>
              <a:rPr lang="en-US" sz="1000" baseline="0" dirty="0" smtClean="0"/>
              <a:t>emember the critical determinants of being on track for each developmental period.  Let’s load the percentages that are “on track” or “off track” for each period.  This is for all children and youth.  Not disaggregated by race/ethnicity.  The visual reminds us – the percentage on track is greater than the percentage off track in each developmental period.  </a:t>
            </a:r>
          </a:p>
          <a:p>
            <a:pPr lvl="1"/>
            <a:endParaRPr lang="en-US" sz="1000" baseline="0" dirty="0" smtClean="0"/>
          </a:p>
          <a:p>
            <a:pPr marL="628650" lvl="1" indent="-171450">
              <a:buFont typeface="Arial" panose="020B0604020202020204" pitchFamily="34" charset="0"/>
              <a:buChar char="•"/>
            </a:pPr>
            <a:r>
              <a:rPr lang="en-US" sz="1000" dirty="0" smtClean="0"/>
              <a:t>the </a:t>
            </a:r>
            <a:r>
              <a:rPr lang="en-US" sz="1000" dirty="0"/>
              <a:t>strongest predictor of being on track in one developmental period is being on track in the last one.  Early investments count</a:t>
            </a:r>
            <a:r>
              <a:rPr lang="en-US" sz="1000" dirty="0" smtClean="0"/>
              <a:t>. (The arrows going from one row to the next show the likelihood</a:t>
            </a:r>
            <a:r>
              <a:rPr lang="en-US" sz="1000" baseline="0" dirty="0" smtClean="0"/>
              <a:t> of moving directly forward).</a:t>
            </a:r>
          </a:p>
          <a:p>
            <a:pPr marL="628650" lvl="1" indent="-171450">
              <a:buFont typeface="Arial" panose="020B0604020202020204" pitchFamily="34" charset="0"/>
              <a:buChar char="•"/>
            </a:pPr>
            <a:r>
              <a:rPr lang="en-US" sz="1000" baseline="0" dirty="0" smtClean="0"/>
              <a:t>Note however, that the percentage of young people who are off track in one period who move on to be off track in the next is usually lower than the “smooth passage” percentages.  The hurdles that are hardest to leap over to get “on track” for those “off track” are the key social transition from middle childhood to adolescence, and the last economic transition from young adulthood to middle-class adulthood.</a:t>
            </a:r>
            <a:endParaRPr lang="en-US" sz="1000" dirty="0"/>
          </a:p>
          <a:p>
            <a:pPr marL="628650" lvl="1" indent="-171450">
              <a:buFont typeface="Arial" panose="020B0604020202020204" pitchFamily="34" charset="0"/>
              <a:buChar char="•"/>
            </a:pPr>
            <a:r>
              <a:rPr lang="en-US" sz="1000" dirty="0" smtClean="0"/>
              <a:t>What is most interesting to think about is the movement</a:t>
            </a:r>
            <a:r>
              <a:rPr lang="en-US" sz="1000" baseline="0" dirty="0" smtClean="0"/>
              <a:t> between on track and off track.  It happens, at every stage, for a significant proportion of the age group.  If there is a better argument for making EARLY AND SUSTAINED INVESTMENTS in children and youth (and young adults), I don’t know what it is.</a:t>
            </a:r>
          </a:p>
          <a:p>
            <a:pPr marL="628650" lvl="1" indent="-171450">
              <a:buFont typeface="Arial" panose="020B0604020202020204" pitchFamily="34" charset="0"/>
              <a:buChar char="•"/>
            </a:pPr>
            <a:r>
              <a:rPr lang="en-US" sz="1000" baseline="0" dirty="0" smtClean="0"/>
              <a:t>At every stage there is a significant proportion of youth who – because of a public program, a mentor, a change in family circumstances, and, especially in  later stages, a personal commitment to strive to address challenges and embrace opportunities – move out of the red.  Our public policies tend to be focused here for good reason.</a:t>
            </a:r>
          </a:p>
          <a:p>
            <a:pPr marL="628650" lvl="1" indent="-171450">
              <a:buFont typeface="Arial" panose="020B0604020202020204" pitchFamily="34" charset="0"/>
              <a:buChar char="•"/>
            </a:pPr>
            <a:r>
              <a:rPr lang="en-US" sz="1000" baseline="0" dirty="0" smtClean="0"/>
              <a:t>At every stage, however, there is a smaller but not insignificant percentage of the age group that goes off track.  </a:t>
            </a:r>
            <a:r>
              <a:rPr lang="en-US" sz="1000" b="1" i="0" baseline="0" dirty="0" smtClean="0"/>
              <a:t>Let’s ponder about why</a:t>
            </a:r>
            <a:r>
              <a:rPr lang="en-US" sz="1000" b="0" i="0" baseline="0" dirty="0" smtClean="0"/>
              <a:t>.  Again, it could be because of a change in family circumstances or peer groups, or shifts in services assumed available…  But these are young people who, in general,</a:t>
            </a:r>
            <a:r>
              <a:rPr lang="en-US" sz="1000" b="0" i="0" dirty="0" smtClean="0"/>
              <a:t> can benefit the most from continued front end investments in quality, relationship-rich programming and supports.</a:t>
            </a:r>
          </a:p>
          <a:p>
            <a:pPr lvl="1"/>
            <a:endParaRPr lang="en-US" sz="1000" dirty="0"/>
          </a:p>
          <a:p>
            <a:pPr lvl="1"/>
            <a:r>
              <a:rPr lang="en-US" sz="1000" dirty="0" smtClean="0"/>
              <a:t> </a:t>
            </a:r>
            <a:r>
              <a:rPr lang="en-US" sz="1000" dirty="0"/>
              <a:t>We should, obviously, work diligently to ensure </a:t>
            </a:r>
            <a:r>
              <a:rPr lang="en-US" sz="1000" dirty="0" smtClean="0"/>
              <a:t>that the individual </a:t>
            </a:r>
            <a:r>
              <a:rPr lang="en-US" sz="1000" dirty="0"/>
              <a:t>youth we connect with beat the odds.  But we can, literally, change the odds for entire groups of young </a:t>
            </a:r>
            <a:r>
              <a:rPr lang="en-US" sz="1000" dirty="0" smtClean="0"/>
              <a:t>people by making sure the strategies we use in practice to get or keep kids on track are acknowledged and supported by systems and policies.</a:t>
            </a:r>
            <a:r>
              <a:rPr lang="en-US" sz="1000" dirty="0"/>
              <a:t>  </a:t>
            </a:r>
            <a:r>
              <a:rPr lang="en-US" sz="1000" dirty="0" smtClean="0"/>
              <a:t>How do we do this?</a:t>
            </a:r>
            <a:endParaRPr lang="en-US" sz="1000" dirty="0"/>
          </a:p>
          <a:p>
            <a:endParaRPr lang="en-US" sz="800" dirty="0"/>
          </a:p>
        </p:txBody>
      </p:sp>
      <p:sp>
        <p:nvSpPr>
          <p:cNvPr id="4" name="Slide Number Placeholder 3"/>
          <p:cNvSpPr>
            <a:spLocks noGrp="1"/>
          </p:cNvSpPr>
          <p:nvPr>
            <p:ph type="sldNum" sz="quarter" idx="10"/>
          </p:nvPr>
        </p:nvSpPr>
        <p:spPr/>
        <p:txBody>
          <a:bodyPr/>
          <a:lstStyle/>
          <a:p>
            <a:fld id="{CC327CE1-E851-4EF6-A758-F96BA0784955}" type="slidenum">
              <a:rPr lang="en-US" smtClean="0"/>
              <a:t>7</a:t>
            </a:fld>
            <a:endParaRPr lang="en-US"/>
          </a:p>
        </p:txBody>
      </p:sp>
    </p:spTree>
    <p:extLst>
      <p:ext uri="{BB962C8B-B14F-4D97-AF65-F5344CB8AC3E}">
        <p14:creationId xmlns:p14="http://schemas.microsoft.com/office/powerpoint/2010/main" val="168600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2015 report from the Chicago Consortium on School Research</a:t>
            </a:r>
            <a:r>
              <a:rPr lang="en-US" baseline="0" dirty="0" smtClean="0"/>
              <a:t> looks beyond the cacophony of language (grit, persistence, …) to provide us with an elegant statement of the determinants of the end goal: young adult success (outer circle), the critical components that youth build and combine to achieve competence, agency, identity (green circle) and the fundamental ways that youth build these skills – through action and reflection.</a:t>
            </a:r>
          </a:p>
          <a:p>
            <a:endParaRPr lang="en-US" baseline="0" dirty="0" smtClean="0"/>
          </a:p>
          <a:p>
            <a:r>
              <a:rPr lang="en-US" baseline="0" dirty="0" smtClean="0"/>
              <a:t>This new model is more integrated and elegant than the list provided by NRC in 2002 which outlined broad domains that predict young adult success…  But you can see that the components are there..   </a:t>
            </a:r>
          </a:p>
          <a:p>
            <a:endParaRPr lang="en-US" baseline="0" dirty="0" smtClean="0"/>
          </a:p>
          <a:p>
            <a:r>
              <a:rPr lang="en-US" baseline="0" dirty="0" smtClean="0"/>
              <a:t>The basic understanding that readiness is more than a diploma has been with us for a long time.</a:t>
            </a:r>
            <a:endParaRPr lang="en-US" dirty="0"/>
          </a:p>
        </p:txBody>
      </p:sp>
      <p:sp>
        <p:nvSpPr>
          <p:cNvPr id="4" name="Slide Number Placeholder 3"/>
          <p:cNvSpPr>
            <a:spLocks noGrp="1"/>
          </p:cNvSpPr>
          <p:nvPr>
            <p:ph type="sldNum" sz="quarter" idx="10"/>
          </p:nvPr>
        </p:nvSpPr>
        <p:spPr/>
        <p:txBody>
          <a:bodyPr/>
          <a:lstStyle/>
          <a:p>
            <a:fld id="{CC327CE1-E851-4EF6-A758-F96BA0784955}" type="slidenum">
              <a:rPr lang="en-US" smtClean="0"/>
              <a:t>11</a:t>
            </a:fld>
            <a:endParaRPr lang="en-US"/>
          </a:p>
        </p:txBody>
      </p:sp>
    </p:spTree>
    <p:extLst>
      <p:ext uri="{BB962C8B-B14F-4D97-AF65-F5344CB8AC3E}">
        <p14:creationId xmlns:p14="http://schemas.microsoft.com/office/powerpoint/2010/main" val="412125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200" b="0" dirty="0"/>
              <a:t>We know a lot more than we did a decade ago about what it takes to create these experiences. </a:t>
            </a:r>
            <a:r>
              <a:rPr lang="en-US" sz="1200" b="0" dirty="0" smtClean="0"/>
              <a:t>  And we know that school</a:t>
            </a:r>
            <a:r>
              <a:rPr lang="en-US" sz="1200" b="0" baseline="0" dirty="0" smtClean="0"/>
              <a:t> is not the only and, for many, may not be the primary please where they experience the kind of relevant, rigorous, relationship-rich environments we know are needed to foster youth success.</a:t>
            </a:r>
          </a:p>
          <a:p>
            <a:pPr defTabSz="931774"/>
            <a:endParaRPr lang="en-US" sz="1200" b="0" baseline="0" dirty="0" smtClean="0"/>
          </a:p>
          <a:p>
            <a:pPr defTabSz="931774"/>
            <a:r>
              <a:rPr lang="en-US" sz="1200" b="0" baseline="0" dirty="0" smtClean="0"/>
              <a:t>Family, community and in particular, organized activities within the community, are important developmental settings.</a:t>
            </a:r>
            <a:endParaRPr lang="en-US" b="0" dirty="0"/>
          </a:p>
        </p:txBody>
      </p:sp>
      <p:sp>
        <p:nvSpPr>
          <p:cNvPr id="4" name="Slide Number Placeholder 3"/>
          <p:cNvSpPr>
            <a:spLocks noGrp="1"/>
          </p:cNvSpPr>
          <p:nvPr>
            <p:ph type="sldNum" sz="quarter" idx="10"/>
          </p:nvPr>
        </p:nvSpPr>
        <p:spPr/>
        <p:txBody>
          <a:bodyPr/>
          <a:lstStyle/>
          <a:p>
            <a:fld id="{CC327CE1-E851-4EF6-A758-F96BA0784955}" type="slidenum">
              <a:rPr lang="en-US" smtClean="0"/>
              <a:t>12</a:t>
            </a:fld>
            <a:endParaRPr lang="en-US"/>
          </a:p>
        </p:txBody>
      </p:sp>
    </p:spTree>
    <p:extLst>
      <p:ext uri="{BB962C8B-B14F-4D97-AF65-F5344CB8AC3E}">
        <p14:creationId xmlns:p14="http://schemas.microsoft.com/office/powerpoint/2010/main" val="100228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124450" y="2428875"/>
            <a:ext cx="982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3200" smtClean="0">
                <a:solidFill>
                  <a:srgbClr val="144060"/>
                </a:solidFill>
                <a:latin typeface="Calibri" pitchFamily="34" charset="0"/>
              </a:rPr>
              <a:t>®</a:t>
            </a:r>
          </a:p>
        </p:txBody>
      </p:sp>
      <p:pic>
        <p:nvPicPr>
          <p:cNvPr id="5" name="Picture 5" descr="Forum_Title_Slide_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32509" y="3886200"/>
            <a:ext cx="7773866" cy="1752600"/>
          </a:xfrm>
        </p:spPr>
        <p:txBody>
          <a:bodyPr/>
          <a:lstStyle>
            <a:lvl1pPr marL="0" indent="0" algn="l">
              <a:buNone/>
              <a:defRPr>
                <a:solidFill>
                  <a:schemeClr val="bg1"/>
                </a:solidFill>
                <a:latin typeface="Franklin Gothic Demi"/>
                <a:cs typeface="Franklin Gothic Dem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218255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C992486-9987-4B01-B838-B9BAB8E6BBDC}" type="datetimeFigureOut">
              <a:rPr lang="en-US"/>
              <a:pPr>
                <a:defRPr/>
              </a:pPr>
              <a:t>4/26/17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052DC5-4947-41BC-B6F4-8CACC7DF8D64}" type="slidenum">
              <a:rPr lang="en-US"/>
              <a:pPr>
                <a:defRPr/>
              </a:pPr>
              <a:t>‹#›</a:t>
            </a:fld>
            <a:endParaRPr lang="en-US"/>
          </a:p>
        </p:txBody>
      </p:sp>
    </p:spTree>
    <p:extLst>
      <p:ext uri="{BB962C8B-B14F-4D97-AF65-F5344CB8AC3E}">
        <p14:creationId xmlns:p14="http://schemas.microsoft.com/office/powerpoint/2010/main" val="37781442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96073E-880A-4824-8B79-CBD15DB254EF}" type="datetimeFigureOut">
              <a:rPr lang="en-US"/>
              <a:pPr>
                <a:defRPr/>
              </a:pPr>
              <a:t>4/26/17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876786D-33B0-4DC3-85D7-A922A2E7780A}" type="slidenum">
              <a:rPr lang="en-US"/>
              <a:pPr>
                <a:defRPr/>
              </a:pPr>
              <a:t>‹#›</a:t>
            </a:fld>
            <a:endParaRPr lang="en-US"/>
          </a:p>
        </p:txBody>
      </p:sp>
    </p:spTree>
    <p:extLst>
      <p:ext uri="{BB962C8B-B14F-4D97-AF65-F5344CB8AC3E}">
        <p14:creationId xmlns:p14="http://schemas.microsoft.com/office/powerpoint/2010/main" val="400120451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tx2"/>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1299896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228600" y="330993"/>
            <a:ext cx="8001000" cy="523875"/>
          </a:xfrm>
        </p:spPr>
        <p:style>
          <a:lnRef idx="2">
            <a:schemeClr val="accent1"/>
          </a:lnRef>
          <a:fillRef idx="1">
            <a:schemeClr val="lt1"/>
          </a:fillRef>
          <a:effectRef idx="0">
            <a:schemeClr val="accent1"/>
          </a:effectRef>
          <a:fontRef idx="none"/>
        </p:style>
        <p:txBody>
          <a:bodyPr anchor="ctr"/>
          <a:lstStyle>
            <a:lvl1pPr>
              <a:buNone/>
              <a:defRPr sz="2400">
                <a:solidFill>
                  <a:schemeClr val="bg1"/>
                </a:solidFill>
                <a:latin typeface="Century Gothic" pitchFamily="34" charset="0"/>
              </a:defRPr>
            </a:lvl1pPr>
          </a:lstStyle>
          <a:p>
            <a:pPr lvl="0"/>
            <a:r>
              <a:rPr lang="en-US" dirty="0" smtClean="0"/>
              <a:t>Add Text</a:t>
            </a:r>
          </a:p>
        </p:txBody>
      </p:sp>
      <p:sp>
        <p:nvSpPr>
          <p:cNvPr id="2" name="Rectangle 1"/>
          <p:cNvSpPr/>
          <p:nvPr userDrawn="1"/>
        </p:nvSpPr>
        <p:spPr>
          <a:xfrm>
            <a:off x="8305800" y="330993"/>
            <a:ext cx="685800" cy="523875"/>
          </a:xfrm>
          <a:prstGeom prst="rect">
            <a:avLst/>
          </a:prstGeom>
          <a:solidFill>
            <a:srgbClr val="1CA388"/>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26472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13452169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358461978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202831127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236715954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299922313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Clr>
                <a:srgbClr val="9B2D78"/>
              </a:buClr>
              <a:buFont typeface="Wingdings" pitchFamily="2" charset="2"/>
              <a:buChar char="§"/>
              <a:defRPr sz="2800"/>
            </a:lvl1pPr>
            <a:lvl2pPr>
              <a:buClr>
                <a:srgbClr val="FFC000"/>
              </a:buClr>
              <a:buFont typeface="Wingdings" pitchFamily="2" charset="2"/>
              <a:buChar char="§"/>
              <a:defRPr sz="2400"/>
            </a:lvl2pPr>
            <a:lvl3pPr>
              <a:buClr>
                <a:srgbClr val="193470"/>
              </a:buCl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9B2D78"/>
              </a:buClr>
              <a:buFont typeface="Wingdings" pitchFamily="2" charset="2"/>
              <a:buChar char="§"/>
              <a:defRPr sz="2800"/>
            </a:lvl1pPr>
            <a:lvl2pPr>
              <a:buClr>
                <a:srgbClr val="FFC000"/>
              </a:buClr>
              <a:buFont typeface="Wingdings" pitchFamily="2" charset="2"/>
              <a:buChar char="§"/>
              <a:defRPr sz="2400"/>
            </a:lvl2pPr>
            <a:lvl3pPr>
              <a:buClr>
                <a:srgbClr val="193470"/>
              </a:buCl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11" name="Text Placeholder 7"/>
          <p:cNvSpPr>
            <a:spLocks noGrp="1"/>
          </p:cNvSpPr>
          <p:nvPr>
            <p:ph type="body" sz="quarter" idx="13" hasCustomPrompt="1"/>
          </p:nvPr>
        </p:nvSpPr>
        <p:spPr>
          <a:xfrm>
            <a:off x="304800" y="330993"/>
            <a:ext cx="7848600" cy="523875"/>
          </a:xfrm>
        </p:spPr>
        <p:style>
          <a:lnRef idx="2">
            <a:schemeClr val="accent1"/>
          </a:lnRef>
          <a:fillRef idx="1">
            <a:schemeClr val="lt1"/>
          </a:fillRef>
          <a:effectRef idx="0">
            <a:schemeClr val="accent1"/>
          </a:effectRef>
          <a:fontRef idx="none"/>
        </p:style>
        <p:txBody>
          <a:bodyPr anchor="ctr"/>
          <a:lstStyle>
            <a:lvl1pPr>
              <a:buNone/>
              <a:defRPr sz="2400">
                <a:solidFill>
                  <a:schemeClr val="bg1"/>
                </a:solidFill>
                <a:latin typeface="Century Gothic" pitchFamily="34" charset="0"/>
              </a:defRPr>
            </a:lvl1pPr>
          </a:lstStyle>
          <a:p>
            <a:pPr lvl="0"/>
            <a:r>
              <a:rPr lang="en-US" dirty="0" smtClean="0"/>
              <a:t>Add Text</a:t>
            </a:r>
          </a:p>
        </p:txBody>
      </p:sp>
      <p:sp>
        <p:nvSpPr>
          <p:cNvPr id="6" name="Rectangle 5"/>
          <p:cNvSpPr/>
          <p:nvPr userDrawn="1"/>
        </p:nvSpPr>
        <p:spPr>
          <a:xfrm>
            <a:off x="8305800" y="330993"/>
            <a:ext cx="685800" cy="523875"/>
          </a:xfrm>
          <a:prstGeom prst="rect">
            <a:avLst/>
          </a:prstGeom>
          <a:solidFill>
            <a:srgbClr val="1CA388"/>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75811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40635A-BA5D-4E58-94E9-66E0EA1CD015}" type="datetimeFigureOut">
              <a:rPr lang="en-US"/>
              <a:pPr>
                <a:defRPr/>
              </a:pPr>
              <a:t>4/26/17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22FDF7-B1D7-4F38-96A5-AD84D9A6BEE0}" type="slidenum">
              <a:rPr lang="en-US"/>
              <a:pPr>
                <a:defRPr/>
              </a:pPr>
              <a:t>‹#›</a:t>
            </a:fld>
            <a:endParaRPr lang="en-US"/>
          </a:p>
        </p:txBody>
      </p:sp>
    </p:spTree>
    <p:extLst>
      <p:ext uri="{BB962C8B-B14F-4D97-AF65-F5344CB8AC3E}">
        <p14:creationId xmlns:p14="http://schemas.microsoft.com/office/powerpoint/2010/main" val="422360490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9B2D78"/>
              </a:buClr>
              <a:buFont typeface="Wingdings" pitchFamily="2" charset="2"/>
              <a:buChar char="§"/>
              <a:defRPr sz="2400"/>
            </a:lvl1pPr>
            <a:lvl2pPr>
              <a:buClr>
                <a:srgbClr val="FFC000"/>
              </a:buClr>
              <a:buFont typeface="Wingdings" pitchFamily="2" charset="2"/>
              <a:buChar char="§"/>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9B2D78"/>
              </a:buClr>
              <a:buFont typeface="Wingdings" pitchFamily="2" charset="2"/>
              <a:buChar char="§"/>
              <a:defRPr sz="2400"/>
            </a:lvl1pPr>
            <a:lvl2pPr>
              <a:buClr>
                <a:srgbClr val="FFC000"/>
              </a:buClr>
              <a:buFont typeface="Wingdings" pitchFamily="2" charset="2"/>
              <a:buChar char="§"/>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13"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419805137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35563"/>
          </a:xfrm>
        </p:spPr>
        <p:txBody>
          <a:bodyPr/>
          <a:lstStyle>
            <a:lvl1pPr>
              <a:buClr>
                <a:srgbClr val="9B2D78"/>
              </a:buClr>
              <a:buFont typeface="Wingdings" pitchFamily="2" charset="2"/>
              <a:buChar char="§"/>
              <a:defRPr/>
            </a:lvl1pPr>
            <a:lvl2pPr>
              <a:buClr>
                <a:srgbClr val="FFC000"/>
              </a:buClr>
              <a:buFont typeface="Wingdings" pitchFamily="2" charset="2"/>
              <a:buChar char="§"/>
              <a:defRPr/>
            </a:lvl2pPr>
            <a:lvl3pPr>
              <a:buClr>
                <a:srgbClr val="193470"/>
              </a:buClr>
              <a:buFont typeface="Wingdings" pitchFamily="2" charset="2"/>
              <a:buChar char="§"/>
              <a:defRPr/>
            </a:lvl3pPr>
            <a:lvl4pPr>
              <a:buClr>
                <a:srgbClr val="9B2D78"/>
              </a:buClr>
              <a:buFont typeface="Wingdings" pitchFamily="2" charset="2"/>
              <a:buChar char="§"/>
              <a:defRPr/>
            </a:lvl4pPr>
            <a:lvl5pPr>
              <a:buClr>
                <a:srgbClr val="9B2D78"/>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9"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spTree>
    <p:extLst>
      <p:ext uri="{BB962C8B-B14F-4D97-AF65-F5344CB8AC3E}">
        <p14:creationId xmlns:p14="http://schemas.microsoft.com/office/powerpoint/2010/main" val="24764419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9B2D78"/>
              </a:buClr>
              <a:buFont typeface="Wingdings" pitchFamily="2" charset="2"/>
              <a:buChar char="§"/>
              <a:defRPr sz="2400"/>
            </a:lvl1pPr>
            <a:lvl2pPr>
              <a:buClr>
                <a:srgbClr val="FFC000"/>
              </a:buClr>
              <a:buFont typeface="Wingdings" pitchFamily="2" charset="2"/>
              <a:buChar char="§"/>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9B2D78"/>
              </a:buClr>
              <a:buFont typeface="Wingdings" pitchFamily="2" charset="2"/>
              <a:buChar char="§"/>
              <a:defRPr sz="2400"/>
            </a:lvl1pPr>
            <a:lvl2pPr>
              <a:buClr>
                <a:srgbClr val="FFC000"/>
              </a:buClr>
              <a:buFont typeface="Wingdings" pitchFamily="2" charset="2"/>
              <a:buChar char="§"/>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13"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pic>
        <p:nvPicPr>
          <p:cNvPr id="12" name="Picture 11"/>
          <p:cNvPicPr>
            <a:picLocks noChangeAspect="1"/>
          </p:cNvPicPr>
          <p:nvPr userDrawn="1"/>
        </p:nvPicPr>
        <p:blipFill>
          <a:blip r:embed="rId2" cstate="print"/>
          <a:stretch>
            <a:fillRect/>
          </a:stretch>
        </p:blipFill>
        <p:spPr>
          <a:xfrm>
            <a:off x="7737405" y="6032810"/>
            <a:ext cx="938785" cy="639173"/>
          </a:xfrm>
          <a:prstGeom prst="rect">
            <a:avLst/>
          </a:prstGeom>
        </p:spPr>
      </p:pic>
      <p:pic>
        <p:nvPicPr>
          <p:cNvPr id="14" name="Picture 2" descr="G:\Communications and Public Policy\IMAGES\LOGOS\Partner logos\HHS-logo-reflex-blue-cmyk.tif"/>
          <p:cNvPicPr>
            <a:picLocks noChangeAspect="1" noChangeArrowheads="1"/>
          </p:cNvPicPr>
          <p:nvPr userDrawn="1"/>
        </p:nvPicPr>
        <p:blipFill>
          <a:blip r:embed="rId3" cstate="print"/>
          <a:srcRect/>
          <a:stretch>
            <a:fillRect/>
          </a:stretch>
        </p:blipFill>
        <p:spPr bwMode="auto">
          <a:xfrm>
            <a:off x="6535681" y="5798635"/>
            <a:ext cx="992460" cy="992459"/>
          </a:xfrm>
          <a:prstGeom prst="rect">
            <a:avLst/>
          </a:prstGeom>
          <a:noFill/>
        </p:spPr>
      </p:pic>
    </p:spTree>
    <p:extLst>
      <p:ext uri="{BB962C8B-B14F-4D97-AF65-F5344CB8AC3E}">
        <p14:creationId xmlns:p14="http://schemas.microsoft.com/office/powerpoint/2010/main" val="98908285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9B2D78"/>
              </a:buClr>
              <a:buFont typeface="Wingdings" pitchFamily="2" charset="2"/>
              <a:buChar char="§"/>
              <a:defRPr sz="2400"/>
            </a:lvl1pPr>
            <a:lvl2pPr>
              <a:buClr>
                <a:srgbClr val="FFC000"/>
              </a:buClr>
              <a:buFont typeface="Wingdings" pitchFamily="2" charset="2"/>
              <a:buChar char="§"/>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9B2D78"/>
              </a:buClr>
              <a:buFont typeface="Wingdings" pitchFamily="2" charset="2"/>
              <a:buChar char="§"/>
              <a:defRPr sz="2400"/>
            </a:lvl1pPr>
            <a:lvl2pPr>
              <a:buClr>
                <a:srgbClr val="FFC000"/>
              </a:buClr>
              <a:buFont typeface="Wingdings" pitchFamily="2" charset="2"/>
              <a:buChar char="§"/>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F37992-A2B5-4F11-991D-BAB12D5D8AC8}" type="slidenum">
              <a:rPr lang="en-US" smtClean="0"/>
              <a:pPr/>
              <a:t>‹#›</a:t>
            </a:fld>
            <a:endParaRPr lang="en-US"/>
          </a:p>
        </p:txBody>
      </p:sp>
      <p:sp>
        <p:nvSpPr>
          <p:cNvPr id="13" name="Text Placeholder 7"/>
          <p:cNvSpPr>
            <a:spLocks noGrp="1"/>
          </p:cNvSpPr>
          <p:nvPr>
            <p:ph type="body" sz="quarter" idx="13" hasCustomPrompt="1"/>
          </p:nvPr>
        </p:nvSpPr>
        <p:spPr>
          <a:xfrm>
            <a:off x="0" y="330993"/>
            <a:ext cx="6553200" cy="523875"/>
          </a:xfrm>
        </p:spPr>
        <p:txBody>
          <a:bodyPr anchor="ctr"/>
          <a:lstStyle>
            <a:lvl1pPr>
              <a:buNone/>
              <a:defRPr sz="2400">
                <a:solidFill>
                  <a:schemeClr val="bg1"/>
                </a:solidFill>
                <a:latin typeface="Century Gothic" pitchFamily="34" charset="0"/>
              </a:defRPr>
            </a:lvl1pPr>
          </a:lstStyle>
          <a:p>
            <a:pPr lvl="0"/>
            <a:r>
              <a:rPr lang="en-US" dirty="0" smtClean="0"/>
              <a:t>Add Text</a:t>
            </a:r>
          </a:p>
        </p:txBody>
      </p:sp>
      <p:pic>
        <p:nvPicPr>
          <p:cNvPr id="12" name="Picture 11"/>
          <p:cNvPicPr>
            <a:picLocks noChangeAspect="1"/>
          </p:cNvPicPr>
          <p:nvPr userDrawn="1"/>
        </p:nvPicPr>
        <p:blipFill>
          <a:blip r:embed="rId2" cstate="print"/>
          <a:stretch>
            <a:fillRect/>
          </a:stretch>
        </p:blipFill>
        <p:spPr>
          <a:xfrm>
            <a:off x="7737405" y="6032810"/>
            <a:ext cx="938785" cy="639173"/>
          </a:xfrm>
          <a:prstGeom prst="rect">
            <a:avLst/>
          </a:prstGeom>
        </p:spPr>
      </p:pic>
      <p:pic>
        <p:nvPicPr>
          <p:cNvPr id="14" name="Picture 2" descr="G:\Communications and Public Policy\IMAGES\LOGOS\Partner logos\HHS-logo-reflex-blue-cmyk.tif"/>
          <p:cNvPicPr>
            <a:picLocks noChangeAspect="1" noChangeArrowheads="1"/>
          </p:cNvPicPr>
          <p:nvPr userDrawn="1"/>
        </p:nvPicPr>
        <p:blipFill>
          <a:blip r:embed="rId3" cstate="print"/>
          <a:srcRect/>
          <a:stretch>
            <a:fillRect/>
          </a:stretch>
        </p:blipFill>
        <p:spPr bwMode="auto">
          <a:xfrm>
            <a:off x="6535681" y="5798635"/>
            <a:ext cx="992460" cy="992459"/>
          </a:xfrm>
          <a:prstGeom prst="rect">
            <a:avLst/>
          </a:prstGeom>
          <a:noFill/>
        </p:spPr>
      </p:pic>
    </p:spTree>
    <p:extLst>
      <p:ext uri="{BB962C8B-B14F-4D97-AF65-F5344CB8AC3E}">
        <p14:creationId xmlns:p14="http://schemas.microsoft.com/office/powerpoint/2010/main" val="220701118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688445-43D1-4578-8084-0FA9064A3CE2}" type="datetimeFigureOut">
              <a:rPr lang="en-US"/>
              <a:pPr>
                <a:defRPr/>
              </a:pPr>
              <a:t>4/26/17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3CE8A9-DB1D-46EF-B165-1425BEA04F15}" type="slidenum">
              <a:rPr lang="en-US"/>
              <a:pPr>
                <a:defRPr/>
              </a:pPr>
              <a:t>‹#›</a:t>
            </a:fld>
            <a:endParaRPr lang="en-US"/>
          </a:p>
        </p:txBody>
      </p:sp>
    </p:spTree>
    <p:extLst>
      <p:ext uri="{BB962C8B-B14F-4D97-AF65-F5344CB8AC3E}">
        <p14:creationId xmlns:p14="http://schemas.microsoft.com/office/powerpoint/2010/main" val="31349334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2892A2-2485-40AB-80E9-CECFA7B7D7CC}" type="datetimeFigureOut">
              <a:rPr lang="en-US"/>
              <a:pPr>
                <a:defRPr/>
              </a:pPr>
              <a:t>4/26/17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9FFC66-0C21-4232-8B70-6D9FD02CBFF1}" type="slidenum">
              <a:rPr lang="en-US"/>
              <a:pPr>
                <a:defRPr/>
              </a:pPr>
              <a:t>‹#›</a:t>
            </a:fld>
            <a:endParaRPr lang="en-US"/>
          </a:p>
        </p:txBody>
      </p:sp>
    </p:spTree>
    <p:extLst>
      <p:ext uri="{BB962C8B-B14F-4D97-AF65-F5344CB8AC3E}">
        <p14:creationId xmlns:p14="http://schemas.microsoft.com/office/powerpoint/2010/main" val="116161528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7ECB6B-DD80-4F75-8E00-8E8380DA105B}" type="datetimeFigureOut">
              <a:rPr lang="en-US"/>
              <a:pPr>
                <a:defRPr/>
              </a:pPr>
              <a:t>4/26/17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0E99C7C-779E-45B5-B393-2341C110BBF5}" type="slidenum">
              <a:rPr lang="en-US"/>
              <a:pPr>
                <a:defRPr/>
              </a:pPr>
              <a:t>‹#›</a:t>
            </a:fld>
            <a:endParaRPr lang="en-US"/>
          </a:p>
        </p:txBody>
      </p:sp>
      <p:sp>
        <p:nvSpPr>
          <p:cNvPr id="10" name="Rectangle 9"/>
          <p:cNvSpPr/>
          <p:nvPr userDrawn="1"/>
        </p:nvSpPr>
        <p:spPr>
          <a:xfrm>
            <a:off x="7848600" y="274638"/>
            <a:ext cx="609600" cy="639762"/>
          </a:xfrm>
          <a:prstGeom prst="rect">
            <a:avLst/>
          </a:prstGeom>
          <a:solidFill>
            <a:srgbClr val="1CA3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534400" y="274638"/>
            <a:ext cx="304800" cy="63976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005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406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938C8B-8811-4572-8359-58DB74F653AA}" type="datetimeFigureOut">
              <a:rPr lang="en-US"/>
              <a:pPr>
                <a:defRPr/>
              </a:pPr>
              <a:t>4/26/17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3BE6F2-74B3-4A94-AC70-872E71087363}" type="slidenum">
              <a:rPr lang="en-US"/>
              <a:pPr>
                <a:defRPr/>
              </a:pPr>
              <a:t>‹#›</a:t>
            </a:fld>
            <a:endParaRPr lang="en-US"/>
          </a:p>
        </p:txBody>
      </p:sp>
    </p:spTree>
    <p:extLst>
      <p:ext uri="{BB962C8B-B14F-4D97-AF65-F5344CB8AC3E}">
        <p14:creationId xmlns:p14="http://schemas.microsoft.com/office/powerpoint/2010/main" val="25989876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2CE3DE-0EB4-4B1C-B140-1739AED9E21F}" type="datetimeFigureOut">
              <a:rPr lang="en-US"/>
              <a:pPr>
                <a:defRPr/>
              </a:pPr>
              <a:t>4/26/17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7360B5-3837-448C-8F5A-601702609977}" type="slidenum">
              <a:rPr lang="en-US"/>
              <a:pPr>
                <a:defRPr/>
              </a:pPr>
              <a:t>‹#›</a:t>
            </a:fld>
            <a:endParaRPr lang="en-US"/>
          </a:p>
        </p:txBody>
      </p:sp>
    </p:spTree>
    <p:extLst>
      <p:ext uri="{BB962C8B-B14F-4D97-AF65-F5344CB8AC3E}">
        <p14:creationId xmlns:p14="http://schemas.microsoft.com/office/powerpoint/2010/main" val="20686037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B7058A-83AB-40C5-A9BC-4CF46ED6E576}" type="datetimeFigureOut">
              <a:rPr lang="en-US"/>
              <a:pPr>
                <a:defRPr/>
              </a:pPr>
              <a:t>4/26/17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FB8C8E-BF13-44E2-A914-CCB8C7FB8291}" type="slidenum">
              <a:rPr lang="en-US"/>
              <a:pPr>
                <a:defRPr/>
              </a:pPr>
              <a:t>‹#›</a:t>
            </a:fld>
            <a:endParaRPr lang="en-US"/>
          </a:p>
        </p:txBody>
      </p:sp>
    </p:spTree>
    <p:extLst>
      <p:ext uri="{BB962C8B-B14F-4D97-AF65-F5344CB8AC3E}">
        <p14:creationId xmlns:p14="http://schemas.microsoft.com/office/powerpoint/2010/main" val="19906255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17C837-5FA3-40CE-8F39-A7605FE490CF}" type="datetimeFigureOut">
              <a:rPr lang="en-US"/>
              <a:pPr>
                <a:defRPr/>
              </a:pPr>
              <a:t>4/26/17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229A81-9316-4C34-B945-1CABCE5D3572}" type="slidenum">
              <a:rPr lang="en-US"/>
              <a:pPr>
                <a:defRPr/>
              </a:pPr>
              <a:t>‹#›</a:t>
            </a:fld>
            <a:endParaRPr lang="en-US"/>
          </a:p>
        </p:txBody>
      </p:sp>
    </p:spTree>
    <p:extLst>
      <p:ext uri="{BB962C8B-B14F-4D97-AF65-F5344CB8AC3E}">
        <p14:creationId xmlns:p14="http://schemas.microsoft.com/office/powerpoint/2010/main" val="21725208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467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 descr="Forum_footer.jp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5" r:id="rId12"/>
    <p:sldLayoutId id="2147484036" r:id="rId13"/>
    <p:sldLayoutId id="2147484037" r:id="rId14"/>
    <p:sldLayoutId id="2147484038" r:id="rId15"/>
    <p:sldLayoutId id="2147484039" r:id="rId16"/>
    <p:sldLayoutId id="2147484040" r:id="rId17"/>
    <p:sldLayoutId id="2147484042" r:id="rId18"/>
    <p:sldLayoutId id="2147484044" r:id="rId19"/>
    <p:sldLayoutId id="2147484045" r:id="rId20"/>
    <p:sldLayoutId id="2147484046" r:id="rId21"/>
    <p:sldLayoutId id="2147484049" r:id="rId22"/>
    <p:sldLayoutId id="2147484050" r:id="rId23"/>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rgbClr val="DE6422"/>
          </a:solidFill>
          <a:latin typeface="Franklin Gothic Demi"/>
          <a:ea typeface="Franklin Gothic Demi" pitchFamily="34" charset="0"/>
          <a:cs typeface="Franklin Gothic Demi"/>
        </a:defRPr>
      </a:lvl1pPr>
      <a:lvl2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2pPr>
      <a:lvl3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3pPr>
      <a:lvl4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4pPr>
      <a:lvl5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5pPr>
      <a:lvl6pPr marL="4572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6pPr>
      <a:lvl7pPr marL="9144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7pPr>
      <a:lvl8pPr marL="13716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8pPr>
      <a:lvl9pPr marL="18288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144060"/>
          </a:solidFill>
          <a:latin typeface="Franklin Gothic Book"/>
          <a:ea typeface="Franklin Gothic Book" pitchFamily="34" charset="0"/>
          <a:cs typeface="Franklin Gothic Book"/>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144060"/>
          </a:solidFill>
          <a:latin typeface="Franklin Gothic Book"/>
          <a:ea typeface="Franklin Gothic Book" pitchFamily="34" charset="0"/>
          <a:cs typeface="Franklin Gothic Book"/>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144060"/>
          </a:solidFill>
          <a:latin typeface="Franklin Gothic Book"/>
          <a:ea typeface="Franklin Gothic Book" pitchFamily="34" charset="0"/>
          <a:cs typeface="Franklin Gothic Book"/>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144060"/>
          </a:solidFill>
          <a:latin typeface="Franklin Gothic Book"/>
          <a:ea typeface="Franklin Gothic Book" pitchFamily="34" charset="0"/>
          <a:cs typeface="Franklin Gothic Book"/>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144060"/>
          </a:solidFill>
          <a:latin typeface="Franklin Gothic Book"/>
          <a:ea typeface="Franklin Gothic Book" pitchFamily="34"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png"/><Relationship Id="rId8"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g"/><Relationship Id="rId5" Type="http://schemas.openxmlformats.org/officeDocument/2006/relationships/image" Target="../media/image23.jpeg"/><Relationship Id="rId6" Type="http://schemas.openxmlformats.org/officeDocument/2006/relationships/image" Target="../media/image24.jp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309797" y="2701628"/>
            <a:ext cx="8609960" cy="2332038"/>
          </a:xfrm>
        </p:spPr>
        <p:txBody>
          <a:bodyPr/>
          <a:lstStyle/>
          <a:p>
            <a:pPr algn="ctr" eaLnBrk="1" hangingPunct="1"/>
            <a:endParaRPr lang="en-US" sz="1400" dirty="0" smtClean="0"/>
          </a:p>
          <a:p>
            <a:pPr algn="ctr" eaLnBrk="1" hangingPunct="1"/>
            <a:r>
              <a:rPr lang="en-US" dirty="0" smtClean="0"/>
              <a:t>From Beating the Odds to Changing the Odds:</a:t>
            </a:r>
          </a:p>
          <a:p>
            <a:pPr algn="ctr" eaLnBrk="1" hangingPunct="1"/>
            <a:r>
              <a:rPr lang="en-US" i="1" dirty="0" smtClean="0"/>
              <a:t>Seven Ideas on How to Bring Power to Your Passion for Improving Education</a:t>
            </a:r>
          </a:p>
          <a:p>
            <a:pPr algn="ctr" eaLnBrk="1" hangingPunct="1"/>
            <a:endParaRPr lang="en-US" sz="200" dirty="0" smtClean="0">
              <a:latin typeface="Franklin Gothic Demi" pitchFamily="34" charset="0"/>
              <a:ea typeface="Franklin Gothic Demi" pitchFamily="34" charset="0"/>
              <a:cs typeface="Franklin Gothic Demi" pitchFamily="34" charset="0"/>
            </a:endParaRPr>
          </a:p>
          <a:p>
            <a:pPr algn="ctr" eaLnBrk="1" hangingPunct="1"/>
            <a:endParaRPr lang="en-US" sz="700" dirty="0">
              <a:latin typeface="Franklin Gothic Demi" pitchFamily="34" charset="0"/>
              <a:ea typeface="Franklin Gothic Demi" pitchFamily="34" charset="0"/>
              <a:cs typeface="Franklin Gothic Demi" pitchFamily="34" charset="0"/>
            </a:endParaRPr>
          </a:p>
          <a:p>
            <a:pPr algn="ctr" eaLnBrk="1" hangingPunct="1"/>
            <a:endParaRPr lang="en-US" sz="1400" dirty="0" smtClean="0">
              <a:latin typeface="Franklin Gothic Demi" pitchFamily="34" charset="0"/>
              <a:ea typeface="Franklin Gothic Demi" pitchFamily="34" charset="0"/>
              <a:cs typeface="Franklin Gothic Demi" pitchFamily="34" charset="0"/>
            </a:endParaRPr>
          </a:p>
          <a:p>
            <a:pPr algn="ctr" eaLnBrk="1" hangingPunct="1"/>
            <a:r>
              <a:rPr lang="en-US" sz="2400" dirty="0" smtClean="0">
                <a:latin typeface="Franklin Gothic Demi" pitchFamily="34" charset="0"/>
                <a:ea typeface="Franklin Gothic Demi" pitchFamily="34" charset="0"/>
                <a:cs typeface="Franklin Gothic Demi" pitchFamily="34" charset="0"/>
              </a:rPr>
              <a:t>Karen </a:t>
            </a:r>
            <a:r>
              <a:rPr lang="en-US" sz="2400" dirty="0">
                <a:latin typeface="Franklin Gothic Demi" pitchFamily="34" charset="0"/>
                <a:ea typeface="Franklin Gothic Demi" pitchFamily="34" charset="0"/>
                <a:cs typeface="Franklin Gothic Demi" pitchFamily="34" charset="0"/>
              </a:rPr>
              <a:t>Pittman, </a:t>
            </a:r>
            <a:r>
              <a:rPr lang="en-US" sz="2400" dirty="0" smtClean="0">
                <a:latin typeface="Franklin Gothic Demi" pitchFamily="34" charset="0"/>
                <a:ea typeface="Franklin Gothic Demi" pitchFamily="34" charset="0"/>
                <a:cs typeface="Franklin Gothic Demi" pitchFamily="34" charset="0"/>
              </a:rPr>
              <a:t>President and CEO </a:t>
            </a:r>
            <a:endParaRPr lang="en-US" sz="2400" dirty="0">
              <a:latin typeface="Franklin Gothic Demi" pitchFamily="34" charset="0"/>
              <a:ea typeface="Franklin Gothic Demi" pitchFamily="34" charset="0"/>
              <a:cs typeface="Franklin Gothic Demi" pitchFamily="34" charset="0"/>
            </a:endParaRPr>
          </a:p>
          <a:p>
            <a:pPr algn="ctr" eaLnBrk="1" hangingPunct="1"/>
            <a:r>
              <a:rPr lang="en-US" sz="2400" dirty="0" smtClean="0"/>
              <a:t>T</a:t>
            </a:r>
            <a:r>
              <a:rPr lang="en-US" sz="2400" dirty="0" smtClean="0">
                <a:latin typeface="Franklin Gothic Demi" pitchFamily="34" charset="0"/>
                <a:ea typeface="Franklin Gothic Demi" pitchFamily="34" charset="0"/>
                <a:cs typeface="Franklin Gothic Demi" pitchFamily="34" charset="0"/>
              </a:rPr>
              <a:t>he Forum for Youth Investment</a:t>
            </a:r>
          </a:p>
          <a:p>
            <a:pPr algn="ctr" eaLnBrk="1" hangingPunct="1"/>
            <a:r>
              <a:rPr lang="en-US" sz="2000" dirty="0" smtClean="0">
                <a:latin typeface="Franklin Gothic Demi" pitchFamily="34" charset="0"/>
                <a:ea typeface="Franklin Gothic Demi" pitchFamily="34" charset="0"/>
                <a:cs typeface="Franklin Gothic Demi" pitchFamily="34" charset="0"/>
              </a:rPr>
              <a:t>Samuel </a:t>
            </a:r>
            <a:r>
              <a:rPr lang="en-US" sz="2000" dirty="0" err="1" smtClean="0">
                <a:latin typeface="Franklin Gothic Demi" pitchFamily="34" charset="0"/>
                <a:ea typeface="Franklin Gothic Demi" pitchFamily="34" charset="0"/>
                <a:cs typeface="Franklin Gothic Demi" pitchFamily="34" charset="0"/>
              </a:rPr>
              <a:t>Halperin</a:t>
            </a:r>
            <a:r>
              <a:rPr lang="en-US" sz="2000" dirty="0" smtClean="0">
                <a:latin typeface="Franklin Gothic Demi" pitchFamily="34" charset="0"/>
                <a:ea typeface="Franklin Gothic Demi" pitchFamily="34" charset="0"/>
                <a:cs typeface="Franklin Gothic Demi" pitchFamily="34" charset="0"/>
              </a:rPr>
              <a:t> Lecture</a:t>
            </a:r>
          </a:p>
          <a:p>
            <a:pPr algn="ctr" eaLnBrk="1" hangingPunct="1"/>
            <a:r>
              <a:rPr lang="en-US" sz="2000" dirty="0" smtClean="0">
                <a:latin typeface="Franklin Gothic Demi" pitchFamily="34" charset="0"/>
                <a:ea typeface="Franklin Gothic Demi" pitchFamily="34" charset="0"/>
                <a:cs typeface="Franklin Gothic Demi" pitchFamily="34" charset="0"/>
              </a:rPr>
              <a:t>Washington, D.C.  | April 2017</a:t>
            </a:r>
            <a:endParaRPr lang="en-US" sz="2800" dirty="0" smtClean="0">
              <a:latin typeface="Franklin Gothic Demi" pitchFamily="34" charset="0"/>
              <a:ea typeface="Franklin Gothic Demi" pitchFamily="34" charset="0"/>
              <a:cs typeface="Franklin Gothic Demi" pitchFamily="34" charset="0"/>
            </a:endParaRPr>
          </a:p>
          <a:p>
            <a:pPr algn="ctr" eaLnBrk="1" hangingPunct="1"/>
            <a:endParaRPr lang="en-US" dirty="0" smtClean="0">
              <a:latin typeface="Franklin Gothic Demi" pitchFamily="34" charset="0"/>
              <a:ea typeface="Franklin Gothic Demi" pitchFamily="34" charset="0"/>
              <a:cs typeface="Franklin Gothic Dem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143000"/>
            <a:ext cx="7924800" cy="5135563"/>
          </a:xfrm>
        </p:spPr>
        <p:txBody>
          <a:bodyPr/>
          <a:lstStyle/>
          <a:p>
            <a:pPr marL="457200" lvl="0" indent="-457200">
              <a:buFont typeface="+mj-lt"/>
              <a:buAutoNum type="arabicPeriod"/>
            </a:pPr>
            <a:r>
              <a:rPr lang="en-US" sz="2400" dirty="0" smtClean="0"/>
              <a:t>Talk </a:t>
            </a:r>
            <a:r>
              <a:rPr lang="en-US" sz="2400" dirty="0"/>
              <a:t>about what really matters for child and youth readiness and success, not just for graduation</a:t>
            </a:r>
            <a:r>
              <a:rPr lang="en-US" sz="2400" dirty="0" smtClean="0"/>
              <a:t>.</a:t>
            </a:r>
          </a:p>
          <a:p>
            <a:pPr marL="457200" lvl="0" indent="-457200">
              <a:buFont typeface="+mj-lt"/>
              <a:buAutoNum type="arabicPeriod"/>
            </a:pPr>
            <a:endParaRPr lang="en-US" sz="2400" dirty="0"/>
          </a:p>
          <a:p>
            <a:pPr marL="457200" indent="-457200">
              <a:buFont typeface="+mj-lt"/>
              <a:buAutoNum type="arabicPeriod"/>
            </a:pPr>
            <a:r>
              <a:rPr lang="en-US" sz="2400" dirty="0"/>
              <a:t>Talk about what young people have and need, not just about the system – put youth at the center</a:t>
            </a:r>
            <a:r>
              <a:rPr lang="en-US" sz="2400" dirty="0" smtClean="0"/>
              <a:t>.</a:t>
            </a:r>
          </a:p>
          <a:p>
            <a:pPr marL="457200" indent="-457200">
              <a:buFont typeface="+mj-lt"/>
              <a:buAutoNum type="arabicPeriod"/>
            </a:pPr>
            <a:endParaRPr lang="en-US" sz="2400" dirty="0"/>
          </a:p>
          <a:p>
            <a:pPr marL="457200" lvl="0" indent="-457200">
              <a:buFont typeface="+mj-lt"/>
              <a:buAutoNum type="arabicPeriod"/>
            </a:pPr>
            <a:r>
              <a:rPr lang="en-US" sz="2400" dirty="0" smtClean="0"/>
              <a:t>Talk </a:t>
            </a:r>
            <a:r>
              <a:rPr lang="en-US" sz="2400" dirty="0"/>
              <a:t>about the education ecosystem, not just the education system -- include other stakeholders, not just as advocates but important partners</a:t>
            </a:r>
            <a:r>
              <a:rPr lang="en-US" sz="2400" dirty="0" smtClean="0"/>
              <a:t>.</a:t>
            </a:r>
            <a:endParaRPr lang="en-US" sz="2400" dirty="0"/>
          </a:p>
        </p:txBody>
      </p:sp>
      <p:sp>
        <p:nvSpPr>
          <p:cNvPr id="5" name="Text Placeholder 4"/>
          <p:cNvSpPr>
            <a:spLocks noGrp="1"/>
          </p:cNvSpPr>
          <p:nvPr>
            <p:ph type="body" sz="quarter" idx="13"/>
          </p:nvPr>
        </p:nvSpPr>
        <p:spPr>
          <a:xfrm>
            <a:off x="19050" y="350445"/>
            <a:ext cx="8839200" cy="354807"/>
          </a:xfrm>
        </p:spPr>
        <p:txBody>
          <a:bodyPr/>
          <a:lstStyle/>
          <a:p>
            <a:r>
              <a:rPr lang="en-US" b="1" dirty="0">
                <a:solidFill>
                  <a:srgbClr val="DE6422"/>
                </a:solidFill>
              </a:rPr>
              <a:t>H</a:t>
            </a:r>
            <a:r>
              <a:rPr lang="en-US" b="1" dirty="0" smtClean="0">
                <a:solidFill>
                  <a:srgbClr val="DE6422"/>
                </a:solidFill>
              </a:rPr>
              <a:t>ow do we convey what we want in ways that stick?</a:t>
            </a:r>
            <a:endParaRPr lang="en-US" b="1" dirty="0">
              <a:solidFill>
                <a:srgbClr val="DE6422"/>
              </a:solidFill>
            </a:endParaRPr>
          </a:p>
        </p:txBody>
      </p:sp>
    </p:spTree>
    <p:extLst>
      <p:ext uri="{BB962C8B-B14F-4D97-AF65-F5344CB8AC3E}">
        <p14:creationId xmlns:p14="http://schemas.microsoft.com/office/powerpoint/2010/main" val="1805837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38101"/>
          <a:stretch/>
        </p:blipFill>
        <p:spPr>
          <a:xfrm>
            <a:off x="4921917" y="3219616"/>
            <a:ext cx="3681741" cy="2504748"/>
          </a:xfrm>
          <a:prstGeom prst="rect">
            <a:avLst/>
          </a:prstGeom>
        </p:spPr>
      </p:pic>
      <p:sp>
        <p:nvSpPr>
          <p:cNvPr id="2" name="Title 1"/>
          <p:cNvSpPr>
            <a:spLocks noGrp="1"/>
          </p:cNvSpPr>
          <p:nvPr>
            <p:ph type="title"/>
          </p:nvPr>
        </p:nvSpPr>
        <p:spPr/>
        <p:txBody>
          <a:bodyPr>
            <a:normAutofit/>
          </a:bodyPr>
          <a:lstStyle/>
          <a:p>
            <a:r>
              <a:rPr lang="en-US" dirty="0" smtClean="0"/>
              <a:t>Readiness is more than a diploma</a:t>
            </a:r>
            <a:endParaRPr lang="en-US" dirty="0"/>
          </a:p>
        </p:txBody>
      </p:sp>
      <p:pic>
        <p:nvPicPr>
          <p:cNvPr id="4" name="Content Placeholder 3"/>
          <p:cNvPicPr>
            <a:picLocks noGrp="1" noChangeAspect="1"/>
          </p:cNvPicPr>
          <p:nvPr>
            <p:ph idx="1"/>
          </p:nvPr>
        </p:nvPicPr>
        <p:blipFill>
          <a:blip r:embed="rId4"/>
          <a:stretch>
            <a:fillRect/>
          </a:stretch>
        </p:blipFill>
        <p:spPr>
          <a:xfrm>
            <a:off x="4746859" y="2367046"/>
            <a:ext cx="3774649" cy="3774649"/>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9" name="Rectangle 3"/>
          <p:cNvSpPr txBox="1">
            <a:spLocks noChangeArrowheads="1"/>
          </p:cNvSpPr>
          <p:nvPr/>
        </p:nvSpPr>
        <p:spPr>
          <a:xfrm>
            <a:off x="11582" y="1081407"/>
            <a:ext cx="4526890" cy="1313687"/>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8537D"/>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rgbClr val="18537D"/>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rgbClr val="18537D"/>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rgbClr val="18537D"/>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rgbClr val="18537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latin typeface="+mn-lt"/>
              </a:rPr>
              <a:t>The 2002 NRC report, Community Programs that Promote Youth Development,  identified 5 developmental domains that predict adult success:</a:t>
            </a:r>
            <a:endParaRPr lang="en-US" sz="1800" dirty="0" smtClean="0">
              <a:latin typeface="+mn-lt"/>
            </a:endParaRPr>
          </a:p>
          <a:p>
            <a:pPr>
              <a:buFont typeface="Arial"/>
              <a:buNone/>
            </a:pPr>
            <a:endParaRPr lang="en-US" sz="4400" b="1" dirty="0">
              <a:solidFill>
                <a:srgbClr val="990099"/>
              </a:solidFill>
            </a:endParaRPr>
          </a:p>
        </p:txBody>
      </p:sp>
      <p:sp>
        <p:nvSpPr>
          <p:cNvPr id="10" name="Rectangle 3"/>
          <p:cNvSpPr txBox="1">
            <a:spLocks noChangeArrowheads="1"/>
          </p:cNvSpPr>
          <p:nvPr/>
        </p:nvSpPr>
        <p:spPr bwMode="auto">
          <a:xfrm>
            <a:off x="89383" y="2332037"/>
            <a:ext cx="443362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rgbClr val="144060"/>
                </a:solidFill>
                <a:latin typeface="Franklin Gothic Book"/>
                <a:ea typeface="Franklin Gothic Book" pitchFamily="34" charset="0"/>
                <a:cs typeface="Franklin Gothic Book"/>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144060"/>
                </a:solidFill>
                <a:latin typeface="Franklin Gothic Book"/>
                <a:ea typeface="Franklin Gothic Book" pitchFamily="34" charset="0"/>
                <a:cs typeface="Franklin Gothic Book"/>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144060"/>
                </a:solidFill>
                <a:latin typeface="Franklin Gothic Book"/>
                <a:ea typeface="Franklin Gothic Book" pitchFamily="34" charset="0"/>
                <a:cs typeface="Franklin Gothic Book"/>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144060"/>
                </a:solidFill>
                <a:latin typeface="Franklin Gothic Book"/>
                <a:ea typeface="Franklin Gothic Book" pitchFamily="34" charset="0"/>
                <a:cs typeface="Franklin Gothic Book"/>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144060"/>
                </a:solidFill>
                <a:latin typeface="Franklin Gothic Book"/>
                <a:ea typeface="Franklin Gothic Book" pitchFamily="34"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0" fontAlgn="base" latinLnBrk="0" hangingPunct="0">
              <a:lnSpc>
                <a:spcPct val="0"/>
              </a:lnSpc>
              <a:spcBef>
                <a:spcPct val="20000"/>
              </a:spcBef>
              <a:spcAft>
                <a:spcPct val="0"/>
              </a:spcAft>
              <a:buClrTx/>
              <a:buSzTx/>
              <a:buFont typeface="Wingdings" pitchFamily="2" charset="2"/>
              <a:buNone/>
              <a:tabLst/>
              <a:defRPr/>
            </a:pPr>
            <a:endParaRPr kumimoji="0" lang="en-US" sz="2800" b="0" i="1" u="none" strike="noStrike" kern="1200" cap="none" spc="0" normalizeH="0" baseline="0" noProof="0" dirty="0">
              <a:ln>
                <a:noFill/>
              </a:ln>
              <a:solidFill>
                <a:srgbClr val="336600"/>
              </a:solidFill>
              <a:effectLst/>
              <a:uLnTx/>
              <a:uFillTx/>
              <a:latin typeface="Franklin Gothic Book"/>
            </a:endParaRPr>
          </a:p>
          <a:p>
            <a:pPr marL="342900" marR="0" lvl="0" indent="-34290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144060"/>
                </a:solidFill>
                <a:effectLst/>
                <a:uLnTx/>
                <a:uFillTx/>
                <a:latin typeface="+mn-lt"/>
              </a:rPr>
              <a:t>Physical development</a:t>
            </a:r>
            <a:r>
              <a:rPr kumimoji="0" lang="en-US" sz="1600" b="0" i="0" u="none" strike="noStrike" kern="1200" cap="none" spc="0" normalizeH="0" baseline="0" noProof="0" dirty="0">
                <a:ln>
                  <a:noFill/>
                </a:ln>
                <a:solidFill>
                  <a:srgbClr val="144060"/>
                </a:solidFill>
                <a:effectLst/>
                <a:uLnTx/>
                <a:uFillTx/>
                <a:latin typeface="+mn-lt"/>
              </a:rPr>
              <a:t> </a:t>
            </a:r>
          </a:p>
          <a:p>
            <a:pPr marL="742950" marR="0" lvl="1" indent="-28575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144060"/>
                </a:solidFill>
                <a:effectLst/>
                <a:uLnTx/>
                <a:uFillTx/>
                <a:latin typeface="+mn-lt"/>
              </a:rPr>
              <a:t>good health habits, </a:t>
            </a:r>
            <a:r>
              <a:rPr kumimoji="0" lang="en-US" sz="1600" b="1" i="0" u="none" strike="noStrike" kern="1200" cap="none" spc="0" normalizeH="0" baseline="0" noProof="0" dirty="0">
                <a:ln>
                  <a:noFill/>
                </a:ln>
                <a:solidFill>
                  <a:srgbClr val="00B050"/>
                </a:solidFill>
                <a:effectLst/>
                <a:uLnTx/>
                <a:uFillTx/>
                <a:latin typeface="+mn-lt"/>
              </a:rPr>
              <a:t>risk management skills</a:t>
            </a:r>
          </a:p>
          <a:p>
            <a:pPr marL="342900" marR="0" lvl="0" indent="-34290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144060"/>
                </a:solidFill>
                <a:effectLst/>
                <a:uLnTx/>
                <a:uFillTx/>
                <a:latin typeface="+mn-lt"/>
              </a:rPr>
              <a:t>Intellectual development</a:t>
            </a:r>
            <a:r>
              <a:rPr kumimoji="0" lang="en-US" sz="1600" b="0" i="0" u="none" strike="noStrike" kern="1200" cap="none" spc="0" normalizeH="0" baseline="0" noProof="0" dirty="0">
                <a:ln>
                  <a:noFill/>
                </a:ln>
                <a:solidFill>
                  <a:srgbClr val="144060"/>
                </a:solidFill>
                <a:effectLst/>
                <a:uLnTx/>
                <a:uFillTx/>
                <a:latin typeface="+mn-lt"/>
              </a:rPr>
              <a:t> </a:t>
            </a:r>
          </a:p>
          <a:p>
            <a:pPr marL="742950" marR="0" lvl="1" indent="-28575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144060"/>
                </a:solidFill>
                <a:effectLst/>
                <a:uLnTx/>
                <a:uFillTx/>
                <a:latin typeface="+mn-lt"/>
              </a:rPr>
              <a:t>school success, </a:t>
            </a:r>
            <a:r>
              <a:rPr kumimoji="0" lang="en-US" sz="1600" b="1" i="0" u="none" strike="noStrike" kern="1200" cap="none" spc="0" normalizeH="0" baseline="0" noProof="0" dirty="0">
                <a:ln>
                  <a:noFill/>
                </a:ln>
                <a:solidFill>
                  <a:srgbClr val="00B050"/>
                </a:solidFill>
                <a:effectLst/>
                <a:uLnTx/>
                <a:uFillTx/>
                <a:latin typeface="+mn-lt"/>
              </a:rPr>
              <a:t>critical thinking, decision-making</a:t>
            </a:r>
            <a:r>
              <a:rPr kumimoji="0" lang="en-US" sz="1600" b="0" i="0" u="none" strike="noStrike" kern="1200" cap="none" spc="0" normalizeH="0" baseline="0" noProof="0" dirty="0">
                <a:ln>
                  <a:noFill/>
                </a:ln>
                <a:solidFill>
                  <a:srgbClr val="144060"/>
                </a:solidFill>
                <a:effectLst/>
                <a:uLnTx/>
                <a:uFillTx/>
                <a:latin typeface="+mn-lt"/>
              </a:rPr>
              <a:t>, </a:t>
            </a:r>
            <a:r>
              <a:rPr kumimoji="0" lang="en-US" sz="1600" b="1" i="0" u="none" strike="noStrike" kern="1200" cap="none" spc="0" normalizeH="0" baseline="0" noProof="0" dirty="0">
                <a:ln>
                  <a:noFill/>
                </a:ln>
                <a:solidFill>
                  <a:srgbClr val="00B050"/>
                </a:solidFill>
                <a:effectLst/>
                <a:uLnTx/>
                <a:uFillTx/>
                <a:latin typeface="+mn-lt"/>
              </a:rPr>
              <a:t>life skills</a:t>
            </a:r>
            <a:r>
              <a:rPr kumimoji="0" lang="en-US" sz="1600" b="0" i="0" u="none" strike="noStrike" kern="1200" cap="none" spc="0" normalizeH="0" baseline="0" noProof="0" dirty="0">
                <a:ln>
                  <a:noFill/>
                </a:ln>
                <a:solidFill>
                  <a:srgbClr val="144060"/>
                </a:solidFill>
                <a:effectLst/>
                <a:uLnTx/>
                <a:uFillTx/>
                <a:latin typeface="+mn-lt"/>
              </a:rPr>
              <a:t>, vocational skills</a:t>
            </a:r>
          </a:p>
          <a:p>
            <a:pPr marL="342900" marR="0" lvl="0" indent="-34290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144060"/>
                </a:solidFill>
                <a:effectLst/>
                <a:uLnTx/>
                <a:uFillTx/>
                <a:latin typeface="+mn-lt"/>
              </a:rPr>
              <a:t>Psychological and emotional development</a:t>
            </a:r>
            <a:r>
              <a:rPr kumimoji="0" lang="en-US" sz="1600" b="0" i="0" u="none" strike="noStrike" kern="1200" cap="none" spc="0" normalizeH="0" baseline="0" noProof="0" dirty="0">
                <a:ln>
                  <a:noFill/>
                </a:ln>
                <a:solidFill>
                  <a:srgbClr val="144060"/>
                </a:solidFill>
                <a:effectLst/>
                <a:uLnTx/>
                <a:uFillTx/>
                <a:latin typeface="+mn-lt"/>
              </a:rPr>
              <a:t> </a:t>
            </a:r>
          </a:p>
          <a:p>
            <a:pPr marL="742950" marR="0" lvl="1" indent="-28575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144060"/>
                </a:solidFill>
                <a:effectLst/>
                <a:uLnTx/>
                <a:uFillTx/>
                <a:latin typeface="+mn-lt"/>
              </a:rPr>
              <a:t>good mental health, </a:t>
            </a:r>
            <a:r>
              <a:rPr kumimoji="0" lang="en-US" sz="1600" b="1" i="0" u="none" strike="noStrike" kern="1200" cap="none" spc="0" normalizeH="0" baseline="0" noProof="0" dirty="0">
                <a:ln>
                  <a:noFill/>
                </a:ln>
                <a:solidFill>
                  <a:srgbClr val="00B050"/>
                </a:solidFill>
                <a:effectLst/>
                <a:uLnTx/>
                <a:uFillTx/>
                <a:latin typeface="+mn-lt"/>
              </a:rPr>
              <a:t>positive self-regard, self-regulation, coping skills, autonomy, effective time management</a:t>
            </a:r>
          </a:p>
          <a:p>
            <a:pPr marL="342900" marR="0" lvl="0" indent="-34290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144060"/>
                </a:solidFill>
                <a:effectLst/>
                <a:uLnTx/>
                <a:uFillTx/>
                <a:latin typeface="+mn-lt"/>
              </a:rPr>
              <a:t>Social development </a:t>
            </a:r>
          </a:p>
          <a:p>
            <a:pPr marL="742950" marR="0" lvl="1" indent="-285750" algn="l" defTabSz="457200" rtl="0" eaLnBrk="0" fontAlgn="base" latinLnBrk="0" hangingPunct="0">
              <a:lnSpc>
                <a:spcPct val="9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144060"/>
                </a:solidFill>
                <a:effectLst/>
                <a:uLnTx/>
                <a:uFillTx/>
                <a:latin typeface="+mn-lt"/>
              </a:rPr>
              <a:t>connectedness, </a:t>
            </a:r>
            <a:r>
              <a:rPr kumimoji="0" lang="en-US" sz="1600" b="1" i="0" u="none" strike="noStrike" kern="1200" cap="none" spc="0" normalizeH="0" baseline="0" noProof="0" dirty="0">
                <a:ln>
                  <a:noFill/>
                </a:ln>
                <a:solidFill>
                  <a:srgbClr val="00B050"/>
                </a:solidFill>
                <a:effectLst/>
                <a:uLnTx/>
                <a:uFillTx/>
                <a:latin typeface="+mn-lt"/>
              </a:rPr>
              <a:t>sense of place</a:t>
            </a:r>
            <a:r>
              <a:rPr kumimoji="0" lang="en-US" sz="1600" b="0" i="0" u="none" strike="noStrike" kern="1200" cap="none" spc="0" normalizeH="0" baseline="0" noProof="0" dirty="0">
                <a:ln>
                  <a:noFill/>
                </a:ln>
                <a:solidFill>
                  <a:srgbClr val="144060"/>
                </a:solidFill>
                <a:effectLst/>
                <a:uLnTx/>
                <a:uFillTx/>
                <a:latin typeface="+mn-lt"/>
              </a:rPr>
              <a:t>, </a:t>
            </a:r>
            <a:r>
              <a:rPr kumimoji="0" lang="en-US" sz="1600" b="1" i="0" u="none" strike="noStrike" kern="1200" cap="none" spc="0" normalizeH="0" baseline="0" noProof="0" dirty="0">
                <a:ln>
                  <a:noFill/>
                </a:ln>
                <a:solidFill>
                  <a:srgbClr val="00B050"/>
                </a:solidFill>
                <a:effectLst/>
                <a:uLnTx/>
                <a:uFillTx/>
                <a:latin typeface="+mn-lt"/>
              </a:rPr>
              <a:t>attachment to pro-social institutions, ability to navigate cultural contexts, commitment to civic engagement</a:t>
            </a:r>
          </a:p>
          <a:p>
            <a:pPr marL="342900" marR="0" lvl="0" indent="-342900" algn="l" defTabSz="457200" rtl="0" eaLnBrk="0" fontAlgn="base" latinLnBrk="0" hangingPunct="0">
              <a:lnSpc>
                <a:spcPct val="9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144060"/>
              </a:solidFill>
              <a:effectLst/>
              <a:uLnTx/>
              <a:uFillTx/>
              <a:latin typeface="Franklin Gothic Book"/>
            </a:endParaRPr>
          </a:p>
        </p:txBody>
      </p:sp>
      <p:sp>
        <p:nvSpPr>
          <p:cNvPr id="11" name="TextBox 10"/>
          <p:cNvSpPr txBox="1"/>
          <p:nvPr/>
        </p:nvSpPr>
        <p:spPr>
          <a:xfrm>
            <a:off x="4739640" y="984966"/>
            <a:ext cx="4148328" cy="1200329"/>
          </a:xfrm>
          <a:prstGeom prst="rect">
            <a:avLst/>
          </a:prstGeom>
          <a:noFill/>
        </p:spPr>
        <p:txBody>
          <a:bodyPr wrap="square" rtlCol="0">
            <a:spAutoFit/>
          </a:bodyPr>
          <a:lstStyle/>
          <a:p>
            <a:r>
              <a:rPr lang="en-US" b="1" dirty="0" smtClean="0">
                <a:solidFill>
                  <a:schemeClr val="tx2"/>
                </a:solidFill>
              </a:rPr>
              <a:t>The 2015 CCSR Report, Foundations for Young Adult Success, helps us understand how the skillsets and mindsets build an interconnect.</a:t>
            </a:r>
            <a:endParaRPr lang="en-US" b="1" dirty="0">
              <a:solidFill>
                <a:schemeClr val="tx2"/>
              </a:solidFill>
            </a:endParaRPr>
          </a:p>
        </p:txBody>
      </p:sp>
    </p:spTree>
    <p:extLst>
      <p:ext uri="{BB962C8B-B14F-4D97-AF65-F5344CB8AC3E}">
        <p14:creationId xmlns:p14="http://schemas.microsoft.com/office/powerpoint/2010/main" val="325707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84" y="131408"/>
            <a:ext cx="8857716" cy="1143000"/>
          </a:xfrm>
        </p:spPr>
        <p:txBody>
          <a:bodyPr>
            <a:normAutofit/>
          </a:bodyPr>
          <a:lstStyle/>
          <a:p>
            <a:r>
              <a:rPr lang="en-US" dirty="0" smtClean="0"/>
              <a:t>Readiness Requires </a:t>
            </a:r>
            <a:r>
              <a:rPr lang="en-US" dirty="0"/>
              <a:t>R</a:t>
            </a:r>
            <a:r>
              <a:rPr lang="en-US" dirty="0" smtClean="0"/>
              <a:t>ich, </a:t>
            </a:r>
            <a:r>
              <a:rPr lang="en-US" dirty="0"/>
              <a:t>R</a:t>
            </a:r>
            <a:r>
              <a:rPr lang="en-US" dirty="0" smtClean="0"/>
              <a:t>edundant Developmental Experiences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792" y="3272126"/>
            <a:ext cx="2165684" cy="15039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861" y="4936239"/>
            <a:ext cx="2299498" cy="14744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45" y="3282606"/>
            <a:ext cx="2113046" cy="1423526"/>
          </a:xfrm>
          <a:prstGeom prst="rect">
            <a:avLst/>
          </a:prstGeom>
        </p:spPr>
      </p:pic>
      <p:sp>
        <p:nvSpPr>
          <p:cNvPr id="8" name="AutoShape 2" descr=" "/>
          <p:cNvSpPr>
            <a:spLocks noChangeAspect="1" noChangeArrowheads="1"/>
          </p:cNvSpPr>
          <p:nvPr/>
        </p:nvSpPr>
        <p:spPr bwMode="auto">
          <a:xfrm>
            <a:off x="63500" y="-800100"/>
            <a:ext cx="258127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 "/>
          <p:cNvSpPr>
            <a:spLocks noChangeAspect="1" noChangeArrowheads="1"/>
          </p:cNvSpPr>
          <p:nvPr/>
        </p:nvSpPr>
        <p:spPr bwMode="auto">
          <a:xfrm>
            <a:off x="215900" y="-647700"/>
            <a:ext cx="258127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116" y="4835998"/>
            <a:ext cx="2137109" cy="1358102"/>
          </a:xfrm>
          <a:prstGeom prst="rect">
            <a:avLst/>
          </a:prstGeom>
        </p:spPr>
      </p:pic>
      <p:pic>
        <p:nvPicPr>
          <p:cNvPr id="11" name="Picture 10"/>
          <p:cNvPicPr>
            <a:picLocks noChangeAspect="1"/>
          </p:cNvPicPr>
          <p:nvPr/>
        </p:nvPicPr>
        <p:blipFill rotWithShape="1">
          <a:blip r:embed="rId7"/>
          <a:srcRect r="75348" b="11669"/>
          <a:stretch/>
        </p:blipFill>
        <p:spPr>
          <a:xfrm>
            <a:off x="2644775" y="2735810"/>
            <a:ext cx="3697172" cy="2061856"/>
          </a:xfrm>
          <a:prstGeom prst="rect">
            <a:avLst/>
          </a:prstGeom>
        </p:spPr>
      </p:pic>
      <p:pic>
        <p:nvPicPr>
          <p:cNvPr id="12" name="Picture 11"/>
          <p:cNvPicPr>
            <a:picLocks noChangeAspect="1"/>
          </p:cNvPicPr>
          <p:nvPr/>
        </p:nvPicPr>
        <p:blipFill rotWithShape="1">
          <a:blip r:embed="rId7"/>
          <a:srcRect l="25691"/>
          <a:stretch/>
        </p:blipFill>
        <p:spPr>
          <a:xfrm>
            <a:off x="1576308" y="1220196"/>
            <a:ext cx="5690603" cy="165341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956070"/>
            <a:ext cx="2152148" cy="1434765"/>
          </a:xfrm>
          <a:prstGeom prst="rect">
            <a:avLst/>
          </a:prstGeom>
        </p:spPr>
      </p:pic>
    </p:spTree>
    <p:extLst>
      <p:ext uri="{BB962C8B-B14F-4D97-AF65-F5344CB8AC3E}">
        <p14:creationId xmlns:p14="http://schemas.microsoft.com/office/powerpoint/2010/main" val="33958176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484" y="3800962"/>
            <a:ext cx="3208677" cy="615332"/>
          </a:xfrm>
        </p:spPr>
        <p:txBody>
          <a:bodyPr>
            <a:noAutofit/>
          </a:bodyPr>
          <a:lstStyle/>
          <a:p>
            <a:r>
              <a:rPr lang="en-US" sz="2400" dirty="0" smtClean="0"/>
              <a:t>But  we have to make sure we’re providing kids the opportunities they need to really be </a:t>
            </a:r>
            <a:r>
              <a:rPr lang="en-US" sz="2400" i="1" dirty="0" smtClean="0">
                <a:solidFill>
                  <a:srgbClr val="00B050"/>
                </a:solidFill>
              </a:rPr>
              <a:t>ready</a:t>
            </a:r>
            <a:r>
              <a:rPr lang="en-US" sz="2400" dirty="0" smtClean="0"/>
              <a:t> to play in the game</a:t>
            </a:r>
            <a:endParaRPr lang="en-US" sz="24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437" y="3356570"/>
            <a:ext cx="2319402" cy="2843202"/>
          </a:xfrm>
        </p:spPr>
      </p:pic>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119674" y="447327"/>
            <a:ext cx="2343060" cy="2872203"/>
          </a:xfrm>
          <a:prstGeom prst="rect">
            <a:avLst/>
          </a:prstGeom>
        </p:spPr>
      </p:pic>
      <p:pic>
        <p:nvPicPr>
          <p:cNvPr id="7"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68" y="447327"/>
            <a:ext cx="2319402" cy="2843202"/>
          </a:xfrm>
          <a:prstGeom prst="rect">
            <a:avLst/>
          </a:prstGeom>
        </p:spPr>
      </p:pic>
      <p:sp>
        <p:nvSpPr>
          <p:cNvPr id="9" name="TextBox 8"/>
          <p:cNvSpPr txBox="1"/>
          <p:nvPr/>
        </p:nvSpPr>
        <p:spPr>
          <a:xfrm>
            <a:off x="3192901" y="3356570"/>
            <a:ext cx="2269833" cy="24852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1350" dirty="0"/>
          </a:p>
          <a:p>
            <a:pPr algn="ctr"/>
            <a:endParaRPr lang="en-US" sz="1500" b="1" dirty="0"/>
          </a:p>
          <a:p>
            <a:pPr algn="ctr"/>
            <a:endParaRPr lang="en-US" sz="2000" b="1" i="1" dirty="0" smtClean="0"/>
          </a:p>
          <a:p>
            <a:pPr algn="ctr"/>
            <a:r>
              <a:rPr lang="en-US" sz="2000" b="1" i="1" dirty="0" smtClean="0"/>
              <a:t>Is Reducing Barriers </a:t>
            </a:r>
            <a:r>
              <a:rPr lang="en-US" sz="2000" b="1" i="1" dirty="0"/>
              <a:t>Enough</a:t>
            </a:r>
            <a:r>
              <a:rPr lang="en-US" sz="2000" b="1" i="1" dirty="0" smtClean="0"/>
              <a:t>?</a:t>
            </a:r>
          </a:p>
          <a:p>
            <a:pPr algn="ctr"/>
            <a:endParaRPr lang="en-US" sz="2000" b="1" i="1" dirty="0"/>
          </a:p>
          <a:p>
            <a:pPr algn="ctr"/>
            <a:endParaRPr lang="en-US" sz="2000" b="1" i="1" dirty="0" smtClean="0"/>
          </a:p>
          <a:p>
            <a:endParaRPr lang="en-US" sz="1350" dirty="0"/>
          </a:p>
          <a:p>
            <a:endParaRPr lang="en-US" sz="135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6745" y="3356570"/>
            <a:ext cx="2323247" cy="2847914"/>
          </a:xfrm>
          <a:prstGeom prst="rect">
            <a:avLst/>
          </a:prstGeom>
        </p:spPr>
      </p:pic>
      <p:sp>
        <p:nvSpPr>
          <p:cNvPr id="3" name="TextBox 2"/>
          <p:cNvSpPr txBox="1"/>
          <p:nvPr/>
        </p:nvSpPr>
        <p:spPr>
          <a:xfrm>
            <a:off x="5756484" y="838200"/>
            <a:ext cx="3082716" cy="1569660"/>
          </a:xfrm>
          <a:prstGeom prst="rect">
            <a:avLst/>
          </a:prstGeom>
          <a:noFill/>
        </p:spPr>
        <p:txBody>
          <a:bodyPr wrap="square" rtlCol="0">
            <a:spAutoFit/>
          </a:bodyPr>
          <a:lstStyle/>
          <a:p>
            <a:r>
              <a:rPr lang="en-US" sz="2400" b="1" dirty="0" smtClean="0">
                <a:solidFill>
                  <a:srgbClr val="002060"/>
                </a:solidFill>
                <a:latin typeface="Franklin Gothic Demi" panose="020B0703020102020204" pitchFamily="34" charset="0"/>
              </a:rPr>
              <a:t>It’s important to acknowledge and reduce </a:t>
            </a:r>
            <a:r>
              <a:rPr lang="en-US" sz="2400" b="1" dirty="0" smtClean="0">
                <a:solidFill>
                  <a:srgbClr val="00B050"/>
                </a:solidFill>
                <a:latin typeface="Franklin Gothic Demi" panose="020B0703020102020204" pitchFamily="34" charset="0"/>
              </a:rPr>
              <a:t>barriers</a:t>
            </a:r>
            <a:r>
              <a:rPr lang="en-US" sz="2400" b="1" dirty="0" smtClean="0">
                <a:solidFill>
                  <a:srgbClr val="002060"/>
                </a:solidFill>
                <a:latin typeface="Franklin Gothic Demi" panose="020B0703020102020204" pitchFamily="34" charset="0"/>
              </a:rPr>
              <a:t> to learning.</a:t>
            </a:r>
            <a:endParaRPr lang="en-US" sz="2400" b="1" dirty="0">
              <a:solidFill>
                <a:srgbClr val="002060"/>
              </a:solidFill>
              <a:latin typeface="Franklin Gothic Demi" panose="020B0703020102020204" pitchFamily="34" charset="0"/>
            </a:endParaRPr>
          </a:p>
        </p:txBody>
      </p:sp>
    </p:spTree>
    <p:extLst>
      <p:ext uri="{BB962C8B-B14F-4D97-AF65-F5344CB8AC3E}">
        <p14:creationId xmlns:p14="http://schemas.microsoft.com/office/powerpoint/2010/main" val="194000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868362"/>
          </a:xfrm>
        </p:spPr>
        <p:txBody>
          <a:bodyPr/>
          <a:lstStyle/>
          <a:p>
            <a:r>
              <a:rPr lang="en-US" sz="2800" dirty="0" smtClean="0"/>
              <a:t>Education Policy Doesn’t Always Speak </a:t>
            </a:r>
            <a:r>
              <a:rPr lang="en-US" sz="2800" u="sng" dirty="0" smtClean="0"/>
              <a:t>Clearly</a:t>
            </a:r>
            <a:r>
              <a:rPr lang="en-US" sz="2800" dirty="0" smtClean="0"/>
              <a:t> to What We Know About Equity &amp; Quality</a:t>
            </a:r>
            <a:endParaRPr lang="en-US" sz="2800" dirty="0"/>
          </a:p>
        </p:txBody>
      </p:sp>
      <p:sp>
        <p:nvSpPr>
          <p:cNvPr id="3" name="Content Placeholder 2"/>
          <p:cNvSpPr>
            <a:spLocks noGrp="1"/>
          </p:cNvSpPr>
          <p:nvPr>
            <p:ph idx="1"/>
          </p:nvPr>
        </p:nvSpPr>
        <p:spPr>
          <a:xfrm>
            <a:off x="228600" y="1359794"/>
            <a:ext cx="6553200" cy="5345806"/>
          </a:xfrm>
        </p:spPr>
        <p:txBody>
          <a:bodyPr/>
          <a:lstStyle/>
          <a:p>
            <a:pPr marL="0" indent="0">
              <a:buNone/>
            </a:pPr>
            <a:r>
              <a:rPr lang="en-US" sz="1600" dirty="0" smtClean="0"/>
              <a:t>RECOMMENDATIONS FOR TACKLING </a:t>
            </a:r>
            <a:r>
              <a:rPr lang="en-US" sz="1600" dirty="0"/>
              <a:t>SYSTEM LEVEL POLICIES THAT HINDER EQUITY IN EDUCATION </a:t>
            </a:r>
            <a:endParaRPr lang="en-US" sz="1600" dirty="0" smtClean="0"/>
          </a:p>
          <a:p>
            <a:pPr marL="0" indent="0">
              <a:buNone/>
            </a:pPr>
            <a:r>
              <a:rPr lang="en-US" sz="1600" dirty="0" smtClean="0"/>
              <a:t>1</a:t>
            </a:r>
            <a:r>
              <a:rPr lang="en-US" sz="1600" dirty="0"/>
              <a:t>. Eliminate grade repetition </a:t>
            </a:r>
            <a:endParaRPr lang="en-US" sz="1600" dirty="0" smtClean="0"/>
          </a:p>
          <a:p>
            <a:pPr marL="0" indent="0">
              <a:buNone/>
            </a:pPr>
            <a:r>
              <a:rPr lang="en-US" sz="1600" dirty="0" smtClean="0"/>
              <a:t>2</a:t>
            </a:r>
            <a:r>
              <a:rPr lang="en-US" sz="1600" dirty="0"/>
              <a:t>. Avoid early tracking and defer student selection to upper </a:t>
            </a:r>
            <a:r>
              <a:rPr lang="en-US" sz="1600" dirty="0" smtClean="0"/>
              <a:t>secondary</a:t>
            </a:r>
          </a:p>
          <a:p>
            <a:pPr marL="0" indent="0">
              <a:buNone/>
            </a:pPr>
            <a:r>
              <a:rPr lang="en-US" sz="1600" dirty="0" smtClean="0"/>
              <a:t> </a:t>
            </a:r>
            <a:r>
              <a:rPr lang="en-US" sz="1600" dirty="0"/>
              <a:t>3. Manage school choice to avoid segregation and increased inequities </a:t>
            </a:r>
            <a:endParaRPr lang="en-US" sz="1600" dirty="0" smtClean="0"/>
          </a:p>
          <a:p>
            <a:pPr marL="0" indent="0">
              <a:buNone/>
            </a:pPr>
            <a:r>
              <a:rPr lang="en-US" sz="1600" dirty="0" smtClean="0"/>
              <a:t>4</a:t>
            </a:r>
            <a:r>
              <a:rPr lang="en-US" sz="1600" dirty="0"/>
              <a:t>. Make funding strategies responsive to students’ and schools’ </a:t>
            </a:r>
            <a:r>
              <a:rPr lang="en-US" sz="1600" dirty="0" smtClean="0"/>
              <a:t>needs</a:t>
            </a:r>
          </a:p>
          <a:p>
            <a:pPr marL="0" indent="0">
              <a:buNone/>
            </a:pPr>
            <a:r>
              <a:rPr lang="en-US" sz="1600" dirty="0" smtClean="0"/>
              <a:t>5</a:t>
            </a:r>
            <a:r>
              <a:rPr lang="en-US" sz="1600" dirty="0"/>
              <a:t>. Design equivalent upper secondary pathways to ensure </a:t>
            </a:r>
            <a:r>
              <a:rPr lang="en-US" sz="1600" dirty="0" smtClean="0"/>
              <a:t>completion</a:t>
            </a:r>
          </a:p>
          <a:p>
            <a:pPr marL="0" indent="0">
              <a:buNone/>
            </a:pPr>
            <a:endParaRPr lang="en-US" sz="1600" dirty="0" smtClean="0"/>
          </a:p>
          <a:p>
            <a:pPr marL="0" indent="0">
              <a:buNone/>
            </a:pPr>
            <a:r>
              <a:rPr lang="en-US" sz="1600" dirty="0" smtClean="0"/>
              <a:t>RECOMMENDATIONS FOR </a:t>
            </a:r>
            <a:r>
              <a:rPr lang="en-US" sz="1600" dirty="0"/>
              <a:t>IMPROVING LOW PERFORMING DISADVANTAGED SCHOOLS </a:t>
            </a:r>
            <a:endParaRPr lang="en-US" sz="1600" dirty="0" smtClean="0"/>
          </a:p>
          <a:p>
            <a:pPr marL="0" indent="0">
              <a:buNone/>
            </a:pPr>
            <a:r>
              <a:rPr lang="en-US" sz="1600" dirty="0" smtClean="0"/>
              <a:t>Strengthen </a:t>
            </a:r>
            <a:r>
              <a:rPr lang="en-US" sz="1600" dirty="0"/>
              <a:t>and support school leadership </a:t>
            </a:r>
            <a:endParaRPr lang="en-US" sz="1600" dirty="0" smtClean="0"/>
          </a:p>
          <a:p>
            <a:pPr marL="0" indent="0">
              <a:buNone/>
            </a:pPr>
            <a:r>
              <a:rPr lang="en-US" sz="1600" dirty="0" smtClean="0"/>
              <a:t>2</a:t>
            </a:r>
            <a:r>
              <a:rPr lang="en-US" sz="1600" dirty="0"/>
              <a:t>. Stimulate a supportive school climate and environment for </a:t>
            </a:r>
            <a:r>
              <a:rPr lang="en-US" sz="1600" dirty="0" smtClean="0"/>
              <a:t>learning</a:t>
            </a:r>
          </a:p>
          <a:p>
            <a:pPr marL="0" indent="0">
              <a:buNone/>
            </a:pPr>
            <a:r>
              <a:rPr lang="en-US" sz="1600" dirty="0" smtClean="0"/>
              <a:t>3</a:t>
            </a:r>
            <a:r>
              <a:rPr lang="en-US" sz="1600" dirty="0"/>
              <a:t>. Attract, support and retain high quality teachers </a:t>
            </a:r>
            <a:endParaRPr lang="en-US" sz="1600" dirty="0" smtClean="0"/>
          </a:p>
          <a:p>
            <a:pPr marL="0" indent="0">
              <a:buNone/>
            </a:pPr>
            <a:r>
              <a:rPr lang="en-US" sz="1600" dirty="0" smtClean="0"/>
              <a:t>4</a:t>
            </a:r>
            <a:r>
              <a:rPr lang="en-US" sz="1600" dirty="0"/>
              <a:t>. Ensure effective classroom learning </a:t>
            </a:r>
            <a:r>
              <a:rPr lang="en-US" sz="1600" dirty="0" smtClean="0"/>
              <a:t>strategies</a:t>
            </a:r>
          </a:p>
          <a:p>
            <a:pPr marL="0" indent="0">
              <a:buNone/>
            </a:pPr>
            <a:r>
              <a:rPr lang="en-US" sz="1600" dirty="0" smtClean="0"/>
              <a:t>5</a:t>
            </a:r>
            <a:r>
              <a:rPr lang="en-US" sz="1600" dirty="0"/>
              <a:t>. </a:t>
            </a:r>
            <a:r>
              <a:rPr lang="en-US" sz="1600" dirty="0" smtClean="0"/>
              <a:t>Prioritize </a:t>
            </a:r>
            <a:r>
              <a:rPr lang="en-US" sz="1600" dirty="0"/>
              <a:t>linking schools with parents and </a:t>
            </a:r>
            <a:r>
              <a:rPr lang="en-US" sz="1600" dirty="0" smtClean="0"/>
              <a:t>communities</a:t>
            </a:r>
            <a:endParaRPr lang="en-US" sz="1600" dirty="0"/>
          </a:p>
        </p:txBody>
      </p:sp>
      <p:pic>
        <p:nvPicPr>
          <p:cNvPr id="4" name="Picture 3"/>
          <p:cNvPicPr>
            <a:picLocks noChangeAspect="1"/>
          </p:cNvPicPr>
          <p:nvPr/>
        </p:nvPicPr>
        <p:blipFill>
          <a:blip r:embed="rId2"/>
          <a:stretch>
            <a:fillRect/>
          </a:stretch>
        </p:blipFill>
        <p:spPr>
          <a:xfrm>
            <a:off x="6712039" y="2362200"/>
            <a:ext cx="2609045" cy="3439951"/>
          </a:xfrm>
          <a:prstGeom prst="rect">
            <a:avLst/>
          </a:prstGeom>
        </p:spPr>
      </p:pic>
    </p:spTree>
    <p:extLst>
      <p:ext uri="{BB962C8B-B14F-4D97-AF65-F5344CB8AC3E}">
        <p14:creationId xmlns:p14="http://schemas.microsoft.com/office/powerpoint/2010/main" val="18347305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DE6422"/>
                </a:solidFill>
              </a:rPr>
              <a:t>Quality Matters…a Lot</a:t>
            </a:r>
            <a:endParaRPr lang="en-US" sz="2800" dirty="0">
              <a:solidFill>
                <a:srgbClr val="DE6422"/>
              </a:solidFill>
            </a:endParaRPr>
          </a:p>
        </p:txBody>
      </p:sp>
      <p:graphicFrame>
        <p:nvGraphicFramePr>
          <p:cNvPr id="3" name="Chart 2"/>
          <p:cNvGraphicFramePr/>
          <p:nvPr>
            <p:extLst>
              <p:ext uri="{D42A27DB-BD31-4B8C-83A1-F6EECF244321}">
                <p14:modId xmlns:p14="http://schemas.microsoft.com/office/powerpoint/2010/main" val="2404451658"/>
              </p:ext>
            </p:extLst>
          </p:nvPr>
        </p:nvGraphicFramePr>
        <p:xfrm>
          <a:off x="417342" y="1482694"/>
          <a:ext cx="8229600" cy="4479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17563" y="6001780"/>
            <a:ext cx="6272613" cy="369332"/>
          </a:xfrm>
          <a:prstGeom prst="rect">
            <a:avLst/>
          </a:prstGeom>
          <a:noFill/>
        </p:spPr>
        <p:txBody>
          <a:bodyPr wrap="square" rtlCol="0">
            <a:spAutoFit/>
          </a:bodyPr>
          <a:lstStyle/>
          <a:p>
            <a:r>
              <a:rPr lang="en-US" dirty="0" smtClean="0">
                <a:latin typeface="Cambria" panose="02040503050406030204" pitchFamily="18" charset="0"/>
              </a:rPr>
              <a:t>Data from Summer Learning Programs</a:t>
            </a:r>
            <a:endParaRPr lang="en-US" dirty="0">
              <a:latin typeface="Cambria" panose="02040503050406030204" pitchFamily="18" charset="0"/>
            </a:endParaRPr>
          </a:p>
        </p:txBody>
      </p:sp>
    </p:spTree>
    <p:extLst>
      <p:ext uri="{BB962C8B-B14F-4D97-AF65-F5344CB8AC3E}">
        <p14:creationId xmlns:p14="http://schemas.microsoft.com/office/powerpoint/2010/main" val="305729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448" y="972963"/>
            <a:ext cx="7257800" cy="544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304800" y="520153"/>
            <a:ext cx="9079126" cy="435173"/>
          </a:xfrm>
        </p:spPr>
        <p:txBody>
          <a:bodyPr>
            <a:normAutofit fontScale="90000"/>
          </a:bodyPr>
          <a:lstStyle/>
          <a:p>
            <a:r>
              <a:rPr lang="en-US" u="sng" dirty="0" smtClean="0"/>
              <a:t>Quality</a:t>
            </a:r>
            <a:r>
              <a:rPr lang="en-US" sz="2100" dirty="0"/>
              <a:t> </a:t>
            </a:r>
            <a:r>
              <a:rPr lang="en-US" sz="3100" dirty="0"/>
              <a:t>Standards &amp; Improvement Capacity: Prerequisites for </a:t>
            </a:r>
            <a:r>
              <a:rPr lang="en-US" sz="3100" dirty="0" smtClean="0"/>
              <a:t>Engagement </a:t>
            </a:r>
            <a:endParaRPr lang="en-US" sz="2100" dirty="0"/>
          </a:p>
        </p:txBody>
      </p:sp>
    </p:spTree>
    <p:extLst>
      <p:ext uri="{BB962C8B-B14F-4D97-AF65-F5344CB8AC3E}">
        <p14:creationId xmlns:p14="http://schemas.microsoft.com/office/powerpoint/2010/main" val="260904450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53060" y="962526"/>
            <a:ext cx="7624307" cy="5400550"/>
          </a:xfrm>
          <a:prstGeom prst="rect">
            <a:avLst/>
          </a:prstGeom>
        </p:spPr>
      </p:pic>
      <p:sp>
        <p:nvSpPr>
          <p:cNvPr id="3" name="TextBox 2"/>
          <p:cNvSpPr txBox="1"/>
          <p:nvPr/>
        </p:nvSpPr>
        <p:spPr>
          <a:xfrm>
            <a:off x="1106907" y="6024522"/>
            <a:ext cx="8903368" cy="338554"/>
          </a:xfrm>
          <a:prstGeom prst="rect">
            <a:avLst/>
          </a:prstGeom>
          <a:noFill/>
        </p:spPr>
        <p:txBody>
          <a:bodyPr wrap="square" rtlCol="0">
            <a:spAutoFit/>
          </a:bodyPr>
          <a:lstStyle/>
          <a:p>
            <a:r>
              <a:rPr lang="en-US" sz="1600" dirty="0"/>
              <a:t>(source: http://www.supplyteachingsolutions.co.uk/#!Instilling-a-growth-mindset/c24tn/1)</a:t>
            </a:r>
          </a:p>
        </p:txBody>
      </p:sp>
    </p:spTree>
    <p:extLst>
      <p:ext uri="{BB962C8B-B14F-4D97-AF65-F5344CB8AC3E}">
        <p14:creationId xmlns:p14="http://schemas.microsoft.com/office/powerpoint/2010/main" val="9357806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600262" cy="868362"/>
          </a:xfrm>
        </p:spPr>
        <p:txBody>
          <a:bodyPr>
            <a:noAutofit/>
          </a:bodyPr>
          <a:lstStyle/>
          <a:p>
            <a:pPr algn="l"/>
            <a:r>
              <a:rPr lang="en-US" altLang="en-US" sz="2400" dirty="0" smtClean="0">
                <a:latin typeface="Franklin Gothic Demi" panose="020B0703020102020204" pitchFamily="34" charset="0"/>
                <a:cs typeface="Franklin Gothic Demi" panose="020B0703020102020204" pitchFamily="34" charset="0"/>
              </a:rPr>
              <a:t>Readiness requires systematic efforts to ensure there is room within </a:t>
            </a:r>
            <a:r>
              <a:rPr lang="en-US" altLang="en-US" sz="2400" i="1" dirty="0" smtClean="0">
                <a:latin typeface="Franklin Gothic Demi" panose="020B0703020102020204" pitchFamily="34" charset="0"/>
                <a:cs typeface="Franklin Gothic Demi" panose="020B0703020102020204" pitchFamily="34" charset="0"/>
              </a:rPr>
              <a:t>“official practice”  </a:t>
            </a:r>
            <a:r>
              <a:rPr lang="en-US" altLang="en-US" sz="2400" dirty="0" smtClean="0">
                <a:latin typeface="Franklin Gothic Demi" panose="020B0703020102020204" pitchFamily="34" charset="0"/>
                <a:cs typeface="Franklin Gothic Demi" panose="020B0703020102020204" pitchFamily="34" charset="0"/>
              </a:rPr>
              <a:t>to support developmental practice</a:t>
            </a:r>
            <a:r>
              <a:rPr lang="en-US" altLang="en-US" sz="2800" dirty="0" smtClean="0">
                <a:latin typeface="Franklin Gothic Demi" panose="020B0703020102020204" pitchFamily="34" charset="0"/>
                <a:cs typeface="Franklin Gothic Demi" panose="020B0703020102020204" pitchFamily="34" charset="0"/>
              </a:rPr>
              <a:t>.</a:t>
            </a:r>
          </a:p>
        </p:txBody>
      </p:sp>
      <p:pic>
        <p:nvPicPr>
          <p:cNvPr id="65539" name="Picture 2"/>
          <p:cNvPicPr>
            <a:picLocks noChangeAspect="1"/>
          </p:cNvPicPr>
          <p:nvPr/>
        </p:nvPicPr>
        <p:blipFill>
          <a:blip r:embed="rId3">
            <a:extLst>
              <a:ext uri="{28A0092B-C50C-407E-A947-70E740481C1C}">
                <a14:useLocalDpi xmlns:a14="http://schemas.microsoft.com/office/drawing/2010/main" val="0"/>
              </a:ext>
            </a:extLst>
          </a:blip>
          <a:srcRect b="5556"/>
          <a:stretch>
            <a:fillRect/>
          </a:stretch>
        </p:blipFill>
        <p:spPr bwMode="auto">
          <a:xfrm>
            <a:off x="46812" y="1143000"/>
            <a:ext cx="901065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566331" y="5257800"/>
            <a:ext cx="8382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DE6422"/>
                </a:solidFill>
                <a:latin typeface="Franklin Gothic Demi"/>
                <a:ea typeface="Franklin Gothic Demi" pitchFamily="34" charset="0"/>
                <a:cs typeface="Franklin Gothic Demi"/>
              </a:defRPr>
            </a:lvl1pPr>
            <a:lvl2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2pPr>
            <a:lvl3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3pPr>
            <a:lvl4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4pPr>
            <a:lvl5pPr algn="ctr" defTabSz="457200" rtl="0" eaLnBrk="0" fontAlgn="base" hangingPunct="0">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5pPr>
            <a:lvl6pPr marL="4572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6pPr>
            <a:lvl7pPr marL="9144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7pPr>
            <a:lvl8pPr marL="13716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8pPr>
            <a:lvl9pPr marL="1828800" algn="ctr" defTabSz="457200" rtl="0" fontAlgn="base">
              <a:spcBef>
                <a:spcPct val="0"/>
              </a:spcBef>
              <a:spcAft>
                <a:spcPct val="0"/>
              </a:spcAft>
              <a:defRPr sz="4400">
                <a:solidFill>
                  <a:srgbClr val="DE6422"/>
                </a:solidFill>
                <a:latin typeface="Franklin Gothic Demi" pitchFamily="34" charset="0"/>
                <a:ea typeface="Franklin Gothic Demi" pitchFamily="34" charset="0"/>
                <a:cs typeface="Franklin Gothic Demi" pitchFamily="34" charset="0"/>
              </a:defRPr>
            </a:lvl9pPr>
          </a:lstStyle>
          <a:p>
            <a:r>
              <a:rPr lang="en-US" sz="2400" dirty="0" smtClean="0"/>
              <a:t>As educators you know this and have ideas about how policy-makers can help them strike the right balance. </a:t>
            </a:r>
            <a:r>
              <a:rPr lang="en-US" sz="2400" i="1" dirty="0" smtClean="0"/>
              <a:t>Share them. And have other stakeholders reinforce their importance.</a:t>
            </a:r>
            <a:endParaRPr lang="en-US" sz="2400" i="1" dirty="0"/>
          </a:p>
        </p:txBody>
      </p:sp>
    </p:spTree>
    <p:extLst>
      <p:ext uri="{BB962C8B-B14F-4D97-AF65-F5344CB8AC3E}">
        <p14:creationId xmlns:p14="http://schemas.microsoft.com/office/powerpoint/2010/main" val="145210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0696"/>
          </a:xfrm>
        </p:spPr>
        <p:txBody>
          <a:bodyPr>
            <a:noAutofit/>
          </a:bodyPr>
          <a:lstStyle/>
          <a:p>
            <a:r>
              <a:rPr lang="en-US" sz="2400" dirty="0" smtClean="0"/>
              <a:t>Readiness responsibility goes beyond schools, but it has to be a priority of schools</a:t>
            </a:r>
            <a:endParaRPr lang="en-US" sz="2400" dirty="0"/>
          </a:p>
        </p:txBody>
      </p:sp>
      <p:pic>
        <p:nvPicPr>
          <p:cNvPr id="7" name="Picture 6"/>
          <p:cNvPicPr>
            <a:picLocks noChangeAspect="1"/>
          </p:cNvPicPr>
          <p:nvPr/>
        </p:nvPicPr>
        <p:blipFill>
          <a:blip r:embed="rId2"/>
          <a:stretch>
            <a:fillRect/>
          </a:stretch>
        </p:blipFill>
        <p:spPr>
          <a:xfrm>
            <a:off x="685800" y="1075334"/>
            <a:ext cx="5075615" cy="5578463"/>
          </a:xfrm>
          <a:prstGeom prst="rect">
            <a:avLst/>
          </a:prstGeom>
        </p:spPr>
      </p:pic>
      <p:pic>
        <p:nvPicPr>
          <p:cNvPr id="9" name="Picture 8"/>
          <p:cNvPicPr>
            <a:picLocks noChangeAspect="1"/>
          </p:cNvPicPr>
          <p:nvPr/>
        </p:nvPicPr>
        <p:blipFill rotWithShape="1">
          <a:blip r:embed="rId3"/>
          <a:srcRect l="25691"/>
          <a:stretch/>
        </p:blipFill>
        <p:spPr>
          <a:xfrm>
            <a:off x="5829114" y="762000"/>
            <a:ext cx="2770935" cy="910278"/>
          </a:xfrm>
          <a:prstGeom prst="rect">
            <a:avLst/>
          </a:prstGeom>
        </p:spPr>
      </p:pic>
    </p:spTree>
    <p:extLst>
      <p:ext uri="{BB962C8B-B14F-4D97-AF65-F5344CB8AC3E}">
        <p14:creationId xmlns:p14="http://schemas.microsoft.com/office/powerpoint/2010/main" val="4037116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30864"/>
            <a:ext cx="8229600" cy="1143000"/>
          </a:xfrm>
        </p:spPr>
        <p:txBody>
          <a:bodyPr>
            <a:normAutofit/>
          </a:bodyPr>
          <a:lstStyle/>
          <a:p>
            <a:r>
              <a:rPr lang="en-US" dirty="0" smtClean="0"/>
              <a:t>Beating the Odds vs. </a:t>
            </a:r>
            <a:br>
              <a:rPr lang="en-US" dirty="0" smtClean="0"/>
            </a:br>
            <a:r>
              <a:rPr lang="en-US" dirty="0" smtClean="0"/>
              <a:t>Changing the Odds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71" y="2434431"/>
            <a:ext cx="2714625" cy="28575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348" t="7941" r="8881" b="10650"/>
          <a:stretch/>
        </p:blipFill>
        <p:spPr>
          <a:xfrm>
            <a:off x="4572000" y="1417638"/>
            <a:ext cx="4732421" cy="2946113"/>
          </a:xfrm>
          <a:prstGeom prst="rect">
            <a:avLst/>
          </a:prstGeom>
        </p:spPr>
      </p:pic>
      <p:pic>
        <p:nvPicPr>
          <p:cNvPr id="2050" name="Picture 2" descr="Image result for change te odds improv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896" y="2473090"/>
            <a:ext cx="3898231" cy="185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3765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143000"/>
            <a:ext cx="7924800" cy="5135563"/>
          </a:xfrm>
        </p:spPr>
        <p:txBody>
          <a:bodyPr/>
          <a:lstStyle/>
          <a:p>
            <a:pPr marL="457200" lvl="0" indent="-457200">
              <a:buFont typeface="+mj-lt"/>
              <a:buAutoNum type="arabicPeriod"/>
            </a:pPr>
            <a:r>
              <a:rPr lang="en-US" sz="2000" dirty="0">
                <a:solidFill>
                  <a:schemeClr val="bg1">
                    <a:lumMod val="50000"/>
                  </a:schemeClr>
                </a:solidFill>
              </a:rPr>
              <a:t>Talk about what young people have and need, not just about the system – put youth at the center</a:t>
            </a:r>
            <a:r>
              <a:rPr lang="en-US" sz="2000" dirty="0" smtClean="0">
                <a:solidFill>
                  <a:schemeClr val="bg1">
                    <a:lumMod val="50000"/>
                  </a:schemeClr>
                </a:solidFill>
              </a:rPr>
              <a:t>.</a:t>
            </a:r>
            <a:endParaRPr lang="en-US" sz="2000" dirty="0">
              <a:solidFill>
                <a:schemeClr val="bg1">
                  <a:lumMod val="50000"/>
                </a:schemeClr>
              </a:solidFill>
            </a:endParaRPr>
          </a:p>
          <a:p>
            <a:pPr marL="457200" lvl="0" indent="-457200">
              <a:buFont typeface="+mj-lt"/>
              <a:buAutoNum type="arabicPeriod"/>
            </a:pPr>
            <a:r>
              <a:rPr lang="en-US" sz="2000" dirty="0">
                <a:solidFill>
                  <a:schemeClr val="bg1">
                    <a:lumMod val="50000"/>
                  </a:schemeClr>
                </a:solidFill>
              </a:rPr>
              <a:t>Talk about what really matters for child and youth readiness and success, not just for graduation</a:t>
            </a:r>
            <a:r>
              <a:rPr lang="en-US" sz="2000" dirty="0" smtClean="0">
                <a:solidFill>
                  <a:schemeClr val="bg1">
                    <a:lumMod val="50000"/>
                  </a:schemeClr>
                </a:solidFill>
              </a:rPr>
              <a:t>.</a:t>
            </a:r>
            <a:endParaRPr lang="en-US" sz="2000" dirty="0">
              <a:solidFill>
                <a:schemeClr val="bg1">
                  <a:lumMod val="50000"/>
                </a:schemeClr>
              </a:solidFill>
            </a:endParaRPr>
          </a:p>
          <a:p>
            <a:pPr marL="457200" lvl="0" indent="-457200">
              <a:buFont typeface="+mj-lt"/>
              <a:buAutoNum type="arabicPeriod"/>
            </a:pPr>
            <a:r>
              <a:rPr lang="en-US" sz="2000" dirty="0"/>
              <a:t>Talk about the education ecosystem, not just the education system </a:t>
            </a:r>
            <a:r>
              <a:rPr lang="en-US" sz="2000" b="1" i="1" dirty="0"/>
              <a:t>-- include other stakeholders, not just as advocates but important partners</a:t>
            </a:r>
            <a:r>
              <a:rPr lang="en-US" sz="2000" dirty="0" smtClean="0"/>
              <a:t>. Don’t oversell, but connect your issues to public opinion, the popular media, and concerns about bigger issues, e.g. the economy.</a:t>
            </a:r>
            <a:endParaRPr lang="en-US" sz="2000" dirty="0"/>
          </a:p>
          <a:p>
            <a:pPr marL="457200" lvl="0" indent="-457200">
              <a:buFont typeface="+mj-lt"/>
              <a:buAutoNum type="arabicPeriod"/>
            </a:pPr>
            <a:r>
              <a:rPr lang="en-US" sz="2000" dirty="0"/>
              <a:t>Talk </a:t>
            </a:r>
            <a:r>
              <a:rPr lang="en-US" sz="2000" dirty="0" smtClean="0"/>
              <a:t>about the issues facing young </a:t>
            </a:r>
            <a:r>
              <a:rPr lang="en-US" sz="2000" dirty="0"/>
              <a:t>people and their families </a:t>
            </a:r>
            <a:r>
              <a:rPr lang="en-US" sz="2000" i="1" u="sng" dirty="0" smtClean="0"/>
              <a:t>in their language </a:t>
            </a:r>
            <a:r>
              <a:rPr lang="en-US" sz="2000" dirty="0" smtClean="0"/>
              <a:t>so </a:t>
            </a:r>
            <a:r>
              <a:rPr lang="en-US" sz="2000" dirty="0"/>
              <a:t>that you can respectfully convey the commonalities and the differences the students and families bring into schools and teachers experience in schools.</a:t>
            </a:r>
          </a:p>
          <a:p>
            <a:pPr marL="457200" lvl="0" indent="-457200">
              <a:buFont typeface="+mj-lt"/>
              <a:buAutoNum type="arabicPeriod"/>
            </a:pPr>
            <a:r>
              <a:rPr lang="en-US" sz="2000" dirty="0"/>
              <a:t>Let young </a:t>
            </a:r>
            <a:r>
              <a:rPr lang="en-US" sz="2000" dirty="0" smtClean="0"/>
              <a:t>people and families </a:t>
            </a:r>
            <a:r>
              <a:rPr lang="en-US" sz="2000" dirty="0"/>
              <a:t>do the talking whenever possible, empowered with stories and facts</a:t>
            </a:r>
            <a:r>
              <a:rPr lang="en-US" sz="2000" dirty="0" smtClean="0"/>
              <a:t>.</a:t>
            </a:r>
            <a:endParaRPr lang="en-US" sz="2000" dirty="0"/>
          </a:p>
        </p:txBody>
      </p:sp>
      <p:sp>
        <p:nvSpPr>
          <p:cNvPr id="5" name="Text Placeholder 4"/>
          <p:cNvSpPr>
            <a:spLocks noGrp="1"/>
          </p:cNvSpPr>
          <p:nvPr>
            <p:ph type="body" sz="quarter" idx="13"/>
          </p:nvPr>
        </p:nvSpPr>
        <p:spPr>
          <a:xfrm>
            <a:off x="277969" y="359970"/>
            <a:ext cx="8839200" cy="354807"/>
          </a:xfrm>
        </p:spPr>
        <p:txBody>
          <a:bodyPr/>
          <a:lstStyle/>
          <a:p>
            <a:r>
              <a:rPr lang="en-US" dirty="0"/>
              <a:t>H</a:t>
            </a:r>
            <a:r>
              <a:rPr lang="en-US" dirty="0" smtClean="0"/>
              <a:t>ow do we convey what we want in ways that stick?</a:t>
            </a:r>
            <a:endParaRPr lang="en-US" dirty="0"/>
          </a:p>
        </p:txBody>
      </p:sp>
    </p:spTree>
    <p:extLst>
      <p:ext uri="{BB962C8B-B14F-4D97-AF65-F5344CB8AC3E}">
        <p14:creationId xmlns:p14="http://schemas.microsoft.com/office/powerpoint/2010/main" val="42892207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609600"/>
            <a:ext cx="7873102" cy="6096000"/>
          </a:xfrm>
          <a:prstGeom prst="rect">
            <a:avLst/>
          </a:prstGeom>
        </p:spPr>
      </p:pic>
      <p:pic>
        <p:nvPicPr>
          <p:cNvPr id="5" name="Content Placeholder 3"/>
          <p:cNvPicPr>
            <a:picLocks noGrp="1" noChangeAspect="1"/>
          </p:cNvPicPr>
          <p:nvPr>
            <p:ph idx="1"/>
          </p:nvPr>
        </p:nvPicPr>
        <p:blipFill>
          <a:blip r:embed="rId3"/>
          <a:stretch>
            <a:fillRect/>
          </a:stretch>
        </p:blipFill>
        <p:spPr>
          <a:xfrm>
            <a:off x="7162800" y="152400"/>
            <a:ext cx="1826132" cy="1826132"/>
          </a:xfrm>
          <a:prstGeom prst="ellipse">
            <a:avLst/>
          </a:prstGeom>
          <a:ln w="127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1916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271463"/>
            <a:ext cx="7924800" cy="638175"/>
          </a:xfrm>
        </p:spPr>
        <p:txBody>
          <a:bodyPr>
            <a:normAutofit/>
          </a:bodyPr>
          <a:lstStyle/>
          <a:p>
            <a:r>
              <a:rPr lang="en-US" altLang="en-US" dirty="0" smtClean="0">
                <a:latin typeface="Franklin Gothic Demi" panose="020B0703020102020204" pitchFamily="34" charset="0"/>
                <a:cs typeface="Franklin Gothic Demi" panose="020B0703020102020204" pitchFamily="34" charset="0"/>
              </a:rPr>
              <a:t>Build Competencies, Identity and Agency</a:t>
            </a:r>
          </a:p>
        </p:txBody>
      </p:sp>
      <p:graphicFrame>
        <p:nvGraphicFramePr>
          <p:cNvPr id="4" name="Content Placeholder 6"/>
          <p:cNvGraphicFramePr>
            <a:graphicFrameLocks noGrp="1"/>
          </p:cNvGraphicFramePr>
          <p:nvPr>
            <p:ph idx="1"/>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1190" y="1143000"/>
            <a:ext cx="52197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2396" y="2230755"/>
            <a:ext cx="1004888" cy="268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2343" y="3086755"/>
            <a:ext cx="7482114" cy="523220"/>
          </a:xfrm>
          <a:prstGeom prst="rect">
            <a:avLst/>
          </a:prstGeom>
          <a:noFill/>
        </p:spPr>
        <p:txBody>
          <a:bodyPr wrap="square" rtlCol="0">
            <a:spAutoFit/>
          </a:bodyPr>
          <a:lstStyle/>
          <a:p>
            <a:pPr algn="ctr"/>
            <a:r>
              <a:rPr lang="en-US" sz="2800" dirty="0" smtClean="0"/>
              <a:t>The Abilities Backpack </a:t>
            </a:r>
            <a:endParaRPr lang="en-US" sz="2800" dirty="0"/>
          </a:p>
        </p:txBody>
      </p:sp>
    </p:spTree>
    <p:extLst>
      <p:ext uri="{BB962C8B-B14F-4D97-AF65-F5344CB8AC3E}">
        <p14:creationId xmlns:p14="http://schemas.microsoft.com/office/powerpoint/2010/main" val="341623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Shine a Light on the Traps in more traditional “</a:t>
            </a:r>
            <a:r>
              <a:rPr lang="en-US" sz="3600" dirty="0" err="1" smtClean="0"/>
              <a:t>development”systems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707187338"/>
              </p:ext>
            </p:extLst>
          </p:nvPr>
        </p:nvGraphicFramePr>
        <p:xfrm>
          <a:off x="762000" y="1295400"/>
          <a:ext cx="7876343" cy="5136402"/>
        </p:xfrm>
        <a:graphic>
          <a:graphicData uri="http://schemas.openxmlformats.org/drawingml/2006/table">
            <a:tbl>
              <a:tblPr firstRow="1" firstCol="1" bandRow="1">
                <a:tableStyleId>{5C22544A-7EE6-4342-B048-85BDC9FD1C3A}</a:tableStyleId>
              </a:tblPr>
              <a:tblGrid>
                <a:gridCol w="7876343"/>
              </a:tblGrid>
              <a:tr h="1147494">
                <a:tc>
                  <a:txBody>
                    <a:bodyPr/>
                    <a:lstStyle/>
                    <a:p>
                      <a:pPr marL="0" marR="0">
                        <a:spcBef>
                          <a:spcPts val="0"/>
                        </a:spcBef>
                        <a:spcAft>
                          <a:spcPts val="0"/>
                        </a:spcAft>
                      </a:pPr>
                      <a:r>
                        <a:rPr lang="en-US" sz="2000" dirty="0">
                          <a:effectLst/>
                        </a:rPr>
                        <a:t>Age as Proxy for Stage</a:t>
                      </a:r>
                    </a:p>
                    <a:p>
                      <a:pPr marL="0" marR="0">
                        <a:spcBef>
                          <a:spcPts val="0"/>
                        </a:spcBef>
                        <a:spcAft>
                          <a:spcPts val="0"/>
                        </a:spcAft>
                      </a:pPr>
                      <a:r>
                        <a:rPr lang="en-US" sz="1800" dirty="0">
                          <a:effectLst/>
                        </a:rPr>
                        <a:t>When young people are assigned to a program, group or class based on age, rather than stage of learning, development or behavior</a:t>
                      </a:r>
                      <a:r>
                        <a:rPr lang="en-US" sz="1800" dirty="0" smtClean="0">
                          <a:effectLst/>
                        </a:rPr>
                        <a:t>..</a:t>
                      </a:r>
                      <a:endParaRPr lang="en-US" sz="1800" dirty="0">
                        <a:effectLst/>
                      </a:endParaRPr>
                    </a:p>
                    <a:p>
                      <a:pPr marL="0" marR="0">
                        <a:spcBef>
                          <a:spcPts val="0"/>
                        </a:spcBef>
                        <a:spcAft>
                          <a:spcPts val="0"/>
                        </a:spcAft>
                      </a:pPr>
                      <a:r>
                        <a:rPr lang="en-US" sz="1800" dirty="0">
                          <a:effectLst/>
                        </a:rPr>
                        <a:t> </a:t>
                      </a:r>
                    </a:p>
                  </a:txBody>
                  <a:tcPr marL="52089" marR="52089" marT="0" marB="0" anchor="ctr"/>
                </a:tc>
              </a:tr>
              <a:tr h="1693920">
                <a:tc>
                  <a:txBody>
                    <a:bodyPr/>
                    <a:lstStyle/>
                    <a:p>
                      <a:pPr marL="0" marR="0">
                        <a:spcBef>
                          <a:spcPts val="0"/>
                        </a:spcBef>
                        <a:spcAft>
                          <a:spcPts val="0"/>
                        </a:spcAft>
                      </a:pPr>
                      <a:r>
                        <a:rPr lang="en-US" sz="2000" dirty="0">
                          <a:effectLst/>
                        </a:rPr>
                        <a:t>Completion as Proxy for Competence</a:t>
                      </a:r>
                    </a:p>
                    <a:p>
                      <a:pPr marL="0" marR="0">
                        <a:spcBef>
                          <a:spcPts val="0"/>
                        </a:spcBef>
                        <a:spcAft>
                          <a:spcPts val="0"/>
                        </a:spcAft>
                      </a:pPr>
                      <a:r>
                        <a:rPr lang="en-US" sz="1800" dirty="0">
                          <a:effectLst/>
                        </a:rPr>
                        <a:t>When young people are allowed to move on to the next stage, grade, system or setting because they have finished—even if they are not ready. Or, when young people are ready to move on, but are not allowed because of certain policies or requirements. </a:t>
                      </a:r>
                    </a:p>
                    <a:p>
                      <a:pPr marL="0" marR="0">
                        <a:spcBef>
                          <a:spcPts val="0"/>
                        </a:spcBef>
                        <a:spcAft>
                          <a:spcPts val="0"/>
                        </a:spcAft>
                      </a:pPr>
                      <a:r>
                        <a:rPr lang="en-US" sz="1800" dirty="0">
                          <a:effectLst/>
                        </a:rPr>
                        <a:t> </a:t>
                      </a:r>
                    </a:p>
                  </a:txBody>
                  <a:tcPr marL="52089" marR="52089" marT="0" marB="0" anchor="ctr"/>
                </a:tc>
              </a:tr>
              <a:tr h="1147494">
                <a:tc>
                  <a:txBody>
                    <a:bodyPr/>
                    <a:lstStyle/>
                    <a:p>
                      <a:pPr marL="0" marR="0">
                        <a:spcBef>
                          <a:spcPts val="0"/>
                        </a:spcBef>
                        <a:spcAft>
                          <a:spcPts val="0"/>
                        </a:spcAft>
                      </a:pPr>
                      <a:r>
                        <a:rPr lang="en-US" sz="2000" dirty="0">
                          <a:effectLst/>
                        </a:rPr>
                        <a:t>Time as Proxy for Progress</a:t>
                      </a:r>
                    </a:p>
                    <a:p>
                      <a:pPr marL="0" marR="0">
                        <a:spcBef>
                          <a:spcPts val="0"/>
                        </a:spcBef>
                        <a:spcAft>
                          <a:spcPts val="0"/>
                        </a:spcAft>
                      </a:pPr>
                      <a:r>
                        <a:rPr lang="en-US" sz="1800" dirty="0">
                          <a:effectLst/>
                        </a:rPr>
                        <a:t>When young people’s time in a system or setting triggers when they move ahead, or when time is used as a way to measure a young person’s growth and development.  </a:t>
                      </a:r>
                    </a:p>
                  </a:txBody>
                  <a:tcPr marL="52089" marR="52089" marT="0" marB="0" anchor="ctr"/>
                </a:tc>
              </a:tr>
              <a:tr h="1147494">
                <a:tc>
                  <a:txBody>
                    <a:bodyPr/>
                    <a:lstStyle/>
                    <a:p>
                      <a:pPr marL="0" marR="0">
                        <a:spcBef>
                          <a:spcPts val="0"/>
                        </a:spcBef>
                        <a:spcAft>
                          <a:spcPts val="0"/>
                        </a:spcAft>
                      </a:pPr>
                      <a:r>
                        <a:rPr lang="en-US" sz="2000" dirty="0">
                          <a:effectLst/>
                        </a:rPr>
                        <a:t>Access as Proxy for Quality</a:t>
                      </a:r>
                    </a:p>
                    <a:p>
                      <a:pPr marL="0" marR="0">
                        <a:spcBef>
                          <a:spcPts val="0"/>
                        </a:spcBef>
                        <a:spcAft>
                          <a:spcPts val="0"/>
                        </a:spcAft>
                      </a:pPr>
                      <a:r>
                        <a:rPr lang="en-US" sz="1800" dirty="0">
                          <a:effectLst/>
                        </a:rPr>
                        <a:t>When young people’s place of residence determines their access to quality schooling, services and programs</a:t>
                      </a:r>
                      <a:r>
                        <a:rPr lang="en-US" sz="1800" dirty="0" smtClean="0">
                          <a:effectLst/>
                        </a:rPr>
                        <a:t>..</a:t>
                      </a:r>
                      <a:endParaRPr lang="en-US" sz="1800" dirty="0">
                        <a:effectLst/>
                      </a:endParaRPr>
                    </a:p>
                    <a:p>
                      <a:pPr marL="0" marR="0">
                        <a:spcBef>
                          <a:spcPts val="0"/>
                        </a:spcBef>
                        <a:spcAft>
                          <a:spcPts val="0"/>
                        </a:spcAft>
                      </a:pPr>
                      <a:r>
                        <a:rPr lang="en-US" sz="1800" dirty="0">
                          <a:effectLst/>
                        </a:rPr>
                        <a:t> </a:t>
                      </a:r>
                    </a:p>
                  </a:txBody>
                  <a:tcPr marL="52089" marR="52089" marT="0" marB="0" anchor="ctr"/>
                </a:tc>
              </a:tr>
            </a:tbl>
          </a:graphicData>
        </a:graphic>
      </p:graphicFrame>
    </p:spTree>
    <p:extLst>
      <p:ext uri="{BB962C8B-B14F-4D97-AF65-F5344CB8AC3E}">
        <p14:creationId xmlns:p14="http://schemas.microsoft.com/office/powerpoint/2010/main" val="19929952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143000"/>
            <a:ext cx="7924800" cy="5135563"/>
          </a:xfrm>
        </p:spPr>
        <p:txBody>
          <a:bodyPr/>
          <a:lstStyle/>
          <a:p>
            <a:pPr marL="457200" lvl="0" indent="-457200">
              <a:buFont typeface="+mj-lt"/>
              <a:buAutoNum type="arabicPeriod"/>
            </a:pPr>
            <a:r>
              <a:rPr lang="en-US" sz="1600" dirty="0">
                <a:solidFill>
                  <a:schemeClr val="bg1">
                    <a:lumMod val="50000"/>
                  </a:schemeClr>
                </a:solidFill>
              </a:rPr>
              <a:t>Talk about what young people have and need, not just about the system – put youth at the center</a:t>
            </a:r>
            <a:r>
              <a:rPr lang="en-US" sz="1600" dirty="0" smtClean="0">
                <a:solidFill>
                  <a:schemeClr val="bg1">
                    <a:lumMod val="50000"/>
                  </a:schemeClr>
                </a:solidFill>
              </a:rPr>
              <a:t>.</a:t>
            </a:r>
            <a:endParaRPr lang="en-US" sz="1600" dirty="0">
              <a:solidFill>
                <a:schemeClr val="bg1">
                  <a:lumMod val="50000"/>
                </a:schemeClr>
              </a:solidFill>
            </a:endParaRPr>
          </a:p>
          <a:p>
            <a:pPr marL="457200" lvl="0" indent="-457200">
              <a:buFont typeface="+mj-lt"/>
              <a:buAutoNum type="arabicPeriod"/>
            </a:pPr>
            <a:r>
              <a:rPr lang="en-US" sz="1600" dirty="0">
                <a:solidFill>
                  <a:schemeClr val="bg1">
                    <a:lumMod val="50000"/>
                  </a:schemeClr>
                </a:solidFill>
              </a:rPr>
              <a:t>Talk about what really matters for child and youth readiness and success, not just for graduation</a:t>
            </a:r>
            <a:r>
              <a:rPr lang="en-US" sz="1600" dirty="0" smtClean="0">
                <a:solidFill>
                  <a:schemeClr val="bg1">
                    <a:lumMod val="50000"/>
                  </a:schemeClr>
                </a:solidFill>
              </a:rPr>
              <a:t>.</a:t>
            </a:r>
            <a:endParaRPr lang="en-US" sz="1600" dirty="0">
              <a:solidFill>
                <a:schemeClr val="bg1">
                  <a:lumMod val="50000"/>
                </a:schemeClr>
              </a:solidFill>
            </a:endParaRPr>
          </a:p>
          <a:p>
            <a:pPr marL="457200" lvl="0" indent="-457200">
              <a:buFont typeface="+mj-lt"/>
              <a:buAutoNum type="arabicPeriod"/>
            </a:pPr>
            <a:r>
              <a:rPr lang="en-US" sz="1600" dirty="0">
                <a:solidFill>
                  <a:schemeClr val="bg1">
                    <a:lumMod val="50000"/>
                  </a:schemeClr>
                </a:solidFill>
              </a:rPr>
              <a:t>Talk about the education ecosystem, not just the education system </a:t>
            </a:r>
            <a:r>
              <a:rPr lang="en-US" sz="1600" b="1" i="1" dirty="0">
                <a:solidFill>
                  <a:schemeClr val="bg1">
                    <a:lumMod val="50000"/>
                  </a:schemeClr>
                </a:solidFill>
              </a:rPr>
              <a:t>-- include other stakeholders, not just as advocates but important partners</a:t>
            </a:r>
            <a:r>
              <a:rPr lang="en-US" sz="1600" dirty="0" smtClean="0">
                <a:solidFill>
                  <a:schemeClr val="bg1">
                    <a:lumMod val="50000"/>
                  </a:schemeClr>
                </a:solidFill>
              </a:rPr>
              <a:t>. Don’t oversell, but connect your issues to public opinion, the popular media, and concerns about bigger issues, e.g. the economy.</a:t>
            </a:r>
            <a:endParaRPr lang="en-US" sz="1600" dirty="0">
              <a:solidFill>
                <a:schemeClr val="bg1">
                  <a:lumMod val="50000"/>
                </a:schemeClr>
              </a:solidFill>
            </a:endParaRPr>
          </a:p>
          <a:p>
            <a:pPr marL="457200" lvl="0" indent="-457200">
              <a:buFont typeface="+mj-lt"/>
              <a:buAutoNum type="arabicPeriod"/>
            </a:pPr>
            <a:r>
              <a:rPr lang="en-US" sz="1600" dirty="0">
                <a:solidFill>
                  <a:schemeClr val="bg1">
                    <a:lumMod val="50000"/>
                  </a:schemeClr>
                </a:solidFill>
              </a:rPr>
              <a:t>Talk </a:t>
            </a:r>
            <a:r>
              <a:rPr lang="en-US" sz="1600" dirty="0" smtClean="0">
                <a:solidFill>
                  <a:schemeClr val="bg1">
                    <a:lumMod val="50000"/>
                  </a:schemeClr>
                </a:solidFill>
              </a:rPr>
              <a:t>about the issues facing young </a:t>
            </a:r>
            <a:r>
              <a:rPr lang="en-US" sz="1600" dirty="0">
                <a:solidFill>
                  <a:schemeClr val="bg1">
                    <a:lumMod val="50000"/>
                  </a:schemeClr>
                </a:solidFill>
              </a:rPr>
              <a:t>people and their families </a:t>
            </a:r>
            <a:r>
              <a:rPr lang="en-US" sz="1600" i="1" u="sng" dirty="0" smtClean="0">
                <a:solidFill>
                  <a:schemeClr val="bg1">
                    <a:lumMod val="50000"/>
                  </a:schemeClr>
                </a:solidFill>
              </a:rPr>
              <a:t>in their language </a:t>
            </a:r>
            <a:r>
              <a:rPr lang="en-US" sz="1600" dirty="0" smtClean="0">
                <a:solidFill>
                  <a:schemeClr val="bg1">
                    <a:lumMod val="50000"/>
                  </a:schemeClr>
                </a:solidFill>
              </a:rPr>
              <a:t>so </a:t>
            </a:r>
            <a:r>
              <a:rPr lang="en-US" sz="1600" dirty="0">
                <a:solidFill>
                  <a:schemeClr val="bg1">
                    <a:lumMod val="50000"/>
                  </a:schemeClr>
                </a:solidFill>
              </a:rPr>
              <a:t>that you can respectfully convey the commonalities and the differences the students and families bring into schools and teachers experience in schools.</a:t>
            </a:r>
          </a:p>
          <a:p>
            <a:pPr marL="457200" lvl="0" indent="-457200">
              <a:buFont typeface="+mj-lt"/>
              <a:buAutoNum type="arabicPeriod"/>
            </a:pPr>
            <a:r>
              <a:rPr lang="en-US" sz="1600" dirty="0">
                <a:solidFill>
                  <a:schemeClr val="bg1">
                    <a:lumMod val="50000"/>
                  </a:schemeClr>
                </a:solidFill>
              </a:rPr>
              <a:t>Let young </a:t>
            </a:r>
            <a:r>
              <a:rPr lang="en-US" sz="1600" dirty="0" smtClean="0">
                <a:solidFill>
                  <a:schemeClr val="bg1">
                    <a:lumMod val="50000"/>
                  </a:schemeClr>
                </a:solidFill>
              </a:rPr>
              <a:t>people and families </a:t>
            </a:r>
            <a:r>
              <a:rPr lang="en-US" sz="1600" dirty="0">
                <a:solidFill>
                  <a:schemeClr val="bg1">
                    <a:lumMod val="50000"/>
                  </a:schemeClr>
                </a:solidFill>
              </a:rPr>
              <a:t>do the talking whenever possible, empowered with stories and </a:t>
            </a:r>
            <a:r>
              <a:rPr lang="en-US" sz="1600" dirty="0" smtClean="0">
                <a:solidFill>
                  <a:schemeClr val="bg1">
                    <a:lumMod val="50000"/>
                  </a:schemeClr>
                </a:solidFill>
              </a:rPr>
              <a:t>facts.</a:t>
            </a:r>
          </a:p>
          <a:p>
            <a:pPr marL="457200" lvl="0" indent="-457200">
              <a:buFont typeface="+mj-lt"/>
              <a:buAutoNum type="arabicPeriod"/>
            </a:pPr>
            <a:r>
              <a:rPr lang="en-US" sz="2000" dirty="0" smtClean="0"/>
              <a:t>Be </a:t>
            </a:r>
            <a:r>
              <a:rPr lang="en-US" sz="2000" dirty="0"/>
              <a:t>prepared to act in ways that make the issues, the stakeholders, especially the young people, and the decision-makers more visible. </a:t>
            </a:r>
            <a:endParaRPr lang="en-US" sz="2000" dirty="0" smtClean="0"/>
          </a:p>
          <a:p>
            <a:pPr marL="457200" lvl="0" indent="-457200">
              <a:buFont typeface="+mj-lt"/>
              <a:buAutoNum type="arabicPeriod"/>
            </a:pPr>
            <a:r>
              <a:rPr lang="en-US" sz="2000" dirty="0" smtClean="0"/>
              <a:t>Be </a:t>
            </a:r>
            <a:r>
              <a:rPr lang="en-US" sz="2000" dirty="0"/>
              <a:t>prepared for the long-game, we’ve been here </a:t>
            </a:r>
            <a:r>
              <a:rPr lang="en-US" sz="2000" dirty="0" smtClean="0"/>
              <a:t>before…</a:t>
            </a:r>
            <a:endParaRPr lang="en-US" sz="2000" dirty="0">
              <a:solidFill>
                <a:schemeClr val="bg1">
                  <a:lumMod val="50000"/>
                </a:schemeClr>
              </a:solidFill>
            </a:endParaRPr>
          </a:p>
        </p:txBody>
      </p:sp>
      <p:sp>
        <p:nvSpPr>
          <p:cNvPr id="5" name="Text Placeholder 4"/>
          <p:cNvSpPr>
            <a:spLocks noGrp="1"/>
          </p:cNvSpPr>
          <p:nvPr>
            <p:ph type="body" sz="quarter" idx="13"/>
          </p:nvPr>
        </p:nvSpPr>
        <p:spPr>
          <a:xfrm>
            <a:off x="277969" y="359970"/>
            <a:ext cx="8839200" cy="354807"/>
          </a:xfrm>
        </p:spPr>
        <p:txBody>
          <a:bodyPr/>
          <a:lstStyle/>
          <a:p>
            <a:r>
              <a:rPr lang="en-US" dirty="0"/>
              <a:t>H</a:t>
            </a:r>
            <a:r>
              <a:rPr lang="en-US" dirty="0" smtClean="0"/>
              <a:t>ow do we convey what we want in ways that stick?</a:t>
            </a:r>
            <a:endParaRPr lang="en-US" dirty="0"/>
          </a:p>
        </p:txBody>
      </p:sp>
    </p:spTree>
    <p:extLst>
      <p:ext uri="{BB962C8B-B14F-4D97-AF65-F5344CB8AC3E}">
        <p14:creationId xmlns:p14="http://schemas.microsoft.com/office/powerpoint/2010/main" val="27792588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Guide!! </a:t>
            </a:r>
            <a:r>
              <a:rPr lang="en-US" sz="2400" dirty="0" smtClean="0"/>
              <a:t>(pp. 35 – 38)</a:t>
            </a:r>
            <a:endParaRPr lang="en-US" dirty="0"/>
          </a:p>
        </p:txBody>
      </p:sp>
      <p:sp>
        <p:nvSpPr>
          <p:cNvPr id="4" name="Rectangle 3"/>
          <p:cNvSpPr/>
          <p:nvPr/>
        </p:nvSpPr>
        <p:spPr>
          <a:xfrm>
            <a:off x="168800" y="886922"/>
            <a:ext cx="8289400" cy="5262979"/>
          </a:xfrm>
          <a:prstGeom prst="rect">
            <a:avLst/>
          </a:prstGeom>
        </p:spPr>
        <p:txBody>
          <a:bodyPr wrap="square">
            <a:spAutoFit/>
          </a:bodyPr>
          <a:lstStyle/>
          <a:p>
            <a:r>
              <a:rPr lang="en-US" sz="2000" b="1" dirty="0"/>
              <a:t>7) Acknowledge the arguments of the other side of a controversial issue</a:t>
            </a:r>
            <a:r>
              <a:rPr lang="en-US" sz="1600" dirty="0"/>
              <a:t>. </a:t>
            </a:r>
            <a:r>
              <a:rPr lang="en-US" sz="1400" dirty="0"/>
              <a:t>As a citizen petitioning your policymaker for “redress of grievance,” you want help from an informed and effective legislator, one who knows what liabilities may result from his/her help. Unless policymakers know all the countervailing risks and pitfalls they may well come to resent you or the issues you need help with, or both</a:t>
            </a:r>
            <a:r>
              <a:rPr lang="en-US" dirty="0" smtClean="0"/>
              <a:t>.</a:t>
            </a:r>
          </a:p>
          <a:p>
            <a:endParaRPr lang="en-US" dirty="0" smtClean="0"/>
          </a:p>
          <a:p>
            <a:r>
              <a:rPr lang="en-US" sz="2000" b="1" dirty="0" smtClean="0"/>
              <a:t> </a:t>
            </a:r>
            <a:r>
              <a:rPr lang="en-US" sz="2000" b="1" dirty="0"/>
              <a:t>8) Before leaving, summarize the major points of your discussion and agree on </a:t>
            </a:r>
            <a:r>
              <a:rPr lang="en-US" sz="2000" b="1" dirty="0" err="1"/>
              <a:t>followup</a:t>
            </a:r>
            <a:r>
              <a:rPr lang="en-US" sz="2000" b="1" dirty="0"/>
              <a:t> actions by stated dates</a:t>
            </a:r>
            <a:r>
              <a:rPr lang="en-US" dirty="0"/>
              <a:t>. </a:t>
            </a:r>
            <a:r>
              <a:rPr lang="en-US" sz="1400" dirty="0"/>
              <a:t>Try to “clinch the sale” with specific commitments on your part and that of the lawmaker. “Giving your word and keeping it is the bedrock foundation of American politics,” says no less an authority than former Speaker of the House of Representatives “Tip” O’Neill. So try to elicit a promise as specific as possible</a:t>
            </a:r>
            <a:r>
              <a:rPr lang="en-US" sz="1400" dirty="0" smtClean="0"/>
              <a:t>.</a:t>
            </a:r>
          </a:p>
          <a:p>
            <a:endParaRPr lang="en-US" sz="1600" dirty="0" smtClean="0"/>
          </a:p>
          <a:p>
            <a:pPr defTabSz="390525"/>
            <a:r>
              <a:rPr lang="en-US" b="1" dirty="0" smtClean="0"/>
              <a:t> </a:t>
            </a:r>
            <a:r>
              <a:rPr lang="en-US" b="1" dirty="0"/>
              <a:t>9) Use the occasion to give the policymaker something of political value</a:t>
            </a:r>
            <a:r>
              <a:rPr lang="en-US" dirty="0"/>
              <a:t>, </a:t>
            </a:r>
            <a:r>
              <a:rPr lang="en-US" sz="1400" dirty="0"/>
              <a:t>such as an invitation to address a large gathering, to write his/her views on the </a:t>
            </a:r>
            <a:r>
              <a:rPr lang="en-US" sz="1400" dirty="0" smtClean="0"/>
              <a:t>subject </a:t>
            </a:r>
          </a:p>
          <a:p>
            <a:pPr defTabSz="390525"/>
            <a:r>
              <a:rPr lang="en-US" sz="1400" dirty="0" smtClean="0"/>
              <a:t>for </a:t>
            </a:r>
            <a:r>
              <a:rPr lang="en-US" sz="1400" dirty="0"/>
              <a:t>publication in your organizational journal, an award or similar </a:t>
            </a:r>
            <a:r>
              <a:rPr lang="en-US" sz="1400" dirty="0" err="1" smtClean="0"/>
              <a:t>tokenrecognition</a:t>
            </a:r>
            <a:r>
              <a:rPr lang="en-US" sz="1600" dirty="0"/>
              <a:t>. </a:t>
            </a:r>
            <a:endParaRPr lang="en-US" sz="1600" dirty="0" smtClean="0"/>
          </a:p>
          <a:p>
            <a:pPr defTabSz="390525"/>
            <a:endParaRPr lang="en-US" sz="1600" dirty="0" smtClean="0"/>
          </a:p>
          <a:p>
            <a:pPr defTabSz="390525"/>
            <a:r>
              <a:rPr lang="en-US" sz="2000" b="1" dirty="0" smtClean="0"/>
              <a:t>10</a:t>
            </a:r>
            <a:r>
              <a:rPr lang="en-US" sz="2000" b="1" dirty="0"/>
              <a:t>) When you return home, follow up, preferably in </a:t>
            </a:r>
            <a:r>
              <a:rPr lang="en-US" sz="2000" b="1" dirty="0" smtClean="0"/>
              <a:t>writing</a:t>
            </a:r>
          </a:p>
          <a:p>
            <a:pPr defTabSz="390525"/>
            <a:r>
              <a:rPr lang="en-US" sz="1400" dirty="0" smtClean="0"/>
              <a:t> </a:t>
            </a:r>
            <a:r>
              <a:rPr lang="en-US" sz="1200" dirty="0"/>
              <a:t>Reaffirm the areas of agreement reached and summarize any plan or commitments for future action</a:t>
            </a:r>
            <a:r>
              <a:rPr lang="en-US" sz="1200" dirty="0" smtClean="0"/>
              <a:t>.</a:t>
            </a:r>
          </a:p>
          <a:p>
            <a:pPr defTabSz="390525"/>
            <a:r>
              <a:rPr lang="en-US" sz="1200" dirty="0" smtClean="0"/>
              <a:t> </a:t>
            </a:r>
            <a:r>
              <a:rPr lang="en-US" sz="1200" dirty="0"/>
              <a:t>Most especially, thank the lawmaker (and, separately, the staff) for their time and concern. Legislators, </a:t>
            </a:r>
            <a:endParaRPr lang="en-US" sz="1200" dirty="0" smtClean="0"/>
          </a:p>
          <a:p>
            <a:pPr defTabSz="390525"/>
            <a:r>
              <a:rPr lang="en-US" sz="1200" dirty="0" smtClean="0"/>
              <a:t>like </a:t>
            </a:r>
            <a:r>
              <a:rPr lang="en-US" sz="1200" dirty="0"/>
              <a:t>all public officials, complain that they catch hell for almost everything and hardly ever hear a </a:t>
            </a:r>
            <a:r>
              <a:rPr lang="en-US" sz="1200" dirty="0" smtClean="0"/>
              <a:t>word</a:t>
            </a:r>
          </a:p>
          <a:p>
            <a:pPr defTabSz="390525"/>
            <a:r>
              <a:rPr lang="en-US" sz="1200" dirty="0" smtClean="0"/>
              <a:t> </a:t>
            </a:r>
            <a:r>
              <a:rPr lang="en-US" sz="1200" dirty="0"/>
              <a:t>of praise or thanks.</a:t>
            </a:r>
            <a:endParaRPr lang="en-US" sz="1400" dirty="0"/>
          </a:p>
        </p:txBody>
      </p:sp>
      <p:pic>
        <p:nvPicPr>
          <p:cNvPr id="5" name="Picture 4"/>
          <p:cNvPicPr>
            <a:picLocks noChangeAspect="1"/>
          </p:cNvPicPr>
          <p:nvPr/>
        </p:nvPicPr>
        <p:blipFill>
          <a:blip r:embed="rId2"/>
          <a:stretch>
            <a:fillRect/>
          </a:stretch>
        </p:blipFill>
        <p:spPr>
          <a:xfrm>
            <a:off x="7543800" y="4419600"/>
            <a:ext cx="1447945" cy="2353569"/>
          </a:xfrm>
          <a:prstGeom prst="rect">
            <a:avLst/>
          </a:prstGeom>
        </p:spPr>
      </p:pic>
    </p:spTree>
    <p:extLst>
      <p:ext uri="{BB962C8B-B14F-4D97-AF65-F5344CB8AC3E}">
        <p14:creationId xmlns:p14="http://schemas.microsoft.com/office/powerpoint/2010/main" val="7343794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must be the change we wish to see in the world.” -Mohandas K. (Mahatma) Gandhi</a:t>
            </a:r>
          </a:p>
        </p:txBody>
      </p:sp>
    </p:spTree>
    <p:extLst>
      <p:ext uri="{BB962C8B-B14F-4D97-AF65-F5344CB8AC3E}">
        <p14:creationId xmlns:p14="http://schemas.microsoft.com/office/powerpoint/2010/main" val="101559635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Personal Reflection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215" y="1279479"/>
            <a:ext cx="5954573" cy="4465930"/>
          </a:xfrm>
          <a:prstGeom prst="rect">
            <a:avLst/>
          </a:prstGeom>
        </p:spPr>
      </p:pic>
    </p:spTree>
    <p:extLst>
      <p:ext uri="{BB962C8B-B14F-4D97-AF65-F5344CB8AC3E}">
        <p14:creationId xmlns:p14="http://schemas.microsoft.com/office/powerpoint/2010/main" val="176024196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Distance Between Ferguson and St. Louis Central West End:  Much More than Miles</a:t>
            </a:r>
            <a:endParaRPr lang="en-US" dirty="0"/>
          </a:p>
        </p:txBody>
      </p:sp>
      <p:pic>
        <p:nvPicPr>
          <p:cNvPr id="3" name="Picture 2"/>
          <p:cNvPicPr>
            <a:picLocks noChangeAspect="1"/>
          </p:cNvPicPr>
          <p:nvPr/>
        </p:nvPicPr>
        <p:blipFill>
          <a:blip r:embed="rId2"/>
          <a:stretch>
            <a:fillRect/>
          </a:stretch>
        </p:blipFill>
        <p:spPr>
          <a:xfrm>
            <a:off x="1981200" y="1761193"/>
            <a:ext cx="5607844" cy="3843338"/>
          </a:xfrm>
          <a:prstGeom prst="rect">
            <a:avLst/>
          </a:prstGeom>
        </p:spPr>
      </p:pic>
      <p:sp>
        <p:nvSpPr>
          <p:cNvPr id="4" name="Rectangle 3"/>
          <p:cNvSpPr/>
          <p:nvPr/>
        </p:nvSpPr>
        <p:spPr>
          <a:xfrm>
            <a:off x="4255066" y="4223949"/>
            <a:ext cx="322344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Readiness </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Rectangle 4"/>
          <p:cNvSpPr/>
          <p:nvPr/>
        </p:nvSpPr>
        <p:spPr>
          <a:xfrm>
            <a:off x="1881789" y="1830955"/>
            <a:ext cx="5160965"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Equality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Franklin Gothic Book" panose="020B0503020102020204" pitchFamily="34" charset="0"/>
              </a:rPr>
              <a:t>►</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Equity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Oval 6"/>
          <p:cNvSpPr/>
          <p:nvPr/>
        </p:nvSpPr>
        <p:spPr>
          <a:xfrm>
            <a:off x="5486400" y="4953000"/>
            <a:ext cx="914400" cy="54561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75160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Rise to the Challenge:</a:t>
            </a:r>
            <a:endParaRPr lang="en-US" dirty="0"/>
          </a:p>
        </p:txBody>
      </p:sp>
      <p:sp>
        <p:nvSpPr>
          <p:cNvPr id="3" name="TextBox 2"/>
          <p:cNvSpPr txBox="1"/>
          <p:nvPr/>
        </p:nvSpPr>
        <p:spPr>
          <a:xfrm>
            <a:off x="1676400" y="2514600"/>
            <a:ext cx="2209800" cy="954107"/>
          </a:xfrm>
          <a:prstGeom prst="homePlate">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t>From </a:t>
            </a:r>
            <a:r>
              <a:rPr lang="en-US" sz="2800" dirty="0" smtClean="0"/>
              <a:t>Where and When</a:t>
            </a:r>
            <a:endParaRPr lang="en-US" sz="2800" dirty="0"/>
          </a:p>
        </p:txBody>
      </p:sp>
      <p:sp>
        <p:nvSpPr>
          <p:cNvPr id="5" name="TextBox 4"/>
          <p:cNvSpPr txBox="1"/>
          <p:nvPr/>
        </p:nvSpPr>
        <p:spPr>
          <a:xfrm>
            <a:off x="3657600" y="2514600"/>
            <a:ext cx="3039161" cy="954107"/>
          </a:xfrm>
          <a:prstGeom prst="chevron">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To</a:t>
            </a:r>
            <a:r>
              <a:rPr lang="en-US" sz="2800" dirty="0" smtClean="0"/>
              <a:t> Why, What and How</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01417"/>
            <a:ext cx="5294353" cy="413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594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9232" y="6172200"/>
            <a:ext cx="8614610" cy="11790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274638"/>
            <a:ext cx="8229600" cy="1143000"/>
          </a:xfrm>
        </p:spPr>
        <p:txBody>
          <a:bodyPr>
            <a:normAutofit/>
          </a:bodyPr>
          <a:lstStyle/>
          <a:p>
            <a:r>
              <a:rPr lang="en-US" sz="2800" dirty="0" smtClean="0"/>
              <a:t>The Social Genome Project</a:t>
            </a:r>
            <a:endParaRPr lang="en-US" sz="2800" dirty="0"/>
          </a:p>
        </p:txBody>
      </p:sp>
      <p:pic>
        <p:nvPicPr>
          <p:cNvPr id="6" name="Picture 5"/>
          <p:cNvPicPr>
            <a:picLocks noChangeAspect="1"/>
          </p:cNvPicPr>
          <p:nvPr/>
        </p:nvPicPr>
        <p:blipFill>
          <a:blip r:embed="rId3"/>
          <a:stretch>
            <a:fillRect/>
          </a:stretch>
        </p:blipFill>
        <p:spPr>
          <a:xfrm>
            <a:off x="969079" y="1417638"/>
            <a:ext cx="6620833" cy="8369589"/>
          </a:xfrm>
          <a:prstGeom prst="rect">
            <a:avLst/>
          </a:prstGeom>
        </p:spPr>
      </p:pic>
    </p:spTree>
    <p:extLst>
      <p:ext uri="{BB962C8B-B14F-4D97-AF65-F5344CB8AC3E}">
        <p14:creationId xmlns:p14="http://schemas.microsoft.com/office/powerpoint/2010/main" val="23713703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1219200"/>
            <a:ext cx="4800600" cy="4114800"/>
          </a:xfrm>
          <a:solidFill>
            <a:schemeClr val="accent1">
              <a:lumMod val="20000"/>
              <a:lumOff val="80000"/>
            </a:schemeClr>
          </a:solidFill>
        </p:spPr>
        <p:txBody>
          <a:bodyPr>
            <a:noAutofit/>
          </a:bodyPr>
          <a:lstStyle/>
          <a:p>
            <a:pPr marL="0" indent="0" fontAlgn="t">
              <a:buNone/>
            </a:pPr>
            <a:r>
              <a:rPr lang="en-US" sz="2000" b="1" dirty="0">
                <a:solidFill>
                  <a:schemeClr val="accent1">
                    <a:lumMod val="50000"/>
                  </a:schemeClr>
                </a:solidFill>
              </a:rPr>
              <a:t>Family Formation</a:t>
            </a:r>
            <a:r>
              <a:rPr lang="en-US" sz="2000" b="1" dirty="0"/>
              <a:t>:</a:t>
            </a:r>
          </a:p>
          <a:p>
            <a:pPr fontAlgn="t"/>
            <a:r>
              <a:rPr lang="en-US" sz="2000" dirty="0"/>
              <a:t>Marriage</a:t>
            </a:r>
          </a:p>
          <a:p>
            <a:pPr fontAlgn="t"/>
            <a:r>
              <a:rPr lang="en-US" sz="2000" dirty="0"/>
              <a:t>Delayed parenthood,</a:t>
            </a:r>
          </a:p>
          <a:p>
            <a:pPr fontAlgn="t"/>
            <a:r>
              <a:rPr lang="en-US" sz="2000" dirty="0"/>
              <a:t>Maternal education &amp; employment</a:t>
            </a:r>
          </a:p>
          <a:p>
            <a:pPr fontAlgn="t"/>
            <a:r>
              <a:rPr lang="en-US" sz="2000" dirty="0"/>
              <a:t>Normal birthweight babies</a:t>
            </a:r>
          </a:p>
          <a:p>
            <a:pPr marL="0" indent="0" fontAlgn="t">
              <a:buNone/>
            </a:pPr>
            <a:r>
              <a:rPr lang="en-US" sz="2000" b="1" dirty="0" smtClean="0">
                <a:solidFill>
                  <a:schemeClr val="accent1">
                    <a:lumMod val="50000"/>
                  </a:schemeClr>
                </a:solidFill>
              </a:rPr>
              <a:t>Early </a:t>
            </a:r>
            <a:r>
              <a:rPr lang="en-US" sz="2000" b="1" dirty="0">
                <a:solidFill>
                  <a:schemeClr val="accent1">
                    <a:lumMod val="50000"/>
                  </a:schemeClr>
                </a:solidFill>
              </a:rPr>
              <a:t>childhood:</a:t>
            </a:r>
          </a:p>
          <a:p>
            <a:pPr fontAlgn="t"/>
            <a:r>
              <a:rPr lang="en-US" sz="2000" dirty="0"/>
              <a:t>Reading &amp; math skills</a:t>
            </a:r>
          </a:p>
          <a:p>
            <a:pPr fontAlgn="t"/>
            <a:r>
              <a:rPr lang="en-US" sz="2000" dirty="0"/>
              <a:t>Social behavior</a:t>
            </a:r>
          </a:p>
          <a:p>
            <a:pPr marL="0" indent="0" fontAlgn="t">
              <a:buNone/>
            </a:pPr>
            <a:r>
              <a:rPr lang="en-US" sz="2000" b="1" dirty="0" smtClean="0">
                <a:solidFill>
                  <a:schemeClr val="accent1">
                    <a:lumMod val="50000"/>
                  </a:schemeClr>
                </a:solidFill>
              </a:rPr>
              <a:t>Middle </a:t>
            </a:r>
            <a:r>
              <a:rPr lang="en-US" sz="2000" b="1" dirty="0">
                <a:solidFill>
                  <a:schemeClr val="accent1">
                    <a:lumMod val="50000"/>
                  </a:schemeClr>
                </a:solidFill>
              </a:rPr>
              <a:t>childhood:</a:t>
            </a:r>
          </a:p>
          <a:p>
            <a:pPr fontAlgn="t"/>
            <a:r>
              <a:rPr lang="en-US" sz="2000" dirty="0"/>
              <a:t>Reading &amp; math skills</a:t>
            </a:r>
          </a:p>
          <a:p>
            <a:pPr fontAlgn="t"/>
            <a:r>
              <a:rPr lang="en-US" sz="2000" dirty="0"/>
              <a:t>Social-emotional skills</a:t>
            </a:r>
            <a:endParaRPr lang="en-US" sz="1050" dirty="0"/>
          </a:p>
        </p:txBody>
      </p:sp>
      <p:sp>
        <p:nvSpPr>
          <p:cNvPr id="7" name="Text Placeholder 6"/>
          <p:cNvSpPr>
            <a:spLocks noGrp="1"/>
          </p:cNvSpPr>
          <p:nvPr>
            <p:ph type="body" sz="quarter" idx="13"/>
          </p:nvPr>
        </p:nvSpPr>
        <p:spPr/>
        <p:txBody>
          <a:bodyPr/>
          <a:lstStyle/>
          <a:p>
            <a:endParaRPr lang="en-US"/>
          </a:p>
        </p:txBody>
      </p:sp>
      <p:sp>
        <p:nvSpPr>
          <p:cNvPr id="2" name="Title 1"/>
          <p:cNvSpPr>
            <a:spLocks noGrp="1"/>
          </p:cNvSpPr>
          <p:nvPr>
            <p:ph type="title" idx="4294967295"/>
          </p:nvPr>
        </p:nvSpPr>
        <p:spPr>
          <a:xfrm>
            <a:off x="401638" y="333375"/>
            <a:ext cx="7886700" cy="715963"/>
          </a:xfrm>
        </p:spPr>
        <p:txBody>
          <a:bodyPr>
            <a:normAutofit fontScale="90000"/>
          </a:bodyPr>
          <a:lstStyle/>
          <a:p>
            <a:r>
              <a:rPr lang="en-US" sz="3100" dirty="0" smtClean="0"/>
              <a:t>Key Determinants of Being “on Track” </a:t>
            </a:r>
            <a:br>
              <a:rPr lang="en-US" sz="3100" dirty="0" smtClean="0"/>
            </a:br>
            <a:r>
              <a:rPr lang="en-US" sz="2200" dirty="0" smtClean="0"/>
              <a:t>(Brookings Social Genome Project)</a:t>
            </a:r>
            <a:endParaRPr lang="en-US" sz="2200" dirty="0"/>
          </a:p>
        </p:txBody>
      </p:sp>
      <p:sp>
        <p:nvSpPr>
          <p:cNvPr id="4" name="Content Placeholder 3"/>
          <p:cNvSpPr>
            <a:spLocks noGrp="1"/>
          </p:cNvSpPr>
          <p:nvPr>
            <p:ph type="body" idx="1"/>
          </p:nvPr>
        </p:nvSpPr>
        <p:spPr>
          <a:xfrm>
            <a:off x="4344988" y="2667000"/>
            <a:ext cx="4040188" cy="3217862"/>
          </a:xfrm>
          <a:solidFill>
            <a:schemeClr val="accent1">
              <a:lumMod val="20000"/>
              <a:lumOff val="80000"/>
            </a:schemeClr>
          </a:solidFill>
        </p:spPr>
        <p:txBody>
          <a:bodyPr>
            <a:normAutofit/>
          </a:bodyPr>
          <a:lstStyle/>
          <a:p>
            <a:pPr marL="0" indent="0" fontAlgn="t">
              <a:buNone/>
            </a:pPr>
            <a:r>
              <a:rPr lang="en-US" sz="2000" b="1" dirty="0" smtClean="0">
                <a:solidFill>
                  <a:schemeClr val="accent1">
                    <a:lumMod val="50000"/>
                  </a:schemeClr>
                </a:solidFill>
              </a:rPr>
              <a:t>Adolescence:</a:t>
            </a:r>
          </a:p>
          <a:p>
            <a:pPr marL="342900" indent="-342900" fontAlgn="t">
              <a:buClr>
                <a:srgbClr val="C00000"/>
              </a:buClr>
              <a:buFont typeface="Wingdings" panose="05000000000000000000" pitchFamily="2" charset="2"/>
              <a:buChar char="§"/>
            </a:pPr>
            <a:r>
              <a:rPr lang="en-US" sz="2000" b="0" dirty="0" smtClean="0"/>
              <a:t>High school grad w/ 2.5 GPA</a:t>
            </a:r>
          </a:p>
          <a:p>
            <a:pPr marL="342900" indent="-342900" fontAlgn="t">
              <a:buClr>
                <a:srgbClr val="C00000"/>
              </a:buClr>
              <a:buFont typeface="Wingdings" panose="05000000000000000000" pitchFamily="2" charset="2"/>
              <a:buChar char="§"/>
            </a:pPr>
            <a:r>
              <a:rPr lang="en-US" sz="2000" b="0" dirty="0" smtClean="0"/>
              <a:t>No </a:t>
            </a:r>
            <a:r>
              <a:rPr lang="en-US" sz="2000" b="0" dirty="0"/>
              <a:t>convictions</a:t>
            </a:r>
          </a:p>
          <a:p>
            <a:pPr marL="342900" indent="-342900" fontAlgn="t">
              <a:buClr>
                <a:srgbClr val="C00000"/>
              </a:buClr>
              <a:buFont typeface="Wingdings" panose="05000000000000000000" pitchFamily="2" charset="2"/>
              <a:buChar char="§"/>
            </a:pPr>
            <a:r>
              <a:rPr lang="en-US" sz="2000" b="0" dirty="0"/>
              <a:t>No children</a:t>
            </a:r>
          </a:p>
          <a:p>
            <a:pPr marL="0" indent="0" fontAlgn="t">
              <a:buNone/>
            </a:pPr>
            <a:r>
              <a:rPr lang="en-US" sz="2400" dirty="0"/>
              <a:t> </a:t>
            </a:r>
            <a:r>
              <a:rPr lang="en-US" sz="2000" b="1" dirty="0" smtClean="0">
                <a:solidFill>
                  <a:schemeClr val="accent1">
                    <a:lumMod val="50000"/>
                  </a:schemeClr>
                </a:solidFill>
              </a:rPr>
              <a:t>Young </a:t>
            </a:r>
            <a:r>
              <a:rPr lang="en-US" sz="2000" b="1" dirty="0">
                <a:solidFill>
                  <a:schemeClr val="accent1">
                    <a:lumMod val="50000"/>
                  </a:schemeClr>
                </a:solidFill>
              </a:rPr>
              <a:t>Adults</a:t>
            </a:r>
            <a:r>
              <a:rPr lang="en-US" sz="2000" b="1" dirty="0"/>
              <a:t>:</a:t>
            </a:r>
          </a:p>
          <a:p>
            <a:pPr marL="342900" indent="-342900" fontAlgn="t">
              <a:buClr>
                <a:srgbClr val="C00000"/>
              </a:buClr>
              <a:buFont typeface="Wingdings" panose="05000000000000000000" pitchFamily="2" charset="2"/>
              <a:buChar char="§"/>
            </a:pPr>
            <a:r>
              <a:rPr lang="en-US" sz="2000" b="0" dirty="0"/>
              <a:t>Live independently</a:t>
            </a:r>
          </a:p>
          <a:p>
            <a:pPr marL="342900" indent="-342900" fontAlgn="t">
              <a:buClr>
                <a:srgbClr val="C00000"/>
              </a:buClr>
              <a:buFont typeface="Wingdings" panose="05000000000000000000" pitchFamily="2" charset="2"/>
              <a:buChar char="§"/>
            </a:pPr>
            <a:r>
              <a:rPr lang="en-US" sz="2000" b="0" dirty="0"/>
              <a:t>Post secondary degree or above poverty income</a:t>
            </a:r>
          </a:p>
        </p:txBody>
      </p:sp>
    </p:spTree>
    <p:extLst>
      <p:ext uri="{BB962C8B-B14F-4D97-AF65-F5344CB8AC3E}">
        <p14:creationId xmlns:p14="http://schemas.microsoft.com/office/powerpoint/2010/main" val="269566030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stretch/>
        </p:blipFill>
        <p:spPr>
          <a:xfrm>
            <a:off x="0" y="1509418"/>
            <a:ext cx="9144000" cy="4097926"/>
          </a:xfrm>
          <a:prstGeom prst="rect">
            <a:avLst/>
          </a:prstGeom>
        </p:spPr>
      </p:pic>
      <p:sp>
        <p:nvSpPr>
          <p:cNvPr id="5" name="Title 4"/>
          <p:cNvSpPr>
            <a:spLocks noGrp="1"/>
          </p:cNvSpPr>
          <p:nvPr>
            <p:ph type="title" idx="4294967295"/>
          </p:nvPr>
        </p:nvSpPr>
        <p:spPr>
          <a:xfrm>
            <a:off x="1143000" y="534987"/>
            <a:ext cx="7239000" cy="639762"/>
          </a:xfrm>
        </p:spPr>
        <p:txBody>
          <a:bodyPr>
            <a:normAutofit fontScale="90000"/>
          </a:bodyPr>
          <a:lstStyle/>
          <a:p>
            <a:r>
              <a:rPr lang="en-US" dirty="0" smtClean="0"/>
              <a:t>On Average 6 in 10 Children are “On Track” in Each Life Stage</a:t>
            </a:r>
            <a:endParaRPr lang="en-US" dirty="0"/>
          </a:p>
        </p:txBody>
      </p:sp>
    </p:spTree>
    <p:extLst>
      <p:ext uri="{BB962C8B-B14F-4D97-AF65-F5344CB8AC3E}">
        <p14:creationId xmlns:p14="http://schemas.microsoft.com/office/powerpoint/2010/main" val="28450830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tretch/>
        </p:blipFill>
        <p:spPr>
          <a:xfrm>
            <a:off x="0" y="1412093"/>
            <a:ext cx="9144000" cy="4292577"/>
          </a:xfrm>
          <a:prstGeom prst="rect">
            <a:avLst/>
          </a:prstGeom>
        </p:spPr>
      </p:pic>
      <p:sp>
        <p:nvSpPr>
          <p:cNvPr id="2" name="Title 1"/>
          <p:cNvSpPr>
            <a:spLocks noGrp="1"/>
          </p:cNvSpPr>
          <p:nvPr>
            <p:ph type="title" idx="4294967295"/>
          </p:nvPr>
        </p:nvSpPr>
        <p:spPr>
          <a:xfrm>
            <a:off x="457200" y="452450"/>
            <a:ext cx="8153400" cy="639762"/>
          </a:xfrm>
        </p:spPr>
        <p:txBody>
          <a:bodyPr>
            <a:normAutofit fontScale="90000"/>
          </a:bodyPr>
          <a:lstStyle/>
          <a:p>
            <a:r>
              <a:rPr lang="en-US" dirty="0" smtClean="0"/>
              <a:t>The Odds are Worse for Black and Brown Youth</a:t>
            </a:r>
            <a:endParaRPr lang="en-US" dirty="0"/>
          </a:p>
        </p:txBody>
      </p:sp>
    </p:spTree>
    <p:extLst>
      <p:ext uri="{BB962C8B-B14F-4D97-AF65-F5344CB8AC3E}">
        <p14:creationId xmlns:p14="http://schemas.microsoft.com/office/powerpoint/2010/main" val="309622955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2138" y="242888"/>
            <a:ext cx="8551862" cy="622300"/>
          </a:xfrm>
        </p:spPr>
        <p:txBody>
          <a:bodyPr>
            <a:normAutofit/>
          </a:bodyPr>
          <a:lstStyle/>
          <a:p>
            <a:r>
              <a:rPr lang="en-US" sz="2400" dirty="0"/>
              <a:t>  </a:t>
            </a:r>
            <a:r>
              <a:rPr lang="en-US" sz="2400" dirty="0" smtClean="0"/>
              <a:t>The Decisions We Make Can and Do </a:t>
            </a:r>
            <a:r>
              <a:rPr lang="en-US" sz="2400" i="1" dirty="0" smtClean="0"/>
              <a:t>Change</a:t>
            </a:r>
            <a:r>
              <a:rPr lang="en-US" sz="2400" dirty="0" smtClean="0"/>
              <a:t> the Odds</a:t>
            </a:r>
            <a:endParaRPr lang="en-US"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620174" y="1610572"/>
            <a:ext cx="5328139" cy="4497265"/>
          </a:xfrm>
          <a:prstGeom prst="rect">
            <a:avLst/>
          </a:prstGeom>
        </p:spPr>
      </p:pic>
      <p:graphicFrame>
        <p:nvGraphicFramePr>
          <p:cNvPr id="5" name="Table 4"/>
          <p:cNvGraphicFramePr>
            <a:graphicFrameLocks noGrp="1"/>
          </p:cNvGraphicFramePr>
          <p:nvPr>
            <p:extLst/>
          </p:nvPr>
        </p:nvGraphicFramePr>
        <p:xfrm>
          <a:off x="496169" y="1089885"/>
          <a:ext cx="2877851" cy="5147119"/>
        </p:xfrm>
        <a:graphic>
          <a:graphicData uri="http://schemas.openxmlformats.org/drawingml/2006/table">
            <a:tbl>
              <a:tblPr firstRow="1" firstCol="1" bandRow="1"/>
              <a:tblGrid>
                <a:gridCol w="2877851"/>
              </a:tblGrid>
              <a:tr h="1051560">
                <a:tc>
                  <a:txBody>
                    <a:bodyPr/>
                    <a:lstStyle/>
                    <a:p>
                      <a:pPr marL="0" marR="0" algn="l">
                        <a:spcBef>
                          <a:spcPts val="0"/>
                        </a:spcBef>
                        <a:spcAft>
                          <a:spcPts val="0"/>
                        </a:spcAft>
                      </a:pPr>
                      <a:r>
                        <a:rPr lang="en-US" sz="1400" b="1" dirty="0" smtClean="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Key Determinants of Being “On Track”</a:t>
                      </a:r>
                    </a:p>
                    <a:p>
                      <a:pPr marL="0" marR="0">
                        <a:spcBef>
                          <a:spcPts val="0"/>
                        </a:spcBef>
                        <a:spcAft>
                          <a:spcPts val="0"/>
                        </a:spcAft>
                      </a:pPr>
                      <a:endParaRPr lang="en-US" sz="800" dirty="0" smtClean="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200" b="1" dirty="0" smtClean="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Family Formation:</a:t>
                      </a:r>
                    </a:p>
                    <a:p>
                      <a:pPr marL="0" marR="0">
                        <a:spcBef>
                          <a:spcPts val="0"/>
                        </a:spcBef>
                        <a:spcAft>
                          <a:spcPts val="0"/>
                        </a:spcAft>
                      </a:pPr>
                      <a:r>
                        <a:rPr lang="en-US" sz="1200" dirty="0" smtClean="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Marriage, Delayed parenthood, </a:t>
                      </a:r>
                    </a:p>
                    <a:p>
                      <a:pPr marL="0" marR="0">
                        <a:spcBef>
                          <a:spcPts val="0"/>
                        </a:spcBef>
                        <a:spcAft>
                          <a:spcPts val="0"/>
                        </a:spcAft>
                      </a:pPr>
                      <a:r>
                        <a:rPr lang="en-US" sz="1200" dirty="0" smtClean="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Maternal </a:t>
                      </a: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education </a:t>
                      </a:r>
                      <a:r>
                        <a:rPr lang="en-US" sz="1200" dirty="0" smtClean="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&amp; </a:t>
                      </a: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employment</a:t>
                      </a:r>
                    </a:p>
                    <a:p>
                      <a:pPr marL="0" marR="0">
                        <a:spcBef>
                          <a:spcPts val="0"/>
                        </a:spcBef>
                        <a:spcAft>
                          <a:spcPts val="0"/>
                        </a:spcAft>
                      </a:pPr>
                      <a:r>
                        <a:rPr lang="en-US" sz="1200" dirty="0" smtClean="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Normal birthweight babies</a:t>
                      </a:r>
                      <a:endPar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endParaRPr>
                    </a:p>
                  </a:txBody>
                  <a:tcPr marL="47993" marR="47993" marT="0" marB="0">
                    <a:lnL>
                      <a:noFill/>
                    </a:lnL>
                    <a:lnR>
                      <a:noFill/>
                    </a:lnR>
                    <a:lnT>
                      <a:noFill/>
                    </a:lnT>
                    <a:lnB>
                      <a:noFill/>
                    </a:lnB>
                  </a:tcPr>
                </a:tc>
              </a:tr>
              <a:tr h="149503">
                <a:tc>
                  <a:txBody>
                    <a:bodyPr/>
                    <a:lstStyle/>
                    <a:p>
                      <a:pPr marL="0" marR="0">
                        <a:spcBef>
                          <a:spcPts val="0"/>
                        </a:spcBef>
                        <a:spcAft>
                          <a:spcPts val="0"/>
                        </a:spcAft>
                      </a:pPr>
                      <a:r>
                        <a:rPr lang="en-US" sz="8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 </a:t>
                      </a:r>
                      <a:endParaRPr lang="en-US" sz="7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endParaRPr>
                    </a:p>
                  </a:txBody>
                  <a:tcPr marL="47993" marR="47993" marT="0" marB="0">
                    <a:lnL>
                      <a:noFill/>
                    </a:lnL>
                    <a:lnR>
                      <a:noFill/>
                    </a:lnR>
                    <a:lnT>
                      <a:noFill/>
                    </a:lnT>
                    <a:lnB>
                      <a:noFill/>
                    </a:lnB>
                  </a:tcPr>
                </a:tc>
              </a:tr>
              <a:tr h="548640">
                <a:tc>
                  <a:txBody>
                    <a:bodyPr/>
                    <a:lstStyle/>
                    <a:p>
                      <a:pPr marL="0" marR="0">
                        <a:spcBef>
                          <a:spcPts val="0"/>
                        </a:spcBef>
                        <a:spcAft>
                          <a:spcPts val="0"/>
                        </a:spcAft>
                      </a:pPr>
                      <a:r>
                        <a:rPr lang="en-US" sz="1200" b="1"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Early childhood:</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Reading &amp; math skills</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Social behavior</a:t>
                      </a:r>
                    </a:p>
                  </a:txBody>
                  <a:tcPr marL="47993" marR="47993" marT="0" marB="0">
                    <a:lnL>
                      <a:noFill/>
                    </a:lnL>
                    <a:lnR>
                      <a:noFill/>
                    </a:lnR>
                    <a:lnT>
                      <a:noFill/>
                    </a:lnT>
                    <a:lnB>
                      <a:noFill/>
                    </a:lnB>
                  </a:tcPr>
                </a:tc>
              </a:tr>
              <a:tr h="162350">
                <a:tc>
                  <a:txBody>
                    <a:bodyPr/>
                    <a:lstStyle/>
                    <a:p>
                      <a:pPr marL="0" marR="0">
                        <a:spcBef>
                          <a:spcPts val="0"/>
                        </a:spcBef>
                        <a:spcAft>
                          <a:spcPts val="0"/>
                        </a:spcAft>
                      </a:pPr>
                      <a:endParaRPr lang="en-US" sz="9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endParaRPr>
                    </a:p>
                  </a:txBody>
                  <a:tcPr marL="47993" marR="47993" marT="0" marB="0">
                    <a:lnL>
                      <a:noFill/>
                    </a:lnL>
                    <a:lnR>
                      <a:noFill/>
                    </a:lnR>
                    <a:lnT>
                      <a:noFill/>
                    </a:lnT>
                    <a:lnB>
                      <a:noFill/>
                    </a:lnB>
                  </a:tcPr>
                </a:tc>
              </a:tr>
              <a:tr h="548640">
                <a:tc>
                  <a:txBody>
                    <a:bodyPr/>
                    <a:lstStyle/>
                    <a:p>
                      <a:pPr marL="0" marR="0">
                        <a:spcBef>
                          <a:spcPts val="0"/>
                        </a:spcBef>
                        <a:spcAft>
                          <a:spcPts val="0"/>
                        </a:spcAft>
                      </a:pPr>
                      <a:r>
                        <a:rPr lang="en-US" sz="1200" b="1"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Middle childhood:</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Reading &amp; math skills</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Social-emotional skills</a:t>
                      </a:r>
                    </a:p>
                  </a:txBody>
                  <a:tcPr marL="47993" marR="47993" marT="0" marB="0">
                    <a:lnL>
                      <a:noFill/>
                    </a:lnL>
                    <a:lnR>
                      <a:noFill/>
                    </a:lnR>
                    <a:lnT>
                      <a:noFill/>
                    </a:lnT>
                    <a:lnB>
                      <a:noFill/>
                    </a:lnB>
                  </a:tcPr>
                </a:tc>
              </a:tr>
              <a:tr h="168825">
                <a:tc>
                  <a:txBody>
                    <a:bodyPr/>
                    <a:lstStyle/>
                    <a:p>
                      <a:pPr marL="0" marR="0">
                        <a:spcBef>
                          <a:spcPts val="0"/>
                        </a:spcBef>
                        <a:spcAft>
                          <a:spcPts val="0"/>
                        </a:spcAft>
                      </a:pPr>
                      <a:endParaRPr lang="en-US" sz="7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endParaRPr>
                    </a:p>
                  </a:txBody>
                  <a:tcPr marL="47993" marR="47993" marT="0" marB="0">
                    <a:lnL>
                      <a:noFill/>
                    </a:lnL>
                    <a:lnR>
                      <a:noFill/>
                    </a:lnR>
                    <a:lnT>
                      <a:noFill/>
                    </a:lnT>
                    <a:lnB>
                      <a:noFill/>
                    </a:lnB>
                  </a:tcPr>
                </a:tc>
              </a:tr>
              <a:tr h="731520">
                <a:tc>
                  <a:txBody>
                    <a:bodyPr/>
                    <a:lstStyle/>
                    <a:p>
                      <a:pPr marL="0" marR="0">
                        <a:spcBef>
                          <a:spcPts val="0"/>
                        </a:spcBef>
                        <a:spcAft>
                          <a:spcPts val="0"/>
                        </a:spcAft>
                      </a:pPr>
                      <a:r>
                        <a:rPr lang="en-US" sz="1200" b="1"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Adolescence:</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High school grad w/c+</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No convictions</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No children</a:t>
                      </a:r>
                    </a:p>
                  </a:txBody>
                  <a:tcPr marL="47993" marR="47993" marT="0" marB="0">
                    <a:lnL>
                      <a:noFill/>
                    </a:lnL>
                    <a:lnR>
                      <a:noFill/>
                    </a:lnR>
                    <a:lnT>
                      <a:noFill/>
                    </a:lnT>
                    <a:lnB>
                      <a:noFill/>
                    </a:lnB>
                  </a:tcPr>
                </a:tc>
              </a:tr>
              <a:tr h="170641">
                <a:tc>
                  <a:txBody>
                    <a:bodyPr/>
                    <a:lstStyle/>
                    <a:p>
                      <a:pPr marL="0" marR="0">
                        <a:spcBef>
                          <a:spcPts val="0"/>
                        </a:spcBef>
                        <a:spcAft>
                          <a:spcPts val="0"/>
                        </a:spcAft>
                      </a:pPr>
                      <a:endParaRPr lang="en-US" sz="8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endParaRPr>
                    </a:p>
                  </a:txBody>
                  <a:tcPr marL="47993" marR="47993" marT="0" marB="0">
                    <a:lnL>
                      <a:noFill/>
                    </a:lnL>
                    <a:lnR>
                      <a:noFill/>
                    </a:lnR>
                    <a:lnT>
                      <a:noFill/>
                    </a:lnT>
                    <a:lnB>
                      <a:noFill/>
                    </a:lnB>
                  </a:tcPr>
                </a:tc>
              </a:tr>
              <a:tr h="548640">
                <a:tc>
                  <a:txBody>
                    <a:bodyPr/>
                    <a:lstStyle/>
                    <a:p>
                      <a:pPr marL="0" marR="0">
                        <a:spcBef>
                          <a:spcPts val="0"/>
                        </a:spcBef>
                        <a:spcAft>
                          <a:spcPts val="0"/>
                        </a:spcAft>
                      </a:pPr>
                      <a:r>
                        <a:rPr lang="en-US" sz="1200" b="1"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Young Adults:</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Live independently</a:t>
                      </a:r>
                    </a:p>
                    <a:p>
                      <a:pPr marL="0" marR="0">
                        <a:spcBef>
                          <a:spcPts val="0"/>
                        </a:spcBef>
                        <a:spcAft>
                          <a:spcPts val="0"/>
                        </a:spcAft>
                      </a:pPr>
                      <a:r>
                        <a:rPr lang="en-US" sz="12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P.S. degree or above poverty income</a:t>
                      </a:r>
                    </a:p>
                  </a:txBody>
                  <a:tcPr marL="47993" marR="47993" marT="0" marB="0">
                    <a:lnL>
                      <a:noFill/>
                    </a:lnL>
                    <a:lnR>
                      <a:noFill/>
                    </a:lnR>
                    <a:lnT>
                      <a:noFill/>
                    </a:lnT>
                    <a:lnB>
                      <a:noFill/>
                    </a:lnB>
                  </a:tcPr>
                </a:tc>
              </a:tr>
              <a:tr h="800100">
                <a:tc>
                  <a:txBody>
                    <a:bodyPr/>
                    <a:lstStyle/>
                    <a:p>
                      <a:pPr marL="0" marR="0">
                        <a:spcBef>
                          <a:spcPts val="0"/>
                        </a:spcBef>
                        <a:spcAft>
                          <a:spcPts val="0"/>
                        </a:spcAft>
                      </a:pPr>
                      <a:r>
                        <a:rPr lang="en-US" sz="11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 </a:t>
                      </a:r>
                    </a:p>
                    <a:p>
                      <a:pPr marL="0" marR="0">
                        <a:spcBef>
                          <a:spcPts val="0"/>
                        </a:spcBef>
                        <a:spcAft>
                          <a:spcPts val="0"/>
                        </a:spcAft>
                      </a:pPr>
                      <a:r>
                        <a:rPr lang="en-US" sz="11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 </a:t>
                      </a:r>
                    </a:p>
                    <a:p>
                      <a:pPr marL="0" marR="0">
                        <a:spcBef>
                          <a:spcPts val="0"/>
                        </a:spcBef>
                        <a:spcAft>
                          <a:spcPts val="0"/>
                        </a:spcAft>
                      </a:pPr>
                      <a:r>
                        <a:rPr lang="en-US" sz="11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 </a:t>
                      </a:r>
                    </a:p>
                    <a:p>
                      <a:pPr marL="0" marR="0">
                        <a:spcBef>
                          <a:spcPts val="0"/>
                        </a:spcBef>
                        <a:spcAft>
                          <a:spcPts val="0"/>
                        </a:spcAft>
                      </a:pPr>
                      <a:r>
                        <a:rPr lang="en-US" sz="11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 </a:t>
                      </a:r>
                    </a:p>
                    <a:p>
                      <a:pPr marL="0" marR="0">
                        <a:spcBef>
                          <a:spcPts val="0"/>
                        </a:spcBef>
                        <a:spcAft>
                          <a:spcPts val="0"/>
                        </a:spcAft>
                      </a:pPr>
                      <a:r>
                        <a:rPr lang="en-US" sz="1100" dirty="0">
                          <a:solidFill>
                            <a:schemeClr val="accent5">
                              <a:lumMod val="50000"/>
                            </a:schemeClr>
                          </a:solidFill>
                          <a:effectLst/>
                          <a:latin typeface="Franklin Gothic Book" panose="020B0503020102020204" pitchFamily="34" charset="0"/>
                          <a:ea typeface="MS Mincho" panose="02020609040205080304" pitchFamily="49" charset="-128"/>
                          <a:cs typeface="Times New Roman" panose="02020603050405020304" pitchFamily="18" charset="0"/>
                        </a:rPr>
                        <a:t> </a:t>
                      </a:r>
                    </a:p>
                  </a:txBody>
                  <a:tcPr marL="47993" marR="47993" marT="0" marB="0">
                    <a:lnL>
                      <a:noFill/>
                    </a:lnL>
                    <a:lnR>
                      <a:noFill/>
                    </a:lnR>
                    <a:lnT>
                      <a:noFill/>
                    </a:lnT>
                    <a:lnB>
                      <a:noFill/>
                    </a:lnB>
                  </a:tcPr>
                </a:tc>
              </a:tr>
            </a:tbl>
          </a:graphicData>
        </a:graphic>
      </p:graphicFrame>
      <p:sp>
        <p:nvSpPr>
          <p:cNvPr id="3" name="Rectangle 2"/>
          <p:cNvSpPr/>
          <p:nvPr/>
        </p:nvSpPr>
        <p:spPr>
          <a:xfrm>
            <a:off x="3918858" y="2183842"/>
            <a:ext cx="1775495"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a:t>
            </a:r>
          </a:p>
        </p:txBody>
      </p:sp>
      <p:sp>
        <p:nvSpPr>
          <p:cNvPr id="7" name="Rectangle 6"/>
          <p:cNvSpPr/>
          <p:nvPr/>
        </p:nvSpPr>
        <p:spPr>
          <a:xfrm>
            <a:off x="7494498" y="2182213"/>
            <a:ext cx="1316367" cy="29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5664994" y="2182075"/>
            <a:ext cx="1832561"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a:off x="3915802" y="2921601"/>
            <a:ext cx="1775495"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a:t>
            </a:r>
          </a:p>
        </p:txBody>
      </p:sp>
      <p:sp>
        <p:nvSpPr>
          <p:cNvPr id="13" name="Rectangle 12"/>
          <p:cNvSpPr/>
          <p:nvPr/>
        </p:nvSpPr>
        <p:spPr>
          <a:xfrm>
            <a:off x="7494498" y="2921534"/>
            <a:ext cx="1303546" cy="29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a:off x="5664994" y="2921535"/>
            <a:ext cx="1832561"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3839397" y="3663445"/>
            <a:ext cx="1775495"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a:t>
            </a:r>
          </a:p>
        </p:txBody>
      </p:sp>
      <p:sp>
        <p:nvSpPr>
          <p:cNvPr id="16" name="Rectangle 15"/>
          <p:cNvSpPr/>
          <p:nvPr/>
        </p:nvSpPr>
        <p:spPr>
          <a:xfrm>
            <a:off x="7418093" y="3659296"/>
            <a:ext cx="1303546" cy="29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p:nvSpPr>
        <p:spPr>
          <a:xfrm>
            <a:off x="5585533" y="3659909"/>
            <a:ext cx="1832561"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p:nvSpPr>
        <p:spPr>
          <a:xfrm>
            <a:off x="3865679" y="4399022"/>
            <a:ext cx="1775495"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a:t>
            </a:r>
          </a:p>
        </p:txBody>
      </p:sp>
      <p:sp>
        <p:nvSpPr>
          <p:cNvPr id="19" name="Rectangle 18"/>
          <p:cNvSpPr/>
          <p:nvPr/>
        </p:nvSpPr>
        <p:spPr>
          <a:xfrm>
            <a:off x="7444375" y="4398409"/>
            <a:ext cx="1303546" cy="29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p:nvSpPr>
        <p:spPr>
          <a:xfrm>
            <a:off x="5611816" y="4396708"/>
            <a:ext cx="1832561"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3829618" y="5134465"/>
            <a:ext cx="1775495"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a:t>
            </a:r>
          </a:p>
        </p:txBody>
      </p:sp>
      <p:sp>
        <p:nvSpPr>
          <p:cNvPr id="22" name="Rectangle 21"/>
          <p:cNvSpPr/>
          <p:nvPr/>
        </p:nvSpPr>
        <p:spPr>
          <a:xfrm>
            <a:off x="7408314" y="5134398"/>
            <a:ext cx="1303546" cy="29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p:nvSpPr>
        <p:spPr>
          <a:xfrm>
            <a:off x="5575755" y="5134465"/>
            <a:ext cx="1832561" cy="29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ight Arrow 27"/>
          <p:cNvSpPr/>
          <p:nvPr/>
        </p:nvSpPr>
        <p:spPr>
          <a:xfrm>
            <a:off x="2617170" y="1844392"/>
            <a:ext cx="778110" cy="1435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ight Arrow 32"/>
          <p:cNvSpPr/>
          <p:nvPr/>
        </p:nvSpPr>
        <p:spPr>
          <a:xfrm>
            <a:off x="2619830" y="2631668"/>
            <a:ext cx="778110" cy="1435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ight Arrow 33"/>
          <p:cNvSpPr/>
          <p:nvPr/>
        </p:nvSpPr>
        <p:spPr>
          <a:xfrm>
            <a:off x="2622491" y="3373288"/>
            <a:ext cx="778110" cy="1435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ight Arrow 34"/>
          <p:cNvSpPr/>
          <p:nvPr/>
        </p:nvSpPr>
        <p:spPr>
          <a:xfrm>
            <a:off x="2609201" y="4130853"/>
            <a:ext cx="778110" cy="1435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ight Arrow 35"/>
          <p:cNvSpPr/>
          <p:nvPr/>
        </p:nvSpPr>
        <p:spPr>
          <a:xfrm>
            <a:off x="2595911" y="4882539"/>
            <a:ext cx="778110" cy="1435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844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10"/>
                                        <p:tgtEl>
                                          <p:spTgt spid="3"/>
                                        </p:tgtEl>
                                      </p:cBhvr>
                                    </p:animEffect>
                                    <p:set>
                                      <p:cBhvr>
                                        <p:cTn id="23" dur="1" fill="hold">
                                          <p:stCondLst>
                                            <p:cond delay="9"/>
                                          </p:stCondLst>
                                        </p:cTn>
                                        <p:tgtEl>
                                          <p:spTgt spid="3"/>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10"/>
                                        <p:tgtEl>
                                          <p:spTgt spid="12"/>
                                        </p:tgtEl>
                                      </p:cBhvr>
                                    </p:animEffect>
                                    <p:set>
                                      <p:cBhvr>
                                        <p:cTn id="26" dur="1" fill="hold">
                                          <p:stCondLst>
                                            <p:cond delay="9"/>
                                          </p:stCondLst>
                                        </p:cTn>
                                        <p:tgtEl>
                                          <p:spTgt spid="1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10"/>
                                        <p:tgtEl>
                                          <p:spTgt spid="18"/>
                                        </p:tgtEl>
                                      </p:cBhvr>
                                    </p:animEffect>
                                    <p:set>
                                      <p:cBhvr>
                                        <p:cTn id="29" dur="1" fill="hold">
                                          <p:stCondLst>
                                            <p:cond delay="9"/>
                                          </p:stCondLst>
                                        </p:cTn>
                                        <p:tgtEl>
                                          <p:spTgt spid="18"/>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10"/>
                                        <p:tgtEl>
                                          <p:spTgt spid="21"/>
                                        </p:tgtEl>
                                      </p:cBhvr>
                                    </p:animEffect>
                                    <p:set>
                                      <p:cBhvr>
                                        <p:cTn id="32" dur="1" fill="hold">
                                          <p:stCondLst>
                                            <p:cond delay="9"/>
                                          </p:stCondLst>
                                        </p:cTn>
                                        <p:tgtEl>
                                          <p:spTgt spid="21"/>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10"/>
                                        <p:tgtEl>
                                          <p:spTgt spid="15"/>
                                        </p:tgtEl>
                                      </p:cBhvr>
                                    </p:animEffect>
                                    <p:set>
                                      <p:cBhvr>
                                        <p:cTn id="35" dur="1" fill="hold">
                                          <p:stCondLst>
                                            <p:cond delay="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8" grpId="0" animBg="1"/>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295399"/>
            <a:ext cx="2743200" cy="4460581"/>
          </a:xfrm>
          <a:prstGeom prst="rect">
            <a:avLst/>
          </a:prstGeom>
        </p:spPr>
      </p:pic>
      <p:sp>
        <p:nvSpPr>
          <p:cNvPr id="5" name="Text Placeholder 4"/>
          <p:cNvSpPr>
            <a:spLocks noGrp="1"/>
          </p:cNvSpPr>
          <p:nvPr>
            <p:ph type="body" sz="quarter" idx="13"/>
          </p:nvPr>
        </p:nvSpPr>
        <p:spPr>
          <a:xfrm>
            <a:off x="457200" y="330993"/>
            <a:ext cx="6553200" cy="523875"/>
          </a:xfrm>
        </p:spPr>
        <p:txBody>
          <a:bodyPr/>
          <a:lstStyle/>
          <a:p>
            <a:r>
              <a:rPr lang="en-US" dirty="0" smtClean="0">
                <a:solidFill>
                  <a:srgbClr val="DE6422"/>
                </a:solidFill>
                <a:latin typeface="Franklin Gothic Demi" panose="020B0703020102020204" pitchFamily="34" charset="0"/>
              </a:rPr>
              <a:t>So What Do </a:t>
            </a:r>
            <a:r>
              <a:rPr lang="en-US" dirty="0">
                <a:solidFill>
                  <a:srgbClr val="DE6422"/>
                </a:solidFill>
                <a:latin typeface="Franklin Gothic Demi" panose="020B0703020102020204" pitchFamily="34" charset="0"/>
              </a:rPr>
              <a:t>W</a:t>
            </a:r>
            <a:r>
              <a:rPr lang="en-US" dirty="0" smtClean="0">
                <a:solidFill>
                  <a:srgbClr val="DE6422"/>
                </a:solidFill>
                <a:latin typeface="Franklin Gothic Demi" panose="020B0703020102020204" pitchFamily="34" charset="0"/>
              </a:rPr>
              <a:t>e </a:t>
            </a:r>
            <a:r>
              <a:rPr lang="en-US" b="1" dirty="0" smtClean="0">
                <a:solidFill>
                  <a:srgbClr val="DE6422"/>
                </a:solidFill>
                <a:latin typeface="Franklin Gothic Demi" panose="020B0703020102020204" pitchFamily="34" charset="0"/>
              </a:rPr>
              <a:t>“Really </a:t>
            </a:r>
            <a:r>
              <a:rPr lang="en-US" b="1" dirty="0">
                <a:solidFill>
                  <a:srgbClr val="DE6422"/>
                </a:solidFill>
                <a:latin typeface="Franklin Gothic Demi" panose="020B0703020102020204" pitchFamily="34" charset="0"/>
              </a:rPr>
              <a:t>W</a:t>
            </a:r>
            <a:r>
              <a:rPr lang="en-US" b="1" dirty="0" smtClean="0">
                <a:solidFill>
                  <a:srgbClr val="DE6422"/>
                </a:solidFill>
                <a:latin typeface="Franklin Gothic Demi" panose="020B0703020102020204" pitchFamily="34" charset="0"/>
              </a:rPr>
              <a:t>ant”</a:t>
            </a:r>
            <a:r>
              <a:rPr lang="en-US" dirty="0" smtClean="0">
                <a:solidFill>
                  <a:srgbClr val="DE6422"/>
                </a:solidFill>
                <a:latin typeface="Franklin Gothic Demi" panose="020B0703020102020204" pitchFamily="34" charset="0"/>
              </a:rPr>
              <a:t>?</a:t>
            </a:r>
            <a:endParaRPr lang="en-US" dirty="0">
              <a:solidFill>
                <a:srgbClr val="DE6422"/>
              </a:solidFill>
              <a:latin typeface="Franklin Gothic Demi" panose="020B0703020102020204" pitchFamily="34" charset="0"/>
            </a:endParaRPr>
          </a:p>
        </p:txBody>
      </p:sp>
      <p:sp>
        <p:nvSpPr>
          <p:cNvPr id="8" name="TextBox 7"/>
          <p:cNvSpPr txBox="1"/>
          <p:nvPr/>
        </p:nvSpPr>
        <p:spPr>
          <a:xfrm>
            <a:off x="3962400" y="1317938"/>
            <a:ext cx="4495800" cy="4801314"/>
          </a:xfrm>
          <a:prstGeom prst="rect">
            <a:avLst/>
          </a:prstGeom>
          <a:noFill/>
        </p:spPr>
        <p:txBody>
          <a:bodyPr wrap="square" rtlCol="0">
            <a:spAutoFit/>
          </a:bodyPr>
          <a:lstStyle/>
          <a:p>
            <a:r>
              <a:rPr lang="en-US" dirty="0" smtClean="0"/>
              <a:t>…most elected officeholders spend enormous amounts of energy trying to learn what their constituents </a:t>
            </a:r>
            <a:r>
              <a:rPr lang="en-US" sz="2000" dirty="0" smtClean="0">
                <a:solidFill>
                  <a:schemeClr val="tx2"/>
                </a:solidFill>
              </a:rPr>
              <a:t>“really want,” </a:t>
            </a:r>
            <a:r>
              <a:rPr lang="en-US" sz="2000" dirty="0" smtClean="0"/>
              <a:t>and even more, what’s needed to </a:t>
            </a:r>
            <a:r>
              <a:rPr lang="en-US" sz="2000" dirty="0" smtClean="0">
                <a:solidFill>
                  <a:schemeClr val="tx2"/>
                </a:solidFill>
              </a:rPr>
              <a:t>“make things right in the world.”</a:t>
            </a:r>
            <a:r>
              <a:rPr lang="en-US" sz="2000" dirty="0" smtClean="0"/>
              <a:t>  </a:t>
            </a:r>
            <a:r>
              <a:rPr lang="en-US" dirty="0" smtClean="0"/>
              <a:t>Therefore, </a:t>
            </a:r>
            <a:r>
              <a:rPr lang="en-US" i="1" dirty="0" smtClean="0">
                <a:solidFill>
                  <a:schemeClr val="tx2"/>
                </a:solidFill>
              </a:rPr>
              <a:t>clear expressions of organizational, community, or individual interests, needs and demands</a:t>
            </a:r>
            <a:r>
              <a:rPr lang="en-US" dirty="0" smtClean="0"/>
              <a:t> are inherently useful to policymakers.  </a:t>
            </a:r>
          </a:p>
          <a:p>
            <a:endParaRPr lang="en-US" dirty="0" smtClean="0"/>
          </a:p>
          <a:p>
            <a:r>
              <a:rPr lang="en-US" dirty="0" smtClean="0"/>
              <a:t>Even if they eventually act to the contrary, knowing who wants what and why is helpful in mapping the political terrain and defining the degree of maneuverability (“wiggle room”) available to the policymaker.</a:t>
            </a:r>
          </a:p>
          <a:p>
            <a:pPr algn="r"/>
            <a:r>
              <a:rPr lang="en-US" sz="1400" dirty="0" smtClean="0"/>
              <a:t>p.13</a:t>
            </a:r>
            <a:endParaRPr lang="en-US" sz="1400" dirty="0"/>
          </a:p>
        </p:txBody>
      </p:sp>
    </p:spTree>
    <p:extLst>
      <p:ext uri="{BB962C8B-B14F-4D97-AF65-F5344CB8AC3E}">
        <p14:creationId xmlns:p14="http://schemas.microsoft.com/office/powerpoint/2010/main" val="422089007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1143000"/>
            <a:ext cx="7057752" cy="5135563"/>
          </a:xfrm>
        </p:spPr>
        <p:txBody>
          <a:bodyPr/>
          <a:lstStyle/>
          <a:p>
            <a:pPr marL="0" indent="0" algn="ctr">
              <a:buNone/>
            </a:pPr>
            <a:r>
              <a:rPr lang="en-US" sz="2800" dirty="0" smtClean="0"/>
              <a:t>Politician’s Views Of Educators – </a:t>
            </a:r>
          </a:p>
          <a:p>
            <a:pPr marL="0" indent="0" algn="ctr">
              <a:buNone/>
            </a:pPr>
            <a:r>
              <a:rPr lang="en-US" sz="2800" dirty="0" smtClean="0"/>
              <a:t>In their Own Words</a:t>
            </a:r>
          </a:p>
          <a:p>
            <a:r>
              <a:rPr lang="en-US" sz="2400" dirty="0" smtClean="0"/>
              <a:t>Educators are arrogant, and worse yet, sanctimonious.</a:t>
            </a:r>
          </a:p>
          <a:p>
            <a:r>
              <a:rPr lang="en-US" sz="2400" dirty="0" smtClean="0"/>
              <a:t>Educators don’t communicate effectively.</a:t>
            </a:r>
          </a:p>
          <a:p>
            <a:r>
              <a:rPr lang="en-US" sz="2400" dirty="0" smtClean="0"/>
              <a:t>Educators don’t understand the legitimacy and importance of the political process.</a:t>
            </a:r>
          </a:p>
          <a:p>
            <a:r>
              <a:rPr lang="en-US" sz="2400" dirty="0" smtClean="0"/>
              <a:t>Educators mainly want more money.</a:t>
            </a:r>
          </a:p>
          <a:p>
            <a:r>
              <a:rPr lang="en-US" sz="2400" dirty="0" smtClean="0"/>
              <a:t>Educators blow with the wind and are addicted to fads and quick cures.</a:t>
            </a:r>
          </a:p>
          <a:p>
            <a:r>
              <a:rPr lang="en-US" sz="2400" dirty="0" smtClean="0"/>
              <a:t>Educators blame everybody else for children’s failure to learn.  </a:t>
            </a:r>
          </a:p>
          <a:p>
            <a:pPr marL="0" indent="0" algn="r">
              <a:buNone/>
            </a:pPr>
            <a:r>
              <a:rPr lang="en-US" sz="1800" dirty="0"/>
              <a:t>p</a:t>
            </a:r>
            <a:r>
              <a:rPr lang="en-US" sz="1800" dirty="0" smtClean="0"/>
              <a:t>p 24-25</a:t>
            </a:r>
            <a:endParaRPr lang="en-US" sz="2000" dirty="0" smtClean="0"/>
          </a:p>
        </p:txBody>
      </p:sp>
      <p:sp>
        <p:nvSpPr>
          <p:cNvPr id="3" name="Text Placeholder 2"/>
          <p:cNvSpPr>
            <a:spLocks noGrp="1"/>
          </p:cNvSpPr>
          <p:nvPr>
            <p:ph type="body" sz="quarter" idx="13"/>
          </p:nvPr>
        </p:nvSpPr>
        <p:spPr>
          <a:xfrm>
            <a:off x="0" y="330993"/>
            <a:ext cx="8915400" cy="523875"/>
          </a:xfrm>
        </p:spPr>
        <p:txBody>
          <a:bodyPr/>
          <a:lstStyle/>
          <a:p>
            <a:r>
              <a:rPr lang="en-US" dirty="0" smtClean="0">
                <a:solidFill>
                  <a:srgbClr val="DE6422"/>
                </a:solidFill>
                <a:latin typeface="Franklin Gothic Demi" panose="020B0703020102020204" pitchFamily="34" charset="0"/>
              </a:rPr>
              <a:t>What are We Up Against?  Are We Our Own Worst Enemy?</a:t>
            </a:r>
          </a:p>
        </p:txBody>
      </p:sp>
      <p:pic>
        <p:nvPicPr>
          <p:cNvPr id="4" name="Content Placeholder 5"/>
          <p:cNvPicPr>
            <a:picLocks noChangeAspect="1"/>
          </p:cNvPicPr>
          <p:nvPr/>
        </p:nvPicPr>
        <p:blipFill>
          <a:blip r:embed="rId2"/>
          <a:stretch>
            <a:fillRect/>
          </a:stretch>
        </p:blipFill>
        <p:spPr bwMode="auto">
          <a:xfrm>
            <a:off x="105998" y="1143000"/>
            <a:ext cx="1676782" cy="272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11356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25130</TotalTime>
  <Words>3288</Words>
  <Application>Microsoft Macintosh PowerPoint</Application>
  <PresentationFormat>On-screen Show (4:3)</PresentationFormat>
  <Paragraphs>278</Paragraphs>
  <Slides>29</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Calibri</vt:lpstr>
      <vt:lpstr>Cambria</vt:lpstr>
      <vt:lpstr>Century Gothic</vt:lpstr>
      <vt:lpstr>Franklin Gothic Book</vt:lpstr>
      <vt:lpstr>Franklin Gothic Demi</vt:lpstr>
      <vt:lpstr>MS Mincho</vt:lpstr>
      <vt:lpstr>Times New Roman</vt:lpstr>
      <vt:lpstr>Verdana</vt:lpstr>
      <vt:lpstr>Wingdings</vt:lpstr>
      <vt:lpstr>Arial</vt:lpstr>
      <vt:lpstr>Office Theme</vt:lpstr>
      <vt:lpstr>PowerPoint Presentation</vt:lpstr>
      <vt:lpstr>Beating the Odds vs.  Changing the Odds</vt:lpstr>
      <vt:lpstr>The Social Genome Project</vt:lpstr>
      <vt:lpstr>Key Determinants of Being “on Track”  (Brookings Social Genome Project)</vt:lpstr>
      <vt:lpstr>On Average 6 in 10 Children are “On Track” in Each Life Stage</vt:lpstr>
      <vt:lpstr>The Odds are Worse for Black and Brown Youth</vt:lpstr>
      <vt:lpstr>  The Decisions We Make Can and Do Change the Odds</vt:lpstr>
      <vt:lpstr>PowerPoint Presentation</vt:lpstr>
      <vt:lpstr>PowerPoint Presentation</vt:lpstr>
      <vt:lpstr>PowerPoint Presentation</vt:lpstr>
      <vt:lpstr>Readiness is more than a diploma</vt:lpstr>
      <vt:lpstr>Readiness Requires Rich, Redundant Developmental Experiences</vt:lpstr>
      <vt:lpstr>But  we have to make sure we’re providing kids the opportunities they need to really be ready to play in the game</vt:lpstr>
      <vt:lpstr>Education Policy Doesn’t Always Speak Clearly to What We Know About Equity &amp; Quality</vt:lpstr>
      <vt:lpstr>Quality Matters…a Lot</vt:lpstr>
      <vt:lpstr>Quality Standards &amp; Improvement Capacity: Prerequisites for Engagement </vt:lpstr>
      <vt:lpstr>PowerPoint Presentation</vt:lpstr>
      <vt:lpstr>Readiness requires systematic efforts to ensure there is room within “official practice”  to support developmental practice.</vt:lpstr>
      <vt:lpstr>Readiness responsibility goes beyond schools, but it has to be a priority of schools</vt:lpstr>
      <vt:lpstr>PowerPoint Presentation</vt:lpstr>
      <vt:lpstr>PowerPoint Presentation</vt:lpstr>
      <vt:lpstr>Build Competencies, Identity and Agency</vt:lpstr>
      <vt:lpstr>Shine a Light on the Traps in more traditional “development”systems</vt:lpstr>
      <vt:lpstr>PowerPoint Presentation</vt:lpstr>
      <vt:lpstr>Use the Guide!! (pp. 35 – 38)</vt:lpstr>
      <vt:lpstr>PowerPoint Presentation</vt:lpstr>
      <vt:lpstr>A Personal Reflection</vt:lpstr>
      <vt:lpstr>Distance Between Ferguson and St. Louis Central West End:  Much More than Miles</vt:lpstr>
      <vt:lpstr>Rise to the Challenge:</vt:lpstr>
    </vt:vector>
  </TitlesOfParts>
  <Company>The Forum for Youth Investment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Biedrzycki</dc:creator>
  <cp:lastModifiedBy>Microsoft Office User</cp:lastModifiedBy>
  <cp:revision>859</cp:revision>
  <cp:lastPrinted>2012-06-06T00:39:00Z</cp:lastPrinted>
  <dcterms:created xsi:type="dcterms:W3CDTF">2011-05-19T17:15:01Z</dcterms:created>
  <dcterms:modified xsi:type="dcterms:W3CDTF">2017-04-26T16:02:39Z</dcterms:modified>
</cp:coreProperties>
</file>