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 id="2147483694" r:id="rId4"/>
  </p:sldMasterIdLst>
  <p:notesMasterIdLst>
    <p:notesMasterId r:id="rId2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6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nas02\371000\public\Community%20Impact%20Team\Community%20Impact%20Team\Priority%20%233%20Youth%20Achieve\Initiatives\DESSA\Planning%20%20&amp;%20visuals\Results\Spring%202013\Spring%202013%20for%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s02\371000\public\Community%20Impact%20Team\Community%20Impact%20Team\Priority%20%233%20Youth%20Achieve\Initiatives\DESSA\Planning%20%20&amp;%20visuals\Results\Spring%202013\Spring%202013%20for%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s02\371000\public\Community%20Impact%20Team\Community%20Impact%20Team\Priority%20%233%20Youth%20Achieve\Initiatives\DESSA\Planning%20%20&amp;%20visuals\Results\Spring%202013\Spring%202013%20for%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s02\371000\public\Community%20Impact%20Team\Community%20Impact%20Team\Priority%20%233%20Youth%20Achieve\Initiatives\DESSA\Planning%20%20&amp;%20visuals\Results\Spring%202013\Spring%202013%20fo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61403688176"/>
          <c:y val="0.0725244072524418"/>
          <c:w val="0.489177489177494"/>
          <c:h val="0.788005578800558"/>
        </c:manualLayout>
      </c:layout>
      <c:pieChart>
        <c:varyColors val="1"/>
        <c:ser>
          <c:idx val="0"/>
          <c:order val="0"/>
          <c:dPt>
            <c:idx val="0"/>
            <c:bubble3D val="0"/>
            <c:spPr>
              <a:solidFill>
                <a:schemeClr val="accent3"/>
              </a:solidFill>
            </c:spPr>
          </c:dPt>
          <c:dPt>
            <c:idx val="1"/>
            <c:bubble3D val="0"/>
            <c:spPr>
              <a:solidFill>
                <a:schemeClr val="accent1"/>
              </a:solidFill>
            </c:spPr>
          </c:dPt>
          <c:dPt>
            <c:idx val="2"/>
            <c:bubble3D val="0"/>
            <c:spPr>
              <a:solidFill>
                <a:schemeClr val="accent2"/>
              </a:solidFill>
            </c:spPr>
          </c:dPt>
          <c:dLbls>
            <c:txPr>
              <a:bodyPr/>
              <a:lstStyle/>
              <a:p>
                <a:pPr>
                  <a:defRPr sz="1400" b="1"/>
                </a:pPr>
                <a:endParaRPr lang="en-US"/>
              </a:p>
            </c:txPr>
            <c:dLblPos val="ctr"/>
            <c:showLegendKey val="0"/>
            <c:showVal val="1"/>
            <c:showCatName val="0"/>
            <c:showSerName val="0"/>
            <c:showPercent val="0"/>
            <c:showBubbleSize val="0"/>
            <c:showLeaderLines val="1"/>
          </c:dLbls>
          <c:cat>
            <c:strRef>
              <c:f>('General Groups'!$C$1,'General Groups'!$D$1,'General Groups'!$E$1)</c:f>
              <c:strCache>
                <c:ptCount val="3"/>
                <c:pt idx="0">
                  <c:v>Strength</c:v>
                </c:pt>
                <c:pt idx="1">
                  <c:v>Typical</c:v>
                </c:pt>
                <c:pt idx="2">
                  <c:v>Need</c:v>
                </c:pt>
              </c:strCache>
            </c:strRef>
          </c:cat>
          <c:val>
            <c:numRef>
              <c:f>('General Groups'!$C$2,'General Groups'!$D$2,'General Groups'!$E$2)</c:f>
              <c:numCache>
                <c:formatCode>0%</c:formatCode>
                <c:ptCount val="3"/>
                <c:pt idx="0">
                  <c:v>0.203071672354947</c:v>
                </c:pt>
                <c:pt idx="1">
                  <c:v>0.598488542174549</c:v>
                </c:pt>
                <c:pt idx="2">
                  <c:v>0.198439785470505</c:v>
                </c:pt>
              </c:numCache>
            </c:numRef>
          </c:val>
        </c:ser>
        <c:dLbls>
          <c:showLegendKey val="0"/>
          <c:showVal val="1"/>
          <c:showCatName val="0"/>
          <c:showSerName val="0"/>
          <c:showPercent val="0"/>
          <c:showBubbleSize val="0"/>
          <c:showLeaderLines val="1"/>
        </c:dLbls>
        <c:firstSliceAng val="0"/>
      </c:pieChart>
    </c:plotArea>
    <c:legend>
      <c:legendPos val="l"/>
      <c:layout>
        <c:manualLayout>
          <c:xMode val="edge"/>
          <c:yMode val="edge"/>
          <c:x val="0.0415584415584419"/>
          <c:y val="0.338637147344032"/>
          <c:w val="0.169922214268671"/>
          <c:h val="0.26693769973314"/>
        </c:manualLayout>
      </c:layout>
      <c:overlay val="0"/>
      <c:txPr>
        <a:bodyPr/>
        <a:lstStyle/>
        <a:p>
          <a:pPr>
            <a:defRPr sz="1100"/>
          </a:pPr>
          <a:endParaRPr lang="en-US"/>
        </a:p>
      </c:txPr>
    </c:legend>
    <c:plotVisOnly val="1"/>
    <c:dispBlanksAs val="zero"/>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314304461944"/>
          <c:y val="0.0448179271708691"/>
          <c:w val="0.491319444444448"/>
          <c:h val="0.792717086834733"/>
        </c:manualLayout>
      </c:layout>
      <c:pieChart>
        <c:varyColors val="1"/>
        <c:ser>
          <c:idx val="0"/>
          <c:order val="0"/>
          <c:dPt>
            <c:idx val="0"/>
            <c:bubble3D val="0"/>
            <c:spPr>
              <a:solidFill>
                <a:schemeClr val="accent3"/>
              </a:solidFill>
            </c:spPr>
          </c:dPt>
          <c:dPt>
            <c:idx val="1"/>
            <c:bubble3D val="0"/>
            <c:spPr>
              <a:solidFill>
                <a:schemeClr val="accent1"/>
              </a:solidFill>
            </c:spPr>
          </c:dPt>
          <c:dPt>
            <c:idx val="2"/>
            <c:bubble3D val="0"/>
            <c:spPr>
              <a:solidFill>
                <a:schemeClr val="accent2"/>
              </a:solidFill>
            </c:spPr>
          </c:dPt>
          <c:dLbls>
            <c:dLbl>
              <c:idx val="2"/>
              <c:layout>
                <c:manualLayout>
                  <c:x val="0.0819955134956531"/>
                  <c:y val="0.164731368057571"/>
                </c:manualLayout>
              </c:layout>
              <c:dLblPos val="bestFit"/>
              <c:showLegendKey val="0"/>
              <c:showVal val="1"/>
              <c:showCatName val="0"/>
              <c:showSerName val="0"/>
              <c:showPercent val="0"/>
              <c:showBubbleSize val="0"/>
            </c:dLbl>
            <c:txPr>
              <a:bodyPr/>
              <a:lstStyle/>
              <a:p>
                <a:pPr>
                  <a:defRPr sz="1400" b="1"/>
                </a:pPr>
                <a:endParaRPr lang="en-US"/>
              </a:p>
            </c:txPr>
            <c:dLblPos val="ctr"/>
            <c:showLegendKey val="0"/>
            <c:showVal val="1"/>
            <c:showCatName val="0"/>
            <c:showSerName val="0"/>
            <c:showPercent val="0"/>
            <c:showBubbleSize val="0"/>
            <c:showLeaderLines val="1"/>
          </c:dLbls>
          <c:cat>
            <c:strRef>
              <c:f>('General Groups'!$C$1,'General Groups'!$D$1,'General Groups'!$E$1)</c:f>
              <c:strCache>
                <c:ptCount val="3"/>
                <c:pt idx="0">
                  <c:v>Strength</c:v>
                </c:pt>
                <c:pt idx="1">
                  <c:v>Typical</c:v>
                </c:pt>
                <c:pt idx="2">
                  <c:v>Need</c:v>
                </c:pt>
              </c:strCache>
            </c:strRef>
          </c:cat>
          <c:val>
            <c:numRef>
              <c:f>('General Groups'!$C$3,'General Groups'!$D$3,'General Groups'!$E$3)</c:f>
              <c:numCache>
                <c:formatCode>0%</c:formatCode>
                <c:ptCount val="3"/>
                <c:pt idx="0">
                  <c:v>0.249878108239883</c:v>
                </c:pt>
                <c:pt idx="1">
                  <c:v>0.62213554363725</c:v>
                </c:pt>
                <c:pt idx="2">
                  <c:v>0.12798634812287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8940835520569"/>
          <c:y val="0.332356690707785"/>
          <c:w val="0.170364720034996"/>
          <c:h val="0.268059286706809"/>
        </c:manualLayout>
      </c:layout>
      <c:overlay val="0"/>
      <c:txPr>
        <a:bodyPr/>
        <a:lstStyle/>
        <a:p>
          <a:pPr>
            <a:defRPr sz="1100"/>
          </a:pPr>
          <a:endParaRPr lang="en-US"/>
        </a:p>
      </c:txPr>
    </c:legend>
    <c:plotVisOnly val="1"/>
    <c:dispBlanksAs val="zero"/>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2238506316112"/>
          <c:y val="0.0323183774277536"/>
          <c:w val="0.965552298736777"/>
          <c:h val="0.661028108428738"/>
        </c:manualLayout>
      </c:layout>
      <c:barChart>
        <c:barDir val="col"/>
        <c:grouping val="percentStacked"/>
        <c:varyColors val="0"/>
        <c:ser>
          <c:idx val="2"/>
          <c:order val="0"/>
          <c:tx>
            <c:strRef>
              <c:f>'General Groups'!$E$1</c:f>
              <c:strCache>
                <c:ptCount val="1"/>
                <c:pt idx="0">
                  <c:v>Need</c:v>
                </c:pt>
              </c:strCache>
            </c:strRef>
          </c:tx>
          <c:spPr>
            <a:solidFill>
              <a:schemeClr val="accent2"/>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multiLvlStrRef>
              <c:f>'General Groups'!$A$2:$B$10</c:f>
              <c:multiLvlStrCache>
                <c:ptCount val="9"/>
                <c:lvl>
                  <c:pt idx="0">
                    <c:v>Pre</c:v>
                  </c:pt>
                  <c:pt idx="1">
                    <c:v>Post</c:v>
                  </c:pt>
                  <c:pt idx="2">
                    <c:v>Pre</c:v>
                  </c:pt>
                  <c:pt idx="3">
                    <c:v>Post</c:v>
                  </c:pt>
                  <c:pt idx="4">
                    <c:v>Pre</c:v>
                  </c:pt>
                  <c:pt idx="5">
                    <c:v>Post</c:v>
                  </c:pt>
                  <c:pt idx="6">
                    <c:v>Pre</c:v>
                  </c:pt>
                  <c:pt idx="7">
                    <c:v>Post</c:v>
                  </c:pt>
                </c:lvl>
                <c:lvl>
                  <c:pt idx="0">
                    <c:v>ALL
N = 4,102</c:v>
                  </c:pt>
                  <c:pt idx="2">
                    <c:v>Afterschool
n = 2,776</c:v>
                  </c:pt>
                  <c:pt idx="4">
                    <c:v>Youth 
Development
n = 708</c:v>
                  </c:pt>
                  <c:pt idx="6">
                    <c:v>Prevention/ 
Intervention
n = 618</c:v>
                  </c:pt>
                  <c:pt idx="8">
                    <c:v>DESSA Normal Distribution</c:v>
                  </c:pt>
                </c:lvl>
              </c:multiLvlStrCache>
            </c:multiLvlStrRef>
          </c:cat>
          <c:val>
            <c:numRef>
              <c:f>'General Groups'!$E$2:$E$10</c:f>
              <c:numCache>
                <c:formatCode>0%</c:formatCode>
                <c:ptCount val="9"/>
                <c:pt idx="0">
                  <c:v>0.198439785470503</c:v>
                </c:pt>
                <c:pt idx="1">
                  <c:v>0.127986348122868</c:v>
                </c:pt>
                <c:pt idx="2">
                  <c:v>0.180835734870318</c:v>
                </c:pt>
                <c:pt idx="3">
                  <c:v>0.110590778097983</c:v>
                </c:pt>
                <c:pt idx="4">
                  <c:v>0.220338983050847</c:v>
                </c:pt>
                <c:pt idx="5">
                  <c:v>0.158192090395481</c:v>
                </c:pt>
                <c:pt idx="6">
                  <c:v>0.252427184466019</c:v>
                </c:pt>
                <c:pt idx="7">
                  <c:v>0.171521035598705</c:v>
                </c:pt>
                <c:pt idx="8">
                  <c:v>0.16</c:v>
                </c:pt>
              </c:numCache>
            </c:numRef>
          </c:val>
        </c:ser>
        <c:ser>
          <c:idx val="1"/>
          <c:order val="1"/>
          <c:tx>
            <c:strRef>
              <c:f>'General Groups'!$D$1</c:f>
              <c:strCache>
                <c:ptCount val="1"/>
                <c:pt idx="0">
                  <c:v>Typical</c:v>
                </c:pt>
              </c:strCache>
            </c:strRef>
          </c:tx>
          <c:spPr>
            <a:solidFill>
              <a:schemeClr val="accent1"/>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multiLvlStrRef>
              <c:f>'General Groups'!$A$2:$B$10</c:f>
              <c:multiLvlStrCache>
                <c:ptCount val="9"/>
                <c:lvl>
                  <c:pt idx="0">
                    <c:v>Pre</c:v>
                  </c:pt>
                  <c:pt idx="1">
                    <c:v>Post</c:v>
                  </c:pt>
                  <c:pt idx="2">
                    <c:v>Pre</c:v>
                  </c:pt>
                  <c:pt idx="3">
                    <c:v>Post</c:v>
                  </c:pt>
                  <c:pt idx="4">
                    <c:v>Pre</c:v>
                  </c:pt>
                  <c:pt idx="5">
                    <c:v>Post</c:v>
                  </c:pt>
                  <c:pt idx="6">
                    <c:v>Pre</c:v>
                  </c:pt>
                  <c:pt idx="7">
                    <c:v>Post</c:v>
                  </c:pt>
                </c:lvl>
                <c:lvl>
                  <c:pt idx="0">
                    <c:v>ALL
N = 4,102</c:v>
                  </c:pt>
                  <c:pt idx="2">
                    <c:v>Afterschool
n = 2,776</c:v>
                  </c:pt>
                  <c:pt idx="4">
                    <c:v>Youth 
Development
n = 708</c:v>
                  </c:pt>
                  <c:pt idx="6">
                    <c:v>Prevention/ 
Intervention
n = 618</c:v>
                  </c:pt>
                  <c:pt idx="8">
                    <c:v>DESSA Normal Distribution</c:v>
                  </c:pt>
                </c:lvl>
              </c:multiLvlStrCache>
            </c:multiLvlStrRef>
          </c:cat>
          <c:val>
            <c:numRef>
              <c:f>'General Groups'!$D$2:$D$10</c:f>
              <c:numCache>
                <c:formatCode>0%</c:formatCode>
                <c:ptCount val="9"/>
                <c:pt idx="0">
                  <c:v>0.598488542174549</c:v>
                </c:pt>
                <c:pt idx="1">
                  <c:v>0.62213554363725</c:v>
                </c:pt>
                <c:pt idx="2">
                  <c:v>0.595461095100862</c:v>
                </c:pt>
                <c:pt idx="3">
                  <c:v>0.635446685878962</c:v>
                </c:pt>
                <c:pt idx="4">
                  <c:v>0.624293785310734</c:v>
                </c:pt>
                <c:pt idx="5">
                  <c:v>0.638418079096045</c:v>
                </c:pt>
                <c:pt idx="6">
                  <c:v>0.582524271844656</c:v>
                </c:pt>
                <c:pt idx="7">
                  <c:v>0.54368932038835</c:v>
                </c:pt>
                <c:pt idx="8">
                  <c:v>0.68</c:v>
                </c:pt>
              </c:numCache>
            </c:numRef>
          </c:val>
        </c:ser>
        <c:ser>
          <c:idx val="0"/>
          <c:order val="2"/>
          <c:tx>
            <c:strRef>
              <c:f>'General Groups'!$C$1</c:f>
              <c:strCache>
                <c:ptCount val="1"/>
                <c:pt idx="0">
                  <c:v>Strength</c:v>
                </c:pt>
              </c:strCache>
            </c:strRef>
          </c:tx>
          <c:spPr>
            <a:solidFill>
              <a:schemeClr val="accent3"/>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multiLvlStrRef>
              <c:f>'General Groups'!$A$2:$B$10</c:f>
              <c:multiLvlStrCache>
                <c:ptCount val="9"/>
                <c:lvl>
                  <c:pt idx="0">
                    <c:v>Pre</c:v>
                  </c:pt>
                  <c:pt idx="1">
                    <c:v>Post</c:v>
                  </c:pt>
                  <c:pt idx="2">
                    <c:v>Pre</c:v>
                  </c:pt>
                  <c:pt idx="3">
                    <c:v>Post</c:v>
                  </c:pt>
                  <c:pt idx="4">
                    <c:v>Pre</c:v>
                  </c:pt>
                  <c:pt idx="5">
                    <c:v>Post</c:v>
                  </c:pt>
                  <c:pt idx="6">
                    <c:v>Pre</c:v>
                  </c:pt>
                  <c:pt idx="7">
                    <c:v>Post</c:v>
                  </c:pt>
                </c:lvl>
                <c:lvl>
                  <c:pt idx="0">
                    <c:v>ALL
N = 4,102</c:v>
                  </c:pt>
                  <c:pt idx="2">
                    <c:v>Afterschool
n = 2,776</c:v>
                  </c:pt>
                  <c:pt idx="4">
                    <c:v>Youth 
Development
n = 708</c:v>
                  </c:pt>
                  <c:pt idx="6">
                    <c:v>Prevention/ 
Intervention
n = 618</c:v>
                  </c:pt>
                  <c:pt idx="8">
                    <c:v>DESSA Normal Distribution</c:v>
                  </c:pt>
                </c:lvl>
              </c:multiLvlStrCache>
            </c:multiLvlStrRef>
          </c:cat>
          <c:val>
            <c:numRef>
              <c:f>'General Groups'!$C$2:$C$10</c:f>
              <c:numCache>
                <c:formatCode>0%</c:formatCode>
                <c:ptCount val="9"/>
                <c:pt idx="0">
                  <c:v>0.203071672354948</c:v>
                </c:pt>
                <c:pt idx="1">
                  <c:v>0.249878108239883</c:v>
                </c:pt>
                <c:pt idx="2">
                  <c:v>0.223703170028818</c:v>
                </c:pt>
                <c:pt idx="3">
                  <c:v>0.253962536023055</c:v>
                </c:pt>
                <c:pt idx="4">
                  <c:v>0.155367231638419</c:v>
                </c:pt>
                <c:pt idx="5">
                  <c:v>0.203389830508475</c:v>
                </c:pt>
                <c:pt idx="6">
                  <c:v>0.165048543689321</c:v>
                </c:pt>
                <c:pt idx="7">
                  <c:v>0.284789644012945</c:v>
                </c:pt>
                <c:pt idx="8">
                  <c:v>0.16</c:v>
                </c:pt>
              </c:numCache>
            </c:numRef>
          </c:val>
        </c:ser>
        <c:dLbls>
          <c:showLegendKey val="0"/>
          <c:showVal val="1"/>
          <c:showCatName val="0"/>
          <c:showSerName val="0"/>
          <c:showPercent val="0"/>
          <c:showBubbleSize val="0"/>
        </c:dLbls>
        <c:gapWidth val="50"/>
        <c:overlap val="100"/>
        <c:axId val="-2096724568"/>
        <c:axId val="-2096721480"/>
      </c:barChart>
      <c:catAx>
        <c:axId val="-2096724568"/>
        <c:scaling>
          <c:orientation val="minMax"/>
        </c:scaling>
        <c:delete val="0"/>
        <c:axPos val="b"/>
        <c:majorTickMark val="out"/>
        <c:minorTickMark val="none"/>
        <c:tickLblPos val="nextTo"/>
        <c:txPr>
          <a:bodyPr/>
          <a:lstStyle/>
          <a:p>
            <a:pPr>
              <a:defRPr sz="1200"/>
            </a:pPr>
            <a:endParaRPr lang="en-US"/>
          </a:p>
        </c:txPr>
        <c:crossAx val="-2096721480"/>
        <c:crosses val="autoZero"/>
        <c:auto val="1"/>
        <c:lblAlgn val="ctr"/>
        <c:lblOffset val="100"/>
        <c:noMultiLvlLbl val="0"/>
      </c:catAx>
      <c:valAx>
        <c:axId val="-2096721480"/>
        <c:scaling>
          <c:orientation val="minMax"/>
        </c:scaling>
        <c:delete val="1"/>
        <c:axPos val="l"/>
        <c:numFmt formatCode="0%" sourceLinked="1"/>
        <c:majorTickMark val="out"/>
        <c:minorTickMark val="none"/>
        <c:tickLblPos val="none"/>
        <c:crossAx val="-2096724568"/>
        <c:crosses val="autoZero"/>
        <c:crossBetween val="between"/>
      </c:valAx>
      <c:spPr>
        <a:noFill/>
      </c:spPr>
    </c:plotArea>
    <c:legend>
      <c:legendPos val="b"/>
      <c:layout/>
      <c:overlay val="0"/>
      <c:txPr>
        <a:bodyPr/>
        <a:lstStyle/>
        <a:p>
          <a:pPr>
            <a:defRPr sz="1100"/>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'General Groups'!$H$1</c:f>
              <c:strCache>
                <c:ptCount val="1"/>
                <c:pt idx="0">
                  <c:v>No Change</c:v>
                </c:pt>
              </c:strCache>
            </c:strRef>
          </c:tx>
          <c:spPr>
            <a:solidFill>
              <a:schemeClr val="accent2"/>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strRef>
              <c:f>'General Groups'!$G$2:$G$5</c:f>
              <c:strCache>
                <c:ptCount val="4"/>
                <c:pt idx="0">
                  <c:v>Prevention/
Intervention
n = 618</c:v>
                </c:pt>
                <c:pt idx="1">
                  <c:v>Youth 
Development
n = 708</c:v>
                </c:pt>
                <c:pt idx="2">
                  <c:v>Afterschool
n = 2,776</c:v>
                </c:pt>
                <c:pt idx="3">
                  <c:v>ALL
N = 4,102</c:v>
                </c:pt>
              </c:strCache>
            </c:strRef>
          </c:cat>
          <c:val>
            <c:numRef>
              <c:f>'General Groups'!$H$2:$H$5</c:f>
              <c:numCache>
                <c:formatCode>0%</c:formatCode>
                <c:ptCount val="4"/>
                <c:pt idx="0">
                  <c:v>0.453074433656958</c:v>
                </c:pt>
                <c:pt idx="1">
                  <c:v>0.5</c:v>
                </c:pt>
                <c:pt idx="2">
                  <c:v>0.517291066282421</c:v>
                </c:pt>
                <c:pt idx="3">
                  <c:v>0.504631886884447</c:v>
                </c:pt>
              </c:numCache>
            </c:numRef>
          </c:val>
        </c:ser>
        <c:ser>
          <c:idx val="1"/>
          <c:order val="1"/>
          <c:tx>
            <c:strRef>
              <c:f>'General Groups'!$I$1</c:f>
              <c:strCache>
                <c:ptCount val="1"/>
                <c:pt idx="0">
                  <c:v>Small Change</c:v>
                </c:pt>
              </c:strCache>
            </c:strRef>
          </c:tx>
          <c:spPr>
            <a:solidFill>
              <a:schemeClr val="accent4"/>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strRef>
              <c:f>'General Groups'!$G$2:$G$5</c:f>
              <c:strCache>
                <c:ptCount val="4"/>
                <c:pt idx="0">
                  <c:v>Prevention/
Intervention
n = 618</c:v>
                </c:pt>
                <c:pt idx="1">
                  <c:v>Youth 
Development
n = 708</c:v>
                </c:pt>
                <c:pt idx="2">
                  <c:v>Afterschool
n = 2,776</c:v>
                </c:pt>
                <c:pt idx="3">
                  <c:v>ALL
N = 4,102</c:v>
                </c:pt>
              </c:strCache>
            </c:strRef>
          </c:cat>
          <c:val>
            <c:numRef>
              <c:f>'General Groups'!$I$2:$I$5</c:f>
              <c:numCache>
                <c:formatCode>0%</c:formatCode>
                <c:ptCount val="4"/>
                <c:pt idx="0">
                  <c:v>0.110032362459547</c:v>
                </c:pt>
                <c:pt idx="1">
                  <c:v>0.180790960451978</c:v>
                </c:pt>
                <c:pt idx="2">
                  <c:v>0.106988472622478</c:v>
                </c:pt>
                <c:pt idx="3">
                  <c:v>0.120185275475378</c:v>
                </c:pt>
              </c:numCache>
            </c:numRef>
          </c:val>
        </c:ser>
        <c:ser>
          <c:idx val="2"/>
          <c:order val="2"/>
          <c:tx>
            <c:strRef>
              <c:f>'General Groups'!$J$1</c:f>
              <c:strCache>
                <c:ptCount val="1"/>
                <c:pt idx="0">
                  <c:v>Medium Change</c:v>
                </c:pt>
              </c:strCache>
            </c:strRef>
          </c:tx>
          <c:spPr>
            <a:solidFill>
              <a:schemeClr val="accent1"/>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strRef>
              <c:f>'General Groups'!$G$2:$G$5</c:f>
              <c:strCache>
                <c:ptCount val="4"/>
                <c:pt idx="0">
                  <c:v>Prevention/
Intervention
n = 618</c:v>
                </c:pt>
                <c:pt idx="1">
                  <c:v>Youth 
Development
n = 708</c:v>
                </c:pt>
                <c:pt idx="2">
                  <c:v>Afterschool
n = 2,776</c:v>
                </c:pt>
                <c:pt idx="3">
                  <c:v>ALL
N = 4,102</c:v>
                </c:pt>
              </c:strCache>
            </c:strRef>
          </c:cat>
          <c:val>
            <c:numRef>
              <c:f>'General Groups'!$J$2:$J$5</c:f>
              <c:numCache>
                <c:formatCode>0%</c:formatCode>
                <c:ptCount val="4"/>
                <c:pt idx="0">
                  <c:v>0.129449838187704</c:v>
                </c:pt>
                <c:pt idx="1">
                  <c:v>0.112994350282486</c:v>
                </c:pt>
                <c:pt idx="2">
                  <c:v>0.0817723342939481</c:v>
                </c:pt>
                <c:pt idx="3">
                  <c:v>0.0943442223305707</c:v>
                </c:pt>
              </c:numCache>
            </c:numRef>
          </c:val>
        </c:ser>
        <c:ser>
          <c:idx val="3"/>
          <c:order val="3"/>
          <c:tx>
            <c:strRef>
              <c:f>'General Groups'!$K$1</c:f>
              <c:strCache>
                <c:ptCount val="1"/>
                <c:pt idx="0">
                  <c:v>Large Change</c:v>
                </c:pt>
              </c:strCache>
            </c:strRef>
          </c:tx>
          <c:spPr>
            <a:solidFill>
              <a:schemeClr val="accent3"/>
            </a:solidFill>
          </c:spPr>
          <c:invertIfNegative val="0"/>
          <c:dLbls>
            <c:txPr>
              <a:bodyPr/>
              <a:lstStyle/>
              <a:p>
                <a:pPr>
                  <a:defRPr sz="1400" b="1"/>
                </a:pPr>
                <a:endParaRPr lang="en-US"/>
              </a:p>
            </c:txPr>
            <c:dLblPos val="ctr"/>
            <c:showLegendKey val="0"/>
            <c:showVal val="1"/>
            <c:showCatName val="0"/>
            <c:showSerName val="0"/>
            <c:showPercent val="0"/>
            <c:showBubbleSize val="0"/>
            <c:showLeaderLines val="0"/>
          </c:dLbls>
          <c:cat>
            <c:strRef>
              <c:f>'General Groups'!$G$2:$G$5</c:f>
              <c:strCache>
                <c:ptCount val="4"/>
                <c:pt idx="0">
                  <c:v>Prevention/
Intervention
n = 618</c:v>
                </c:pt>
                <c:pt idx="1">
                  <c:v>Youth 
Development
n = 708</c:v>
                </c:pt>
                <c:pt idx="2">
                  <c:v>Afterschool
n = 2,776</c:v>
                </c:pt>
                <c:pt idx="3">
                  <c:v>ALL
N = 4,102</c:v>
                </c:pt>
              </c:strCache>
            </c:strRef>
          </c:cat>
          <c:val>
            <c:numRef>
              <c:f>'General Groups'!$K$2:$K$5</c:f>
              <c:numCache>
                <c:formatCode>0%</c:formatCode>
                <c:ptCount val="4"/>
                <c:pt idx="0">
                  <c:v>0.307443365695794</c:v>
                </c:pt>
                <c:pt idx="1">
                  <c:v>0.206214689265537</c:v>
                </c:pt>
                <c:pt idx="2">
                  <c:v>0.293587896253605</c:v>
                </c:pt>
                <c:pt idx="3">
                  <c:v>0.280594831789372</c:v>
                </c:pt>
              </c:numCache>
            </c:numRef>
          </c:val>
        </c:ser>
        <c:dLbls>
          <c:showLegendKey val="0"/>
          <c:showVal val="1"/>
          <c:showCatName val="0"/>
          <c:showSerName val="0"/>
          <c:showPercent val="0"/>
          <c:showBubbleSize val="0"/>
        </c:dLbls>
        <c:gapWidth val="51"/>
        <c:overlap val="100"/>
        <c:axId val="-2096656632"/>
        <c:axId val="-2096653464"/>
      </c:barChart>
      <c:catAx>
        <c:axId val="-2096656632"/>
        <c:scaling>
          <c:orientation val="minMax"/>
        </c:scaling>
        <c:delete val="0"/>
        <c:axPos val="l"/>
        <c:majorTickMark val="out"/>
        <c:minorTickMark val="none"/>
        <c:tickLblPos val="nextTo"/>
        <c:txPr>
          <a:bodyPr/>
          <a:lstStyle/>
          <a:p>
            <a:pPr>
              <a:defRPr sz="1200"/>
            </a:pPr>
            <a:endParaRPr lang="en-US"/>
          </a:p>
        </c:txPr>
        <c:crossAx val="-2096653464"/>
        <c:crosses val="autoZero"/>
        <c:auto val="1"/>
        <c:lblAlgn val="ctr"/>
        <c:lblOffset val="100"/>
        <c:noMultiLvlLbl val="0"/>
      </c:catAx>
      <c:valAx>
        <c:axId val="-2096653464"/>
        <c:scaling>
          <c:orientation val="minMax"/>
          <c:max val="1.0"/>
        </c:scaling>
        <c:delete val="1"/>
        <c:axPos val="b"/>
        <c:numFmt formatCode="0%" sourceLinked="1"/>
        <c:majorTickMark val="out"/>
        <c:minorTickMark val="none"/>
        <c:tickLblPos val="none"/>
        <c:crossAx val="-2096656632"/>
        <c:crosses val="autoZero"/>
        <c:crossBetween val="between"/>
      </c:valAx>
      <c:spPr>
        <a:noFill/>
        <a:ln>
          <a:noFill/>
        </a:ln>
      </c:spPr>
    </c:plotArea>
    <c:legend>
      <c:legendPos val="b"/>
      <c:layout>
        <c:manualLayout>
          <c:xMode val="edge"/>
          <c:yMode val="edge"/>
          <c:x val="0.0766587209973152"/>
          <c:y val="0.901464244277324"/>
          <c:w val="0.81711253478925"/>
          <c:h val="0.0684105671808013"/>
        </c:manualLayout>
      </c:layout>
      <c:overlay val="0"/>
      <c:txPr>
        <a:bodyPr/>
        <a:lstStyle/>
        <a:p>
          <a:pPr>
            <a:defRPr sz="1400"/>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096DE-4538-6240-A9F7-E7B83B5062CF}" type="datetimeFigureOut">
              <a:rPr lang="en-US" smtClean="0"/>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25218-2973-8044-830F-898F9A6F96BC}" type="slidenum">
              <a:rPr lang="en-US" smtClean="0"/>
              <a:t>‹#›</a:t>
            </a:fld>
            <a:endParaRPr lang="en-US"/>
          </a:p>
        </p:txBody>
      </p:sp>
    </p:spTree>
    <p:extLst>
      <p:ext uri="{BB962C8B-B14F-4D97-AF65-F5344CB8AC3E}">
        <p14:creationId xmlns:p14="http://schemas.microsoft.com/office/powerpoint/2010/main" val="6148301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EBCD6-79FE-FA41-BDC6-3FB7294DA73D}"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3692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55967EB0-0ECE-4F89-98B3-E6C2D0C39EB7}" type="slidenum">
              <a:rPr lang="en-US" smtClean="0">
                <a:solidFill>
                  <a:prstClr val="black"/>
                </a:solidFill>
                <a:latin typeface="Calibri"/>
              </a:rPr>
              <a:pPr>
                <a:defRPr/>
              </a:pPr>
              <a:t>11</a:t>
            </a:fld>
            <a:endParaRPr lang="en-US" dirty="0" smtClean="0">
              <a:solidFill>
                <a:prstClr val="black"/>
              </a:solidFill>
              <a:latin typeface="Calibri"/>
            </a:endParaRPr>
          </a:p>
        </p:txBody>
      </p:sp>
      <p:sp>
        <p:nvSpPr>
          <p:cNvPr id="18435" name="Rectangle 2"/>
          <p:cNvSpPr>
            <a:spLocks noGrp="1" noRot="1" noChangeAspect="1" noChangeArrowheads="1" noTextEdit="1"/>
          </p:cNvSpPr>
          <p:nvPr>
            <p:ph type="sldImg"/>
          </p:nvPr>
        </p:nvSpPr>
        <p:spPr>
          <a:xfrm>
            <a:off x="1155424" y="685488"/>
            <a:ext cx="4547152" cy="3429000"/>
          </a:xfrm>
          <a:ln/>
        </p:spPr>
      </p:sp>
      <p:sp>
        <p:nvSpPr>
          <p:cNvPr id="18436" name="Rectangle 3"/>
          <p:cNvSpPr>
            <a:spLocks noGrp="1" noChangeArrowheads="1"/>
          </p:cNvSpPr>
          <p:nvPr>
            <p:ph type="body" idx="1"/>
          </p:nvPr>
        </p:nvSpPr>
        <p:spPr>
          <a:noFill/>
          <a:ln/>
        </p:spPr>
        <p:txBody>
          <a:bodyPr/>
          <a:lstStyle/>
          <a:p>
            <a:pPr eaLnBrk="1" hangingPunct="1"/>
            <a:r>
              <a:rPr lang="en-US" sz="1400" dirty="0">
                <a:latin typeface="Arial" charset="0"/>
              </a:rPr>
              <a:t>LAL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12</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33F16F-3549-4D94-8B98-B672A9266013}" type="slidenum">
              <a:rPr lang="en-US">
                <a:solidFill>
                  <a:prstClr val="black"/>
                </a:solidFill>
                <a:latin typeface="Calibri"/>
              </a:rPr>
              <a:pPr/>
              <a:t>13</a:t>
            </a:fld>
            <a:endParaRPr lang="en-US" dirty="0">
              <a:solidFill>
                <a:prstClr val="black"/>
              </a:solidFill>
              <a:latin typeface="Calibri"/>
            </a:endParaRPr>
          </a:p>
        </p:txBody>
      </p:sp>
      <p:sp>
        <p:nvSpPr>
          <p:cNvPr id="36867" name="Rectangle 2"/>
          <p:cNvSpPr>
            <a:spLocks noGrp="1" noRot="1" noChangeAspect="1" noChangeArrowheads="1" noTextEdit="1"/>
          </p:cNvSpPr>
          <p:nvPr>
            <p:ph type="sldImg"/>
          </p:nvPr>
        </p:nvSpPr>
        <p:spPr>
          <a:xfrm>
            <a:off x="1155424" y="685488"/>
            <a:ext cx="4547152" cy="3429000"/>
          </a:xfrm>
          <a:ln/>
        </p:spPr>
      </p:sp>
      <p:sp>
        <p:nvSpPr>
          <p:cNvPr id="36868" name="Rectangle 3"/>
          <p:cNvSpPr>
            <a:spLocks noGrp="1" noChangeArrowheads="1"/>
          </p:cNvSpPr>
          <p:nvPr>
            <p:ph type="body" idx="1"/>
          </p:nvPr>
        </p:nvSpPr>
        <p:spPr>
          <a:xfrm>
            <a:off x="689527" y="4344026"/>
            <a:ext cx="5505347" cy="4114488"/>
          </a:xfrm>
          <a:noFill/>
          <a:ln/>
        </p:spPr>
        <p:txBody>
          <a:bodyPr/>
          <a:lstStyle/>
          <a:p>
            <a:pPr eaLnBrk="1" hangingPunct="1"/>
            <a:endParaRPr lang="en-US" sz="14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14</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15</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298175" y="4344026"/>
            <a:ext cx="6187109" cy="4114488"/>
          </a:xfrm>
          <a:noFill/>
          <a:ln/>
        </p:spPr>
        <p:txBody>
          <a:bodyPr/>
          <a:lstStyle/>
          <a:p>
            <a:pPr eaLnBrk="1" hangingPunct="1"/>
            <a:r>
              <a:rPr lang="en-US" sz="900" dirty="0">
                <a:latin typeface="Arial" charset="0"/>
              </a:rPr>
              <a:t>LAL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33F16F-3549-4D94-8B98-B672A9266013}" type="slidenum">
              <a:rPr lang="en-US">
                <a:solidFill>
                  <a:prstClr val="black"/>
                </a:solidFill>
                <a:latin typeface="Calibri"/>
              </a:rPr>
              <a:pPr/>
              <a:t>16</a:t>
            </a:fld>
            <a:endParaRPr lang="en-US" dirty="0">
              <a:solidFill>
                <a:prstClr val="black"/>
              </a:solidFill>
              <a:latin typeface="Calibri"/>
            </a:endParaRPr>
          </a:p>
        </p:txBody>
      </p:sp>
      <p:sp>
        <p:nvSpPr>
          <p:cNvPr id="36867" name="Rectangle 2"/>
          <p:cNvSpPr>
            <a:spLocks noGrp="1" noRot="1" noChangeAspect="1" noChangeArrowheads="1" noTextEdit="1"/>
          </p:cNvSpPr>
          <p:nvPr>
            <p:ph type="sldImg"/>
          </p:nvPr>
        </p:nvSpPr>
        <p:spPr>
          <a:xfrm>
            <a:off x="1155424" y="685488"/>
            <a:ext cx="4547152" cy="3429000"/>
          </a:xfrm>
          <a:ln/>
        </p:spPr>
      </p:sp>
      <p:sp>
        <p:nvSpPr>
          <p:cNvPr id="36868" name="Rectangle 3"/>
          <p:cNvSpPr>
            <a:spLocks noGrp="1" noChangeArrowheads="1"/>
          </p:cNvSpPr>
          <p:nvPr>
            <p:ph type="body" idx="1"/>
          </p:nvPr>
        </p:nvSpPr>
        <p:spPr>
          <a:xfrm>
            <a:off x="689527" y="4344026"/>
            <a:ext cx="5505347" cy="4114488"/>
          </a:xfrm>
          <a:noFill/>
          <a:ln/>
        </p:spPr>
        <p:txBody>
          <a:bodyPr/>
          <a:lstStyle/>
          <a:p>
            <a:pPr eaLnBrk="1" hangingPunct="1"/>
            <a:endParaRPr lang="en-US" sz="14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7B0DD1B6-DA27-42B4-B1D1-0400494B61D1}" type="slidenum">
              <a:rPr lang="en-US">
                <a:solidFill>
                  <a:prstClr val="black"/>
                </a:solidFill>
                <a:latin typeface="Calibri"/>
              </a:rPr>
              <a:pPr>
                <a:defRPr/>
              </a:pPr>
              <a:t>17</a:t>
            </a:fld>
            <a:endParaRPr lang="en-US" dirty="0">
              <a:solidFill>
                <a:prstClr val="black"/>
              </a:solidFill>
              <a:latin typeface="Calibri"/>
            </a:endParaRPr>
          </a:p>
        </p:txBody>
      </p:sp>
      <p:sp>
        <p:nvSpPr>
          <p:cNvPr id="22531" name="Rectangle 2"/>
          <p:cNvSpPr>
            <a:spLocks noGrp="1" noRot="1" noChangeAspect="1" noChangeArrowheads="1" noTextEdit="1"/>
          </p:cNvSpPr>
          <p:nvPr>
            <p:ph type="sldImg"/>
          </p:nvPr>
        </p:nvSpPr>
        <p:spPr>
          <a:xfrm>
            <a:off x="1155424" y="685488"/>
            <a:ext cx="4547152" cy="3429000"/>
          </a:xfrm>
          <a:ln/>
        </p:spPr>
      </p:sp>
      <p:sp>
        <p:nvSpPr>
          <p:cNvPr id="22532" name="Rectangle 3"/>
          <p:cNvSpPr>
            <a:spLocks noGrp="1" noChangeArrowheads="1"/>
          </p:cNvSpPr>
          <p:nvPr>
            <p:ph type="body" idx="1"/>
          </p:nvPr>
        </p:nvSpPr>
        <p:spPr>
          <a:xfrm>
            <a:off x="689527" y="4344026"/>
            <a:ext cx="5505347" cy="4114488"/>
          </a:xfrm>
          <a:noFill/>
          <a:ln/>
        </p:spPr>
        <p:txBody>
          <a:bodyPr>
            <a:normAutofit/>
          </a:bodyPr>
          <a:lstStyle/>
          <a:p>
            <a:pPr eaLnBrk="1" hangingPunct="1"/>
            <a:endParaRPr lang="en-US"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33F16F-3549-4D94-8B98-B672A9266013}" type="slidenum">
              <a:rPr lang="en-US">
                <a:solidFill>
                  <a:prstClr val="black"/>
                </a:solidFill>
                <a:latin typeface="Calibri"/>
              </a:rPr>
              <a:pPr/>
              <a:t>22</a:t>
            </a:fld>
            <a:endParaRPr lang="en-US" dirty="0">
              <a:solidFill>
                <a:prstClr val="black"/>
              </a:solidFill>
              <a:latin typeface="Calibri"/>
            </a:endParaRPr>
          </a:p>
        </p:txBody>
      </p:sp>
      <p:sp>
        <p:nvSpPr>
          <p:cNvPr id="36867" name="Rectangle 2"/>
          <p:cNvSpPr>
            <a:spLocks noGrp="1" noRot="1" noChangeAspect="1" noChangeArrowheads="1" noTextEdit="1"/>
          </p:cNvSpPr>
          <p:nvPr>
            <p:ph type="sldImg"/>
          </p:nvPr>
        </p:nvSpPr>
        <p:spPr>
          <a:xfrm>
            <a:off x="1155424" y="685488"/>
            <a:ext cx="4547152" cy="3429000"/>
          </a:xfrm>
          <a:ln/>
        </p:spPr>
      </p:sp>
      <p:sp>
        <p:nvSpPr>
          <p:cNvPr id="36868" name="Rectangle 3"/>
          <p:cNvSpPr>
            <a:spLocks noGrp="1" noChangeArrowheads="1"/>
          </p:cNvSpPr>
          <p:nvPr>
            <p:ph type="body" idx="1"/>
          </p:nvPr>
        </p:nvSpPr>
        <p:spPr>
          <a:xfrm>
            <a:off x="689527" y="4344026"/>
            <a:ext cx="5505347" cy="4114488"/>
          </a:xfrm>
          <a:noFill/>
          <a:ln/>
        </p:spPr>
        <p:txBody>
          <a:bodyPr/>
          <a:lstStyle/>
          <a:p>
            <a:pPr eaLnBrk="1" hangingPunct="1"/>
            <a:endParaRPr lang="en-US" sz="14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23</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689527" y="4344026"/>
            <a:ext cx="5505347" cy="4114488"/>
          </a:xfrm>
          <a:noFill/>
          <a:ln/>
        </p:spPr>
        <p:txBody>
          <a:bodyPr/>
          <a:lstStyle/>
          <a:p>
            <a:pPr eaLnBrk="1" hangingPunct="1"/>
            <a:endParaRPr lang="en-US" sz="1400"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EB853EE4-2599-4351-9D94-C3F15FB349DA}" type="slidenum">
              <a:rPr lang="en-US">
                <a:solidFill>
                  <a:prstClr val="black"/>
                </a:solidFill>
                <a:latin typeface="Calibri"/>
              </a:rPr>
              <a:pPr>
                <a:defRPr/>
              </a:pPr>
              <a:t>24</a:t>
            </a:fld>
            <a:endParaRPr lang="en-US" dirty="0">
              <a:solidFill>
                <a:prstClr val="black"/>
              </a:solidFill>
              <a:latin typeface="Calibri"/>
            </a:endParaRPr>
          </a:p>
        </p:txBody>
      </p:sp>
      <p:sp>
        <p:nvSpPr>
          <p:cNvPr id="21507" name="Rectangle 2"/>
          <p:cNvSpPr>
            <a:spLocks noGrp="1" noRot="1" noChangeAspect="1" noChangeArrowheads="1" noTextEdit="1"/>
          </p:cNvSpPr>
          <p:nvPr>
            <p:ph type="sldImg"/>
          </p:nvPr>
        </p:nvSpPr>
        <p:spPr>
          <a:xfrm>
            <a:off x="1155424" y="685488"/>
            <a:ext cx="4547152" cy="3429000"/>
          </a:xfrm>
          <a:ln/>
        </p:spPr>
      </p:sp>
      <p:sp>
        <p:nvSpPr>
          <p:cNvPr id="21508" name="Rectangle 3"/>
          <p:cNvSpPr>
            <a:spLocks noGrp="1" noChangeArrowheads="1"/>
          </p:cNvSpPr>
          <p:nvPr>
            <p:ph type="body" idx="1"/>
          </p:nvPr>
        </p:nvSpPr>
        <p:spPr>
          <a:xfrm>
            <a:off x="689527" y="4344026"/>
            <a:ext cx="5505347" cy="4114488"/>
          </a:xfrm>
          <a:noFill/>
          <a:ln/>
        </p:spPr>
        <p:txBody>
          <a:bodyPr/>
          <a:lstStyle/>
          <a:p>
            <a:pPr eaLnBrk="1" hangingPunct="1"/>
            <a:r>
              <a:rPr lang="en-US" sz="1400" dirty="0">
                <a:latin typeface="Arial" charset="0"/>
              </a:rPr>
              <a:t>LAL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000" dirty="0"/>
              <a:t>I would like to introduce our experts:</a:t>
            </a:r>
          </a:p>
          <a:p>
            <a:pPr defTabSz="914350">
              <a:defRPr/>
            </a:pPr>
            <a:endParaRPr lang="en-US" sz="1000" dirty="0"/>
          </a:p>
          <a:p>
            <a:pPr defTabSz="914350">
              <a:defRPr/>
            </a:pPr>
            <a:r>
              <a:rPr lang="en-US" sz="1000" dirty="0"/>
              <a:t>Nina Sonenberg is a Communications Officer at The Wallace Foundation. Nina has extensive experience in the nonprofit communications sector and joined Wallace to help sharpen</a:t>
            </a:r>
            <a:endParaRPr lang="en-US" sz="1000" dirty="0"/>
          </a:p>
        </p:txBody>
      </p:sp>
      <p:sp>
        <p:nvSpPr>
          <p:cNvPr id="4" name="Slide Number Placeholder 3"/>
          <p:cNvSpPr>
            <a:spLocks noGrp="1"/>
          </p:cNvSpPr>
          <p:nvPr>
            <p:ph type="sldNum" sz="quarter" idx="10"/>
          </p:nvPr>
        </p:nvSpPr>
        <p:spPr/>
        <p:txBody>
          <a:bodyPr/>
          <a:lstStyle/>
          <a:p>
            <a:fld id="{0FCC2B68-1698-48CF-9FD4-3953AC07F823}" type="slidenum">
              <a:rPr lang="en-US" smtClean="0">
                <a:solidFill>
                  <a:prstClr val="black"/>
                </a:solidFill>
                <a:latin typeface="Calibri"/>
              </a:rPr>
              <a:pPr/>
              <a:t>3</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Today we want to talk about measuring youth skills in afterschool settings</a:t>
            </a:r>
            <a:r>
              <a:rPr lang="en-US" baseline="0" dirty="0" smtClean="0"/>
              <a:t> – and specifically get into the details about purposes and challenges with three systems that are doing exemplary work in this area. While there is a lot to be said – and a lot already being said – about which skills are most important, this presentation is more focused on the “how to” part of the conversation. Afterschool systems are a bright opportunity for public policy to bring positive youth development experiences and opportunities to children and youth while meeting additional family needs for supervision and care. We want to make sure that when we invest a considerable amount of time and money in measuring things that we’re getting a good return on our investments.</a:t>
            </a:r>
            <a:endParaRPr lang="en-US" dirty="0" smtClean="0"/>
          </a:p>
          <a:p>
            <a:endParaRPr lang="en-US" dirty="0" smtClean="0"/>
          </a:p>
          <a:p>
            <a:r>
              <a:rPr lang="en-US" dirty="0" smtClean="0"/>
              <a:t>So why is it worth our time to focus on performance measurement in general and youth skills in particular? Because:</a:t>
            </a:r>
          </a:p>
          <a:p>
            <a:pPr marL="171441" indent="-171441">
              <a:buFont typeface="Arial" charset="0"/>
              <a:buChar char="•"/>
            </a:pPr>
            <a:r>
              <a:rPr lang="en-US" dirty="0" smtClean="0"/>
              <a:t>Afterschool settings can build important skills that reflect community priorities</a:t>
            </a:r>
            <a:r>
              <a:rPr lang="en-US" baseline="0" dirty="0" smtClean="0"/>
              <a:t>. To paraphrase the current lingo, if “collective impact” is most simply the pursuit of shared goals through diverse pathways, then afterschool systems are well positioned to deliver on important skills that communities desire for their young people.</a:t>
            </a:r>
            <a:endParaRPr lang="en-US" dirty="0" smtClean="0"/>
          </a:p>
          <a:p>
            <a:pPr marL="171441" indent="-171441">
              <a:buFont typeface="Arial" charset="0"/>
              <a:buChar char="•"/>
            </a:pPr>
            <a:r>
              <a:rPr lang="en-US" dirty="0" smtClean="0"/>
              <a:t>Because afterschool settings</a:t>
            </a:r>
            <a:r>
              <a:rPr lang="en-US" baseline="0" dirty="0" smtClean="0"/>
              <a:t> can be improved with performance data – and we would argue in much more flexible and lower cost way than schools.</a:t>
            </a:r>
          </a:p>
          <a:p>
            <a:pPr marL="171441" indent="-171441">
              <a:buFont typeface="Arial" charset="0"/>
              <a:buChar char="•"/>
            </a:pPr>
            <a:r>
              <a:rPr lang="en-US" baseline="0" dirty="0" smtClean="0"/>
              <a:t>Because its so easy to waste a lot of precious time and money on measuring things – so we want to make sure our purposes are clear and our methods are the right ones to meet those purposes.</a:t>
            </a:r>
          </a:p>
          <a:p>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92215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afterschool field has been somewhat unique in its emphasis</a:t>
            </a:r>
            <a:r>
              <a:rPr lang="en-US" baseline="0" dirty="0" smtClean="0"/>
              <a:t> on performance measurement and continuous improvement – reflecting the priorities of a lot of very smart state and city leaders using their own program budgets and quite a few visionary funders as well. Reflecting this larger trend, t</a:t>
            </a:r>
            <a:r>
              <a:rPr lang="en-US" dirty="0" smtClean="0"/>
              <a:t>he Forum for Youth Investment has partnered with the Wallace Foundation and the W.T. Grant Foundation</a:t>
            </a:r>
            <a:r>
              <a:rPr lang="en-US" baseline="0" dirty="0" smtClean="0"/>
              <a:t> to produce series of guides supporting the afterschool field’s emphasis on performance measurement and continuous improvement. These guides have focused on describing (1) best practices for building city-wide policies to assure afterschool service quality, (2) measuring service quality against best practice standards for management and instruction, and (3) measuring youth skill growth that occurs as a result.</a:t>
            </a:r>
          </a:p>
          <a:p>
            <a:endParaRPr lang="en-US" baseline="0" dirty="0" smtClean="0"/>
          </a:p>
          <a:p>
            <a:r>
              <a:rPr lang="en-US" baseline="0" dirty="0" smtClean="0"/>
              <a:t>In today’s webinar, we’ll focus on the last of these guides: From Soft Skills to Hard Data, a review of 10 widely used skill measures for individual children and youth. Please note that in this updated edition of the guide we’ve added a few new measures and a new forward that describes a good bit of the material we’ll cover in the webinar today.</a:t>
            </a:r>
          </a:p>
          <a:p>
            <a:endParaRPr lang="en-US" baseline="0" dirty="0" smtClean="0"/>
          </a:p>
          <a:p>
            <a:r>
              <a:rPr lang="en-US" baseline="0" dirty="0" smtClean="0"/>
              <a:t>As you may have noted, these guides reflect a kind of logic model: Systems produce quality services which in turn produce youth outcomes. This is a great way to think about how we produce services but that term “outcomes” is particularly vexing because it can mean so many things to so many people – and so little guidance is available on how to get clear.</a:t>
            </a:r>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24888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way to gain some</a:t>
            </a:r>
            <a:r>
              <a:rPr lang="en-US" baseline="0" dirty="0" smtClean="0"/>
              <a:t> clarification about youth outcomes is to draw a logic model. This is one that our organization uses to help system leaders think about which measures they want to implement and how. As you can see, this is a very “high level” logic model (which is a way of saying it may not mean very much to you until I explain a bit more </a:t>
            </a:r>
            <a:r>
              <a:rPr lang="en-US" baseline="0" dirty="0" smtClean="0">
                <a:sym typeface="Wingdings" panose="05000000000000000000" pitchFamily="2" charset="2"/>
              </a:rPr>
              <a:t>). A couple of things can be said about this logic model:</a:t>
            </a:r>
          </a:p>
          <a:p>
            <a:endParaRPr lang="en-US" baseline="0" dirty="0" smtClean="0">
              <a:sym typeface="Wingdings" panose="05000000000000000000" pitchFamily="2" charset="2"/>
            </a:endParaRPr>
          </a:p>
          <a:p>
            <a:pPr marL="171441" indent="-171441">
              <a:buFont typeface="Arial" charset="0"/>
              <a:buChar char="•"/>
            </a:pPr>
            <a:r>
              <a:rPr lang="en-US" baseline="0" dirty="0" smtClean="0">
                <a:sym typeface="Wingdings" panose="05000000000000000000" pitchFamily="2" charset="2"/>
              </a:rPr>
              <a:t>You can see that we are most focused here on what we call “program outputs.” These outputs are roughly what happens at a program site and what the staff at that site can actually control, or have a direct and tangible effect on.</a:t>
            </a:r>
          </a:p>
          <a:p>
            <a:pPr marL="171441" indent="-171441">
              <a:buFont typeface="Arial" charset="0"/>
              <a:buChar char="•"/>
            </a:pPr>
            <a:r>
              <a:rPr lang="en-US" baseline="0" dirty="0" smtClean="0">
                <a:sym typeface="Wingdings" panose="05000000000000000000" pitchFamily="2" charset="2"/>
              </a:rPr>
              <a:t>For our purposes, the key point made by this logic model is that we would rather talk about specific skills than the ill-defined terrain of outcomes - skills that grow in the afterschool setting and skills that transfer to other settings. We refer to the right-hand side of this logic model as the </a:t>
            </a:r>
            <a:r>
              <a:rPr lang="en-US" baseline="0" dirty="0" err="1" smtClean="0">
                <a:sym typeface="Wingdings" panose="05000000000000000000" pitchFamily="2" charset="2"/>
              </a:rPr>
              <a:t>QuEST</a:t>
            </a:r>
            <a:r>
              <a:rPr lang="en-US" baseline="0" dirty="0" smtClean="0">
                <a:sym typeface="Wingdings" panose="05000000000000000000" pitchFamily="2" charset="2"/>
              </a:rPr>
              <a:t> model which stands for quality, engagement, skill building, transfer to specifically make this point. Skills don’t automatically grow in one setting and then appear in another. High quality and engaging settings provide opportunities for youth to learn and practice new skills, hopefully achieving mastery, which in turn supports transfer of the skill to new settings.</a:t>
            </a:r>
          </a:p>
          <a:p>
            <a:pPr marL="171441" indent="-171441">
              <a:buFont typeface="Arial" charset="0"/>
              <a:buChar char="•"/>
            </a:pPr>
            <a:endParaRPr lang="en-US" baseline="0" dirty="0" smtClean="0">
              <a:sym typeface="Wingdings" panose="05000000000000000000" pitchFamily="2" charset="2"/>
            </a:endParaRPr>
          </a:p>
          <a:p>
            <a:r>
              <a:rPr lang="en-US" baseline="0" dirty="0" smtClean="0">
                <a:sym typeface="Wingdings" panose="05000000000000000000" pitchFamily="2" charset="2"/>
              </a:rPr>
              <a:t>We think that introducing this distinction between skills and skill transfer is  really important for a few reasons and also very important for our discussion today:</a:t>
            </a:r>
          </a:p>
          <a:p>
            <a:pPr marL="171441" indent="-171441" defTabSz="914350">
              <a:buFont typeface="Arial" charset="0"/>
              <a:buChar char="•"/>
              <a:defRPr/>
            </a:pPr>
            <a:r>
              <a:rPr lang="en-US" baseline="0" dirty="0" smtClean="0">
                <a:sym typeface="Wingdings" panose="05000000000000000000" pitchFamily="2" charset="2"/>
              </a:rPr>
              <a:t>One thing that we know about skill development is that it requires a lot of practice and perhaps most importantly, modeling of the skill by an adult or a peer. This is an important reason why the Soft Skills guide was developed. It is very useful for thinking about which skills your program and your community want to prioritize – especially in the sense of the common saying that “what get’s measured matters.”</a:t>
            </a:r>
          </a:p>
          <a:p>
            <a:pPr marL="171441" indent="-171441" defTabSz="914350">
              <a:buFont typeface="Arial" charset="0"/>
              <a:buChar char="•"/>
              <a:defRPr/>
            </a:pPr>
            <a:r>
              <a:rPr lang="en-US" baseline="0" dirty="0" smtClean="0">
                <a:sym typeface="Wingdings" panose="05000000000000000000" pitchFamily="2" charset="2"/>
              </a:rPr>
              <a:t>Another thing we know about skill development is that it is very context dependent. That means that a young person’s ability to learn and demonstrate a skill in one setting - especially with a specific adult in the context of a relationship with that adult – may not easily “transfer” or “generalize” to a different setting such as a school day classroom led by a different adult. This is another reason why the Soft Skills guide was developed. To make clearer the fairly obvious fact that academic skills are not the only desirable skills and that afterschool programs may be best positioned to demonstrate skill growth on measures that are implemented in afterschool settings. It is in this sense that people use the term “afterschool outcomes” – by which I think they mean the skills that afterschool programs are especially good at fostering, which tend to be soft skills.</a:t>
            </a:r>
          </a:p>
        </p:txBody>
      </p:sp>
      <p:sp>
        <p:nvSpPr>
          <p:cNvPr id="4" name="Slide Number Placeholder 3"/>
          <p:cNvSpPr>
            <a:spLocks noGrp="1"/>
          </p:cNvSpPr>
          <p:nvPr>
            <p:ph type="sldNum" sz="quarter" idx="10"/>
          </p:nvPr>
        </p:nvSpPr>
        <p:spPr/>
        <p:txBody>
          <a:bodyPr/>
          <a:lstStyle/>
          <a:p>
            <a:fld id="{35E3F0FB-FDD7-404F-A05C-3E54A6DCFD9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69079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Soft Skills guide reviewed skill</a:t>
            </a:r>
            <a:r>
              <a:rPr lang="en-US" baseline="0" dirty="0" smtClean="0"/>
              <a:t> measures in four domains: Communication, Relationships &amp; Collaboration, Critical Thinking and Decisions Making, Initiative and Self-Direction.</a:t>
            </a:r>
          </a:p>
          <a:p>
            <a:pPr eaLnBrk="1" hangingPunct="1">
              <a:spcBef>
                <a:spcPct val="0"/>
              </a:spcBef>
            </a:pPr>
            <a:endParaRPr lang="en-US" baseline="0" dirty="0" smtClean="0"/>
          </a:p>
          <a:p>
            <a:pPr eaLnBrk="1" hangingPunct="1">
              <a:spcBef>
                <a:spcPct val="0"/>
              </a:spcBef>
            </a:pPr>
            <a:r>
              <a:rPr lang="en-US" dirty="0" smtClean="0"/>
              <a:t>Why</a:t>
            </a:r>
            <a:r>
              <a:rPr lang="en-US" baseline="0" dirty="0" smtClean="0"/>
              <a:t> are these skills important to the afterschool field? There are again lots of pretty obvious reasons:</a:t>
            </a:r>
          </a:p>
          <a:p>
            <a:pPr marL="171441" indent="-171441">
              <a:spcBef>
                <a:spcPct val="0"/>
              </a:spcBef>
              <a:buFont typeface="Arial" charset="0"/>
              <a:buChar char="•"/>
            </a:pPr>
            <a:r>
              <a:rPr lang="en-US" dirty="0" smtClean="0"/>
              <a:t>As</a:t>
            </a:r>
            <a:r>
              <a:rPr lang="en-US" baseline="0" dirty="0" smtClean="0"/>
              <a:t> we discussed in the prior slide, many people in the field see afterschool programs as particularly well suited to growing these kinds of skills - so if we’ve got good measures it increases our likelihood of demonstrating effectiveness or improving it.</a:t>
            </a:r>
            <a:endParaRPr lang="en-US" dirty="0" smtClean="0"/>
          </a:p>
          <a:p>
            <a:pPr marL="171441" indent="-171441">
              <a:spcBef>
                <a:spcPct val="0"/>
              </a:spcBef>
              <a:buFont typeface="Arial" charset="0"/>
              <a:buChar char="•"/>
            </a:pPr>
            <a:r>
              <a:rPr lang="en-US" dirty="0" smtClean="0"/>
              <a:t>Another</a:t>
            </a:r>
            <a:r>
              <a:rPr lang="en-US" baseline="0" dirty="0" smtClean="0"/>
              <a:t> reason is that these skills are important for e</a:t>
            </a:r>
            <a:r>
              <a:rPr lang="en-US" dirty="0" smtClean="0"/>
              <a:t>ducational success.</a:t>
            </a:r>
            <a:r>
              <a:rPr lang="en-US" baseline="0" dirty="0" smtClean="0"/>
              <a:t> For example, t</a:t>
            </a:r>
            <a:r>
              <a:rPr lang="en-US" dirty="0" smtClean="0"/>
              <a:t>he Common Core</a:t>
            </a:r>
            <a:r>
              <a:rPr lang="en-US" baseline="0" dirty="0" smtClean="0"/>
              <a:t> uses terms that extend beyond the basic academic skills, including “u</a:t>
            </a:r>
            <a:r>
              <a:rPr lang="en-US" dirty="0" smtClean="0"/>
              <a:t>nderstanding perspective and culture, comprehending &amp; critiquing, strategic use of technology/media, making sense/problem</a:t>
            </a:r>
            <a:r>
              <a:rPr lang="en-US" baseline="0" dirty="0" smtClean="0"/>
              <a:t> solving/persevering.”</a:t>
            </a:r>
          </a:p>
          <a:p>
            <a:pPr marL="171441" indent="-171441">
              <a:spcBef>
                <a:spcPct val="0"/>
              </a:spcBef>
              <a:buFont typeface="Arial" charset="0"/>
              <a:buChar char="•"/>
            </a:pPr>
            <a:r>
              <a:rPr lang="en-US" dirty="0" smtClean="0"/>
              <a:t>Competencies and social attributes leading to economic growth and participation in the economy</a:t>
            </a:r>
          </a:p>
          <a:p>
            <a:pPr marL="171441" indent="-171441">
              <a:spcBef>
                <a:spcPct val="0"/>
              </a:spcBef>
              <a:buFont typeface="Arial" charset="0"/>
              <a:buChar char="•"/>
            </a:pPr>
            <a:r>
              <a:rPr lang="en-US" dirty="0" smtClean="0"/>
              <a:t>Resilience in the face of social and technological</a:t>
            </a:r>
            <a:r>
              <a:rPr lang="en-US" baseline="0" dirty="0" smtClean="0"/>
              <a:t> change, e.g., climate.</a:t>
            </a:r>
            <a:endParaRPr lang="en-US" dirty="0" smtClean="0"/>
          </a:p>
          <a:p>
            <a:pPr eaLnBrk="1" hangingPunct="1">
              <a:spcBef>
                <a:spcPct val="0"/>
              </a:spcBef>
            </a:pPr>
            <a:endParaRPr lang="en-US" dirty="0" smtClean="0"/>
          </a:p>
          <a:p>
            <a:pPr eaLnBrk="1" hangingPunct="1">
              <a:spcBef>
                <a:spcPct val="0"/>
              </a:spcBef>
            </a:pPr>
            <a:r>
              <a:rPr lang="en-US" dirty="0" smtClean="0"/>
              <a:t>A note on terminology:</a:t>
            </a:r>
          </a:p>
          <a:p>
            <a:pPr marL="171441" indent="-171441">
              <a:spcBef>
                <a:spcPct val="0"/>
              </a:spcBef>
              <a:buFont typeface="Arial" charset="0"/>
              <a:buChar char="•"/>
            </a:pPr>
            <a:r>
              <a:rPr lang="en-US" baseline="0" dirty="0" smtClean="0"/>
              <a:t>Jingle jangle jungle</a:t>
            </a:r>
          </a:p>
          <a:p>
            <a:pPr marL="171441" indent="-171441">
              <a:spcBef>
                <a:spcPct val="0"/>
              </a:spcBef>
              <a:buFont typeface="Arial" charset="0"/>
              <a:buChar char="•"/>
            </a:pPr>
            <a:r>
              <a:rPr lang="en-US" baseline="0" dirty="0" smtClean="0"/>
              <a:t>SEL parallels</a:t>
            </a:r>
          </a:p>
          <a:p>
            <a:pPr marL="171441" indent="-171441">
              <a:spcBef>
                <a:spcPct val="0"/>
              </a:spcBef>
              <a:buFont typeface="Arial" charset="0"/>
              <a:buChar char="•"/>
            </a:pPr>
            <a:endParaRPr lang="en-US" baseline="0" dirty="0" smtClean="0"/>
          </a:p>
          <a:p>
            <a:pPr marL="171441" indent="-171441">
              <a:spcBef>
                <a:spcPct val="0"/>
              </a:spcBef>
              <a:buFont typeface="Arial" charset="0"/>
              <a:buChar char="•"/>
            </a:pPr>
            <a:endParaRPr lang="en-US" baseline="0" dirty="0" smtClean="0"/>
          </a:p>
          <a:p>
            <a:pPr>
              <a:spcBef>
                <a:spcPct val="0"/>
              </a:spcBef>
            </a:pPr>
            <a:r>
              <a:rPr lang="en-US" dirty="0" smtClean="0"/>
              <a:t>There is a bewildering array of language associated with youth outcomes that we sometimes characterize as a “jingle-jangle jungle.” This array of language complicates conversations about these skills and works against the development of a shared knowledge base in the field. In research, a jangle fallacy is when two things that are the same are labeled differently, and a jingle fallacy is when two things that are very different are described using the same label. The language challenge plays out at multiple levels – starting with how to refer to this entire domain of outcomes, all the way down to how individual skills or beliefs are labeled. </a:t>
            </a: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7BFB1-5E94-4952-9FB9-FC9D09648003}" type="slidenum">
              <a:rPr lang="en-US" smtClean="0">
                <a:solidFill>
                  <a:prstClr val="black"/>
                </a:solidFill>
                <a:latin typeface="Calibri"/>
              </a:rPr>
              <a:pPr fontAlgn="base">
                <a:spcBef>
                  <a:spcPct val="0"/>
                </a:spcBef>
                <a:spcAft>
                  <a:spcPct val="0"/>
                </a:spcAft>
                <a:defRPr/>
              </a:pPr>
              <a:t>7</a:t>
            </a:fld>
            <a:endParaRPr lang="en-US" smtClean="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second edition, 10 measures</a:t>
            </a:r>
            <a:r>
              <a:rPr lang="en-US" baseline="0" dirty="0" smtClean="0"/>
              <a:t> were reviewed:</a:t>
            </a:r>
            <a:endParaRPr lang="en-US" dirty="0" smtClean="0"/>
          </a:p>
          <a:p>
            <a:endParaRPr lang="en-US" dirty="0" smtClean="0"/>
          </a:p>
          <a:p>
            <a:r>
              <a:rPr lang="en-US" dirty="0" smtClean="0"/>
              <a:t>Criteria for evaluation</a:t>
            </a:r>
          </a:p>
          <a:p>
            <a:pPr marL="171441" indent="-171441">
              <a:buFont typeface="Arial" charset="0"/>
              <a:buChar char="•"/>
            </a:pPr>
            <a:r>
              <a:rPr lang="en-US" dirty="0" smtClean="0"/>
              <a:t>Populations and settings</a:t>
            </a:r>
          </a:p>
          <a:p>
            <a:pPr marL="171441" indent="-171441">
              <a:buFont typeface="Arial" charset="0"/>
              <a:buChar char="•"/>
            </a:pPr>
            <a:r>
              <a:rPr lang="en-US" dirty="0" smtClean="0"/>
              <a:t>Accessibility and supports</a:t>
            </a:r>
          </a:p>
          <a:p>
            <a:pPr marL="171441" indent="-171441">
              <a:buFont typeface="Arial" charset="0"/>
              <a:buChar char="•"/>
            </a:pPr>
            <a:r>
              <a:rPr lang="en-US" dirty="0" smtClean="0"/>
              <a:t>Reliability and validity</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26221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we have an opportunity to hear</a:t>
            </a:r>
            <a:r>
              <a:rPr lang="en-US" baseline="0" dirty="0" smtClean="0"/>
              <a:t> from the three exemplary sites. First we’ll as sites to provide us with some basic features of their measurement work. Next, and consistent with our “how to” focus, we want to ask the site leads to begin by talking about primary purposes for their work measuring youth skills. Then we’ll ask them to talk about how they went about achieving those purposes – the “how to” or methodology part – and then we can talk about how the work has gone in their systems.</a:t>
            </a:r>
          </a:p>
          <a:p>
            <a:endParaRPr lang="en-US" baseline="0" dirty="0" smtClean="0"/>
          </a:p>
          <a:p>
            <a:r>
              <a:rPr lang="en-US" baseline="0" dirty="0" smtClean="0"/>
              <a:t>So we often talk about three very different kinds of purposes for measuring youth skills: </a:t>
            </a:r>
          </a:p>
          <a:p>
            <a:pPr marL="171441" indent="-171441">
              <a:buFont typeface="Arial" charset="0"/>
              <a:buChar char="•"/>
            </a:pPr>
            <a:r>
              <a:rPr lang="en-US" u="sng" baseline="0" dirty="0" smtClean="0"/>
              <a:t>Community positioning </a:t>
            </a:r>
            <a:r>
              <a:rPr lang="en-US" baseline="0" dirty="0" smtClean="0"/>
              <a:t>– which is more about theory than measurement - involves being clear about which skills you are trying to build when communicating with both internal and external stakeholders. It doesn’t really even require measurement but does imply clarity domains of skill that the program design is focused on.</a:t>
            </a:r>
          </a:p>
          <a:p>
            <a:pPr marL="171441" indent="-171441">
              <a:buFont typeface="Arial" charset="0"/>
              <a:buChar char="•"/>
            </a:pPr>
            <a:r>
              <a:rPr lang="en-US" u="sng" dirty="0" smtClean="0"/>
              <a:t>Performance</a:t>
            </a:r>
            <a:r>
              <a:rPr lang="en-US" u="sng" baseline="0" dirty="0" smtClean="0"/>
              <a:t> improvement </a:t>
            </a:r>
            <a:r>
              <a:rPr lang="en-US" baseline="0" dirty="0" smtClean="0"/>
              <a:t>entails the implementation of measures but with a focus on feasibility and usefulness. If the measures (1) can be implemented, (2) objective behaviors or conditions that can be acted upon, and (3) are available as real time performance reports, then they are useful for performance improvement.</a:t>
            </a:r>
          </a:p>
          <a:p>
            <a:pPr marL="171441" indent="-171441" defTabSz="914350">
              <a:buFont typeface="Arial" charset="0"/>
              <a:buChar char="•"/>
              <a:defRPr/>
            </a:pPr>
            <a:r>
              <a:rPr lang="en-US" u="sng" baseline="0" dirty="0" smtClean="0"/>
              <a:t>Rigorous proof </a:t>
            </a:r>
            <a:r>
              <a:rPr lang="en-US" baseline="0" dirty="0" smtClean="0"/>
              <a:t>that the program had an impact or is effective entails implementation of some kind of evaluation design, typically a comparison of two groups or a growth trajectory for an individual measured at two or more time points. Measurement for these purposes is typically infeasible for routine implementation and typically requires an external party with capacity to execute against the evaluation design.</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12295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SITES PRESENT</a:t>
            </a:r>
            <a:endParaRPr lang="en-US" dirty="0"/>
          </a:p>
        </p:txBody>
      </p:sp>
      <p:sp>
        <p:nvSpPr>
          <p:cNvPr id="4" name="Slide Number Placeholder 3"/>
          <p:cNvSpPr>
            <a:spLocks noGrp="1"/>
          </p:cNvSpPr>
          <p:nvPr>
            <p:ph type="sldNum" sz="quarter" idx="10"/>
          </p:nvPr>
        </p:nvSpPr>
        <p:spPr/>
        <p:txBody>
          <a:bodyPr/>
          <a:lstStyle/>
          <a:p>
            <a:fld id="{D3FD6C78-EA0D-4385-B59E-C7E05A00529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55852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chemeClr val="bg1">
                <a:lumMod val="50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0" name="Rounded Rectangle 9"/>
          <p:cNvSpPr/>
          <p:nvPr userDrawn="1"/>
        </p:nvSpPr>
        <p:spPr>
          <a:xfrm>
            <a:off x="418596" y="434162"/>
            <a:ext cx="8306809" cy="3108960"/>
          </a:xfrm>
          <a:prstGeom prst="roundRect">
            <a:avLst>
              <a:gd name="adj" fmla="val 0"/>
            </a:avLst>
          </a:prstGeom>
          <a:solidFill>
            <a:schemeClr val="bg1">
              <a:lumMod val="95000"/>
            </a:schemeClr>
          </a:solidFill>
          <a:ln>
            <a:solidFill>
              <a:schemeClr val="bg1">
                <a:lumMod val="75000"/>
              </a:schemeClr>
            </a:solidFill>
          </a:ln>
        </p:spPr>
        <p:style>
          <a:lnRef idx="1">
            <a:schemeClr val="dk1"/>
          </a:lnRef>
          <a:fillRef idx="1001">
            <a:schemeClr val="lt2"/>
          </a:fillRef>
          <a:effectRef idx="1">
            <a:schemeClr val="dk1"/>
          </a:effectRef>
          <a:fontRef idx="minor">
            <a:schemeClr val="dk1"/>
          </a:fontRef>
        </p:style>
        <p:txBody>
          <a:bodyPr anchor="ctr"/>
          <a:lstStyle>
            <a:extLst/>
          </a:lstStyle>
          <a:p>
            <a:pPr algn="ctr" defTabSz="914400"/>
            <a:endParaRPr lang="en-US">
              <a:solidFill>
                <a:prstClr val="black"/>
              </a:solidFill>
              <a:latin typeface="Verdana"/>
            </a:endParaRPr>
          </a:p>
        </p:txBody>
      </p:sp>
      <p:sp>
        <p:nvSpPr>
          <p:cNvPr id="5" name="Title 4"/>
          <p:cNvSpPr>
            <a:spLocks noGrp="1"/>
          </p:cNvSpPr>
          <p:nvPr>
            <p:ph type="ctrTitle"/>
          </p:nvPr>
        </p:nvSpPr>
        <p:spPr>
          <a:xfrm>
            <a:off x="762000" y="1066800"/>
            <a:ext cx="7772400" cy="1828800"/>
          </a:xfrm>
        </p:spPr>
        <p:txBody>
          <a:bodyPr lIns="45720" rIns="45720" bIns="45720"/>
          <a:lstStyle>
            <a:lvl1pPr algn="r">
              <a:defRPr sz="4500" b="1">
                <a:solidFill>
                  <a:schemeClr val="tx1"/>
                </a:solidFill>
                <a:effectLst>
                  <a:outerShdw blurRad="53975" dist="22860" dir="5400000" algn="tl" rotWithShape="0">
                    <a:srgbClr val="000000">
                      <a:alpha val="55000"/>
                    </a:srgbClr>
                  </a:outerShdw>
                </a:effectLst>
                <a:latin typeface="Century Schoolbook" pitchFamily="18" charset="0"/>
              </a:defRPr>
            </a:lvl1pPr>
            <a:extLst/>
          </a:lstStyle>
          <a:p>
            <a:r>
              <a:rPr kumimoji="0" lang="en-US"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latin typeface="Century Schoolbook"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9" name="Date Placeholder 18"/>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latin typeface="Verdana"/>
            </a:endParaRPr>
          </a:p>
        </p:txBody>
      </p:sp>
      <p:sp>
        <p:nvSpPr>
          <p:cNvPr id="11" name="Slide Number Placeholder 10"/>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95802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7776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92204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6324601" cy="6858000"/>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39710" y="0"/>
            <a:ext cx="5304290" cy="6858000"/>
          </a:xfrm>
          <a:prstGeom prst="rect">
            <a:avLst/>
          </a:prstGeom>
          <a:noFill/>
          <a:ln w="9525">
            <a:noFill/>
            <a:miter lim="800000"/>
            <a:headEnd/>
            <a:tailEnd/>
          </a:ln>
        </p:spPr>
      </p:pic>
      <p:pic>
        <p:nvPicPr>
          <p:cNvPr id="1027" name="Picture 3"/>
          <p:cNvPicPr>
            <a:picLocks noChangeAspect="1" noChangeArrowheads="1"/>
          </p:cNvPicPr>
          <p:nvPr userDrawn="1"/>
        </p:nvPicPr>
        <p:blipFill>
          <a:blip r:embed="rId4" cstate="print"/>
          <a:srcRect/>
          <a:stretch>
            <a:fillRect/>
          </a:stretch>
        </p:blipFill>
        <p:spPr bwMode="auto">
          <a:xfrm>
            <a:off x="4800600" y="6238875"/>
            <a:ext cx="4343400" cy="619125"/>
          </a:xfrm>
          <a:prstGeom prst="rect">
            <a:avLst/>
          </a:prstGeom>
          <a:noFill/>
          <a:ln w="9525">
            <a:noFill/>
            <a:miter lim="800000"/>
            <a:headEnd/>
            <a:tailEnd/>
          </a:ln>
        </p:spPr>
      </p:pic>
      <p:sp>
        <p:nvSpPr>
          <p:cNvPr id="2" name="Title 1"/>
          <p:cNvSpPr>
            <a:spLocks noGrp="1"/>
          </p:cNvSpPr>
          <p:nvPr>
            <p:ph type="ctrTitle"/>
          </p:nvPr>
        </p:nvSpPr>
        <p:spPr>
          <a:xfrm>
            <a:off x="685800" y="1905000"/>
            <a:ext cx="7772400" cy="1470025"/>
          </a:xfrm>
        </p:spPr>
        <p:txBody>
          <a:bodyPr>
            <a:normAutofit/>
          </a:bodyPr>
          <a:lstStyle>
            <a:lvl1pPr algn="l">
              <a:defRPr lang="en-US" sz="3600" i="0" baseline="0" smtClean="0">
                <a:solidFill>
                  <a:schemeClr val="bg1"/>
                </a:solidFill>
                <a:latin typeface="Garamond Premr Pro" pitchFamily="18" charset="0"/>
              </a:defRPr>
            </a:lvl1pPr>
          </a:lstStyle>
          <a:p>
            <a:endParaRPr lang="en-US" dirty="0"/>
          </a:p>
        </p:txBody>
      </p:sp>
      <p:sp>
        <p:nvSpPr>
          <p:cNvPr id="3" name="Subtitle 2"/>
          <p:cNvSpPr>
            <a:spLocks noGrp="1"/>
          </p:cNvSpPr>
          <p:nvPr>
            <p:ph type="subTitle" idx="1"/>
          </p:nvPr>
        </p:nvSpPr>
        <p:spPr>
          <a:xfrm>
            <a:off x="685800" y="4343400"/>
            <a:ext cx="6400800" cy="1752600"/>
          </a:xfrm>
        </p:spPr>
        <p:txBody>
          <a:bodyPr>
            <a:normAutofit/>
          </a:bodyPr>
          <a:lstStyle>
            <a:lvl1pPr marL="0" indent="0" algn="l">
              <a:buNone/>
              <a:defRPr sz="2400" b="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8" name="Picture 4"/>
          <p:cNvPicPr>
            <a:picLocks noChangeAspect="1" noChangeArrowheads="1"/>
          </p:cNvPicPr>
          <p:nvPr userDrawn="1"/>
        </p:nvPicPr>
        <p:blipFill>
          <a:blip r:embed="rId5" cstate="print"/>
          <a:srcRect/>
          <a:stretch>
            <a:fillRect/>
          </a:stretch>
        </p:blipFill>
        <p:spPr bwMode="auto">
          <a:xfrm>
            <a:off x="2971800" y="6248400"/>
            <a:ext cx="2057400" cy="552450"/>
          </a:xfrm>
          <a:prstGeom prst="rect">
            <a:avLst/>
          </a:prstGeom>
          <a:noFill/>
          <a:ln w="9525">
            <a:noFill/>
            <a:miter lim="800000"/>
            <a:headEnd/>
            <a:tailEnd/>
          </a:ln>
        </p:spPr>
      </p:pic>
    </p:spTree>
    <p:extLst>
      <p:ext uri="{BB962C8B-B14F-4D97-AF65-F5344CB8AC3E}">
        <p14:creationId xmlns:p14="http://schemas.microsoft.com/office/powerpoint/2010/main" val="105903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lgn="l">
              <a:defRPr sz="3200">
                <a:solidFill>
                  <a:schemeClr val="bg2">
                    <a:lumMod val="50000"/>
                  </a:schemeClr>
                </a:solidFill>
                <a:latin typeface="Garamond Premr Pr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093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40080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27829" y="0"/>
            <a:ext cx="4916172" cy="5791200"/>
          </a:xfrm>
          <a:prstGeom prst="rect">
            <a:avLst/>
          </a:prstGeom>
          <a:noFill/>
          <a:ln w="9525">
            <a:noFill/>
            <a:miter lim="800000"/>
            <a:headEnd/>
            <a:tailEnd/>
          </a:ln>
        </p:spPr>
      </p:pic>
      <p:sp>
        <p:nvSpPr>
          <p:cNvPr id="2" name="Title 1"/>
          <p:cNvSpPr>
            <a:spLocks noGrp="1"/>
          </p:cNvSpPr>
          <p:nvPr>
            <p:ph type="title" hasCustomPrompt="1"/>
          </p:nvPr>
        </p:nvSpPr>
        <p:spPr>
          <a:xfrm>
            <a:off x="685800" y="2438400"/>
            <a:ext cx="5867400" cy="1362075"/>
          </a:xfrm>
          <a:noFill/>
        </p:spPr>
        <p:txBody>
          <a:bodyPr anchor="t">
            <a:noAutofit/>
          </a:bodyPr>
          <a:lstStyle>
            <a:lvl1pPr algn="l">
              <a:defRPr sz="3400" b="0" i="1" cap="none">
                <a:latin typeface="Garamond Premr Pro" pitchFamily="18"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860800"/>
            <a:ext cx="8229600" cy="1500187"/>
          </a:xfrm>
        </p:spPr>
        <p:txBody>
          <a:bodyPr anchor="t" anchorCtr="0"/>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2"/>
          </p:nvPr>
        </p:nvSpPr>
        <p:spPr>
          <a:xfrm>
            <a:off x="685800" y="5626100"/>
            <a:ext cx="8229600" cy="738187"/>
          </a:xfrm>
        </p:spPr>
        <p:txBody>
          <a:bodyPr anchor="t" anchorCtr="0">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0805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40080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27829" y="0"/>
            <a:ext cx="4916172" cy="5791200"/>
          </a:xfrm>
          <a:prstGeom prst="rect">
            <a:avLst/>
          </a:prstGeom>
          <a:noFill/>
          <a:ln w="9525">
            <a:noFill/>
            <a:miter lim="800000"/>
            <a:headEnd/>
            <a:tailEnd/>
          </a:ln>
        </p:spPr>
      </p:pic>
      <p:sp>
        <p:nvSpPr>
          <p:cNvPr id="10" name="Title 1"/>
          <p:cNvSpPr txBox="1">
            <a:spLocks/>
          </p:cNvSpPr>
          <p:nvPr userDrawn="1"/>
        </p:nvSpPr>
        <p:spPr>
          <a:xfrm>
            <a:off x="0" y="0"/>
            <a:ext cx="9144000" cy="6400800"/>
          </a:xfrm>
          <a:prstGeom prst="rect">
            <a:avLst/>
          </a:prstGeom>
          <a:solidFill>
            <a:srgbClr val="FFFFFF">
              <a:alpha val="50196"/>
            </a:srgbClr>
          </a:solidFill>
        </p:spPr>
        <p:txBody>
          <a:bodyPr vert="horz" lIns="91440" tIns="45720" rIns="91440" bIns="45720" rtlCol="0" anchor="t" anchorCtr="0">
            <a:noAutofit/>
          </a:bodyPr>
          <a:lstStyle>
            <a:lvl1pPr algn="l">
              <a:defRPr sz="3400" b="0" i="1" cap="none">
                <a:latin typeface="Garamond Premr Pro" pitchFamily="18" charset="0"/>
                <a:cs typeface="Arial" pitchFamily="34" charset="0"/>
              </a:defRPr>
            </a:lvl1pPr>
          </a:lstStyle>
          <a:p>
            <a:pPr defTabSz="914400">
              <a:spcBef>
                <a:spcPct val="0"/>
              </a:spcBef>
              <a:defRPr/>
            </a:pPr>
            <a:endParaRPr lang="en-US" dirty="0" smtClean="0">
              <a:solidFill>
                <a:srgbClr val="0088C9">
                  <a:lumMod val="50000"/>
                </a:srgbClr>
              </a:solidFill>
            </a:endParaRPr>
          </a:p>
        </p:txBody>
      </p:sp>
      <p:sp>
        <p:nvSpPr>
          <p:cNvPr id="2" name="Title 1"/>
          <p:cNvSpPr>
            <a:spLocks noGrp="1"/>
          </p:cNvSpPr>
          <p:nvPr>
            <p:ph type="title" hasCustomPrompt="1"/>
          </p:nvPr>
        </p:nvSpPr>
        <p:spPr>
          <a:xfrm>
            <a:off x="685800" y="2398713"/>
            <a:ext cx="5791200" cy="1362075"/>
          </a:xfrm>
          <a:noFill/>
        </p:spPr>
        <p:txBody>
          <a:bodyPr anchor="t">
            <a:noAutofit/>
          </a:bodyPr>
          <a:lstStyle>
            <a:lvl1pPr algn="l">
              <a:defRPr sz="3400" b="0" i="1" cap="none">
                <a:latin typeface="Garamond Premr Pro" pitchFamily="18"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85800" y="3821113"/>
            <a:ext cx="8229600" cy="1500187"/>
          </a:xfrm>
        </p:spPr>
        <p:txBody>
          <a:bodyPr anchor="t" anchorCtr="0">
            <a:normAutofit/>
          </a:bodyPr>
          <a:lstStyle>
            <a:lvl1pPr marL="0" indent="0">
              <a:buNone/>
              <a:defRPr sz="32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
          <p:cNvSpPr>
            <a:spLocks noGrp="1"/>
          </p:cNvSpPr>
          <p:nvPr>
            <p:ph type="body" idx="12"/>
          </p:nvPr>
        </p:nvSpPr>
        <p:spPr>
          <a:xfrm>
            <a:off x="685800" y="5586413"/>
            <a:ext cx="8229600" cy="738187"/>
          </a:xfrm>
        </p:spPr>
        <p:txBody>
          <a:bodyPr anchor="t" anchorCtr="0">
            <a:normAutofit/>
          </a:bodyPr>
          <a:lstStyle>
            <a:lvl1pPr marL="0" indent="0">
              <a:buNone/>
              <a:defRPr sz="1600" i="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6900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982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nchorCtr="0">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2000" b="1">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71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699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533400"/>
            <a:ext cx="8183880" cy="4187952"/>
          </a:xfrm>
        </p:spPr>
        <p:txBody>
          <a:bodyPr/>
          <a:lstStyle>
            <a:lvl1pPr>
              <a:defRPr>
                <a:latin typeface="Microsoft Sans Serif" pitchFamily="34" charset="0"/>
                <a:cs typeface="Microsoft Sans Serif" pitchFamily="34" charset="0"/>
              </a:defRPr>
            </a:lvl1pPr>
            <a:lvl2pPr>
              <a:defRPr>
                <a:latin typeface="Microsoft Sans Serif" pitchFamily="34" charset="0"/>
                <a:cs typeface="Microsoft Sans Serif" pitchFamily="34" charset="0"/>
              </a:defRPr>
            </a:lvl2pPr>
            <a:lvl3pPr>
              <a:defRPr>
                <a:latin typeface="Microsoft Sans Serif" pitchFamily="34" charset="0"/>
                <a:cs typeface="Microsoft Sans Serif" pitchFamily="34" charset="0"/>
              </a:defRPr>
            </a:lvl3pPr>
            <a:lvl4pPr>
              <a:defRPr>
                <a:latin typeface="Microsoft Sans Serif" pitchFamily="34" charset="0"/>
                <a:cs typeface="Microsoft Sans Serif" pitchFamily="34" charset="0"/>
              </a:defRPr>
            </a:lvl4pPr>
            <a:lvl5pPr>
              <a:defRPr>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Tree>
    <p:extLst>
      <p:ext uri="{BB962C8B-B14F-4D97-AF65-F5344CB8AC3E}">
        <p14:creationId xmlns:p14="http://schemas.microsoft.com/office/powerpoint/2010/main" val="184292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720976"/>
            <a:ext cx="9144000" cy="4137025"/>
            <a:chOff x="0" y="0"/>
            <a:chExt cx="5760" cy="2876"/>
          </a:xfrm>
        </p:grpSpPr>
        <p:sp>
          <p:nvSpPr>
            <p:cNvPr id="5" name="Rectangle 3"/>
            <p:cNvSpPr>
              <a:spLocks noChangeArrowheads="1"/>
            </p:cNvSpPr>
            <p:nvPr/>
          </p:nvSpPr>
          <p:spPr bwMode="ltGray">
            <a:xfrm>
              <a:off x="0" y="475"/>
              <a:ext cx="5760" cy="1927"/>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7" name="Rectangle 5"/>
            <p:cNvSpPr>
              <a:spLocks noChangeArrowheads="1"/>
            </p:cNvSpPr>
            <p:nvPr/>
          </p:nvSpPr>
          <p:spPr bwMode="ltGray">
            <a:xfrm>
              <a:off x="0" y="0"/>
              <a:ext cx="5760" cy="478"/>
            </a:xfrm>
            <a:prstGeom prst="rect">
              <a:avLst/>
            </a:prstGeom>
            <a:solidFill>
              <a:srgbClr val="AFB1D4"/>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grpSp>
      <p:sp>
        <p:nvSpPr>
          <p:cNvPr id="8" name="Rectangle 13"/>
          <p:cNvSpPr>
            <a:spLocks noChangeArrowheads="1"/>
          </p:cNvSpPr>
          <p:nvPr/>
        </p:nvSpPr>
        <p:spPr bwMode="auto">
          <a:xfrm>
            <a:off x="3324225" y="2600325"/>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2470" name="Rectangle 6"/>
          <p:cNvSpPr>
            <a:spLocks noGrp="1" noChangeArrowheads="1"/>
          </p:cNvSpPr>
          <p:nvPr>
            <p:ph type="ctrTitle"/>
          </p:nvPr>
        </p:nvSpPr>
        <p:spPr bwMode="white">
          <a:xfrm>
            <a:off x="352425" y="3619500"/>
            <a:ext cx="7772400" cy="592138"/>
          </a:xfrm>
        </p:spPr>
        <p:txBody>
          <a:bodyPr lIns="0" rIns="0"/>
          <a:lstStyle>
            <a:lvl1pPr>
              <a:defRPr sz="3200" b="1">
                <a:solidFill>
                  <a:schemeClr val="bg1"/>
                </a:solidFill>
              </a:defRPr>
            </a:lvl1pPr>
          </a:lstStyle>
          <a:p>
            <a:r>
              <a:rPr lang="en-US"/>
              <a:t>United Way of Greater Cincinnati</a:t>
            </a:r>
            <a:br>
              <a:rPr lang="en-US"/>
            </a:br>
            <a:endParaRPr lang="en-US"/>
          </a:p>
        </p:txBody>
      </p:sp>
      <p:sp>
        <p:nvSpPr>
          <p:cNvPr id="62471" name="Rectangle 7"/>
          <p:cNvSpPr>
            <a:spLocks noGrp="1" noChangeArrowheads="1"/>
          </p:cNvSpPr>
          <p:nvPr>
            <p:ph type="subTitle" idx="1"/>
          </p:nvPr>
        </p:nvSpPr>
        <p:spPr bwMode="white">
          <a:xfrm>
            <a:off x="350838" y="4356101"/>
            <a:ext cx="7770812" cy="498475"/>
          </a:xfrm>
        </p:spPr>
        <p:txBody>
          <a:bodyPr lIns="0" rIns="0"/>
          <a:lstStyle>
            <a:lvl1pPr>
              <a:defRPr sz="2400" b="1" i="1">
                <a:solidFill>
                  <a:schemeClr val="bg1"/>
                </a:solidFill>
              </a:defRPr>
            </a:lvl1pPr>
          </a:lstStyle>
          <a:p>
            <a:r>
              <a:rPr lang="en-US"/>
              <a:t>Presentation title goes here in this format</a:t>
            </a:r>
          </a:p>
        </p:txBody>
      </p:sp>
      <p:pic>
        <p:nvPicPr>
          <p:cNvPr id="10" name="Picture 9" descr="LIVE UNITED &amp; Logo 3-colo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64216" y="216647"/>
            <a:ext cx="4626864" cy="535742"/>
          </a:xfrm>
          <a:prstGeom prst="rect">
            <a:avLst/>
          </a:prstGeom>
        </p:spPr>
      </p:pic>
    </p:spTree>
    <p:extLst>
      <p:ext uri="{BB962C8B-B14F-4D97-AF65-F5344CB8AC3E}">
        <p14:creationId xmlns:p14="http://schemas.microsoft.com/office/powerpoint/2010/main" val="3782772285"/>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910595"/>
      </p:ext>
    </p:extLst>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1384559"/>
      </p:ext>
    </p:extLst>
  </p:cSld>
  <p:clrMapOvr>
    <a:masterClrMapping/>
  </p:clrMapOvr>
  <p:transition xmlns:p14="http://schemas.microsoft.com/office/powerpoint/2010/mai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2540" y="1512888"/>
            <a:ext cx="352583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76"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6577343"/>
      </p:ext>
    </p:extLst>
  </p:cSld>
  <p:clrMapOvr>
    <a:masterClrMapping/>
  </p:clrMapOvr>
  <p:transition xmlns:p14="http://schemas.microsoft.com/office/powerpoint/2010/mai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779581"/>
      </p:ext>
    </p:extLst>
  </p:cSld>
  <p:clrMapOvr>
    <a:masterClrMapping/>
  </p:clrMapOvr>
  <p:transition xmlns:p14="http://schemas.microsoft.com/office/powerpoint/2010/mai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0112195"/>
      </p:ext>
    </p:extLst>
  </p:cSld>
  <p:clrMapOvr>
    <a:masterClrMapping/>
  </p:clrMapOvr>
  <p:transition xmlns:p14="http://schemas.microsoft.com/office/powerpoint/2010/mai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34017"/>
      </p:ext>
    </p:extLst>
  </p:cSld>
  <p:clrMapOvr>
    <a:masterClrMapping/>
  </p:clrMapOvr>
  <p:transition xmlns:p14="http://schemas.microsoft.com/office/powerpoint/2010/mai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4180103"/>
      </p:ext>
    </p:extLst>
  </p:cSld>
  <p:clrMapOvr>
    <a:masterClrMapping/>
  </p:clrMapOvr>
  <p:transition xmlns:p14="http://schemas.microsoft.com/office/powerpoint/2010/mai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9029125"/>
      </p:ext>
    </p:extLst>
  </p:cSld>
  <p:clrMapOvr>
    <a:masterClrMapping/>
  </p:clrMapOvr>
  <p:transition xmlns:p14="http://schemas.microsoft.com/office/powerpoint/2010/mai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979996"/>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ed Rectangle 10"/>
          <p:cNvSpPr/>
          <p:nvPr userDrawn="1"/>
        </p:nvSpPr>
        <p:spPr>
          <a:xfrm>
            <a:off x="418596" y="434162"/>
            <a:ext cx="8306809" cy="4341329"/>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76538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1" y="212725"/>
            <a:ext cx="5972175" cy="541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1777746"/>
      </p:ext>
    </p:extLst>
  </p:cSld>
  <p:clrMapOvr>
    <a:masterClrMapping/>
  </p:clrMapOvr>
  <p:transition xmlns:p14="http://schemas.microsoft.com/office/powerpoint/2010/mai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2101" y="212725"/>
            <a:ext cx="8166100" cy="541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1370091"/>
      </p:ext>
    </p:extLst>
  </p:cSld>
  <p:clrMapOvr>
    <a:masterClrMapping/>
  </p:clrMapOvr>
  <p:transition xmlns:p14="http://schemas.microsoft.com/office/powerpoint/2010/mai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86BC7-E8E2-414B-BE12-6F293C574E34}" type="datetimeFigureOut">
              <a:rPr lang="en-US" smtClean="0">
                <a:solidFill>
                  <a:prstClr val="black">
                    <a:tint val="75000"/>
                  </a:prstClr>
                </a:solidFill>
                <a:latin typeface="Calibri"/>
              </a:rPr>
              <a:pPr/>
              <a:t>5/28/14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81FDDE0-56D3-4A63-B34C-50A75D49DF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5167879"/>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33400" y="533400"/>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755360" y="530352"/>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45431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52169"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9" name="Slide Number Placeholder 8"/>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11" name="Picture 10"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4819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5" name="Slide Number Placeholder 4"/>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7" name="Picture 6"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08842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Date Placeholder 1"/>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4" name="Slide Number Placeholder 3"/>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6" name="Picture 5"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26057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5538784" y="533400"/>
            <a:ext cx="2971800" cy="914400"/>
          </a:xfrm>
        </p:spPr>
        <p:txBody>
          <a:bodyPr anchor="b"/>
          <a:lstStyle>
            <a:lvl1pPr algn="l">
              <a:buNone/>
              <a:defRPr sz="2200" b="1">
                <a:solidFill>
                  <a:schemeClr val="tx1"/>
                </a:solidFill>
                <a:latin typeface="Century Schoolbook" pitchFamily="18" charset="0"/>
                <a:cs typeface="Microsoft Sans Serif" pitchFamily="34"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latin typeface="Microsoft Sans Serif" pitchFamily="34" charset="0"/>
                <a:cs typeface="Microsoft Sans Serif" pitchFamily="34" charset="0"/>
              </a:defRPr>
            </a:lvl1pPr>
            <a:lvl2pPr>
              <a:buNone/>
              <a:defRPr sz="1200">
                <a:solidFill>
                  <a:schemeClr val="tx1"/>
                </a:solidFill>
                <a:latin typeface="Microsoft Sans Serif" pitchFamily="34" charset="0"/>
                <a:cs typeface="Microsoft Sans Serif" pitchFamily="34" charset="0"/>
              </a:defRPr>
            </a:lvl2pPr>
            <a:lvl3pPr>
              <a:buNone/>
              <a:defRPr sz="1000">
                <a:solidFill>
                  <a:schemeClr val="tx1"/>
                </a:solidFill>
                <a:latin typeface="Microsoft Sans Serif" pitchFamily="34" charset="0"/>
                <a:cs typeface="Microsoft Sans Serif" pitchFamily="34" charset="0"/>
              </a:defRPr>
            </a:lvl3pPr>
            <a:lvl4pPr>
              <a:buNone/>
              <a:defRPr sz="900">
                <a:solidFill>
                  <a:schemeClr val="tx1"/>
                </a:solidFill>
                <a:latin typeface="Microsoft Sans Serif" pitchFamily="34" charset="0"/>
                <a:cs typeface="Microsoft Sans Serif" pitchFamily="34" charset="0"/>
              </a:defRPr>
            </a:lvl4pPr>
            <a:lvl5pPr>
              <a:buNone/>
              <a:defRPr sz="900">
                <a:solidFill>
                  <a:schemeClr val="tx1"/>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latin typeface="Microsoft Sans Serif" pitchFamily="34" charset="0"/>
                <a:cs typeface="Microsoft Sans Serif" pitchFamily="34" charset="0"/>
              </a:defRPr>
            </a:lvl1pPr>
            <a:lvl2pPr>
              <a:defRPr sz="2600">
                <a:solidFill>
                  <a:schemeClr val="tx1"/>
                </a:solidFill>
                <a:latin typeface="Microsoft Sans Serif" pitchFamily="34" charset="0"/>
                <a:cs typeface="Microsoft Sans Serif" pitchFamily="34" charset="0"/>
              </a:defRPr>
            </a:lvl2pPr>
            <a:lvl3pPr>
              <a:defRPr sz="2400">
                <a:solidFill>
                  <a:schemeClr val="tx1"/>
                </a:solidFill>
                <a:latin typeface="Microsoft Sans Serif" pitchFamily="34" charset="0"/>
                <a:cs typeface="Microsoft Sans Serif" pitchFamily="34" charset="0"/>
              </a:defRPr>
            </a:lvl3pPr>
            <a:lvl4pPr>
              <a:defRPr sz="2000">
                <a:solidFill>
                  <a:schemeClr val="tx1"/>
                </a:solidFill>
                <a:latin typeface="Microsoft Sans Serif" pitchFamily="34" charset="0"/>
                <a:cs typeface="Microsoft Sans Serif" pitchFamily="34" charset="0"/>
              </a:defRPr>
            </a:lvl4pPr>
            <a:lvl5pPr>
              <a:defRPr sz="2000">
                <a:solidFill>
                  <a:schemeClr val="tx1"/>
                </a:solidFill>
                <a:latin typeface="Microsoft Sans Serif" pitchFamily="34" charset="0"/>
                <a:cs typeface="Microsoft Sans Serif" pitchFamily="34" charset="0"/>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2768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latin typeface="Microsoft Sans Serif" pitchFamily="34" charset="0"/>
                <a:cs typeface="Microsoft Sans Serif" pitchFamily="34" charset="0"/>
              </a:defRPr>
            </a:lvl2pPr>
            <a:lvl3pPr>
              <a:defRPr sz="1000">
                <a:solidFill>
                  <a:srgbClr val="FFFFFF"/>
                </a:solidFill>
                <a:latin typeface="Microsoft Sans Serif" pitchFamily="34" charset="0"/>
                <a:cs typeface="Microsoft Sans Serif" pitchFamily="34" charset="0"/>
              </a:defRPr>
            </a:lvl3pPr>
            <a:lvl4pPr>
              <a:defRPr sz="900">
                <a:solidFill>
                  <a:srgbClr val="FFFFFF"/>
                </a:solidFill>
                <a:latin typeface="Microsoft Sans Serif" pitchFamily="34" charset="0"/>
                <a:cs typeface="Microsoft Sans Serif" pitchFamily="34" charset="0"/>
              </a:defRPr>
            </a:lvl4pPr>
            <a:lvl5pPr>
              <a:defRPr sz="900">
                <a:solidFill>
                  <a:srgbClr val="FFFFFF"/>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5/28/14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pic>
        <p:nvPicPr>
          <p:cNvPr id="10" name="Picture 9"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221718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0"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1582C5"/>
            </a:gs>
            <a:gs pos="39999">
              <a:srgbClr val="85BCFF"/>
            </a:gs>
            <a:gs pos="70000">
              <a:srgbClr val="DDE7F3"/>
            </a:gs>
            <a:gs pos="100000">
              <a:srgbClr val="0070C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Verdana"/>
            </a:endParaRPr>
          </a:p>
        </p:txBody>
      </p:sp>
      <p:sp>
        <p:nvSpPr>
          <p:cNvPr id="13" name="Title Placeholder 12"/>
          <p:cNvSpPr>
            <a:spLocks noGrp="1"/>
          </p:cNvSpPr>
          <p:nvPr>
            <p:ph type="title"/>
          </p:nvPr>
        </p:nvSpPr>
        <p:spPr>
          <a:xfrm>
            <a:off x="457200" y="533400"/>
            <a:ext cx="8183880" cy="1051560"/>
          </a:xfrm>
          <a:prstGeom prst="rect">
            <a:avLst/>
          </a:prstGeom>
        </p:spPr>
        <p:txBody>
          <a:bodyPr vert="horz" anchor="b">
            <a:normAutofit/>
          </a:bodyPr>
          <a:lstStyle>
            <a:extLst/>
          </a:lstStyle>
          <a:p>
            <a:r>
              <a:rPr kumimoji="0" lang="en-US" smtClean="0"/>
              <a:t>Click to edit Master title style</a:t>
            </a:r>
            <a:endParaRPr kumimoji="0" lang="en-US" dirty="0"/>
          </a:p>
        </p:txBody>
      </p:sp>
      <p:sp>
        <p:nvSpPr>
          <p:cNvPr id="4" name="Text Placeholder 3"/>
          <p:cNvSpPr>
            <a:spLocks noGrp="1"/>
          </p:cNvSpPr>
          <p:nvPr>
            <p:ph type="body" idx="1"/>
          </p:nvPr>
        </p:nvSpPr>
        <p:spPr>
          <a:xfrm>
            <a:off x="457200" y="1905000"/>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4FAC0302-455F-491E-951C-8F25F3B809BC}" type="datetimeFigureOut">
              <a:rPr lang="en-US" smtClean="0">
                <a:solidFill>
                  <a:srgbClr val="E3DED1">
                    <a:shade val="50000"/>
                  </a:srgbClr>
                </a:solidFill>
                <a:latin typeface="Verdana"/>
              </a:rPr>
              <a:pPr defTabSz="914400"/>
              <a:t>5/28/14</a:t>
            </a:fld>
            <a:endParaRPr lang="en-US">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914400"/>
            <a:endParaRPr lang="en-US" dirty="0">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914400"/>
            <a:fld id="{ADE0912E-E5C5-401B-A6F5-148F29E7C5C3}" type="slidenum">
              <a:rPr lang="en-US" smtClean="0">
                <a:solidFill>
                  <a:srgbClr val="E3DED1">
                    <a:shade val="50000"/>
                  </a:srgbClr>
                </a:solidFill>
                <a:latin typeface="Verdana"/>
              </a:rPr>
              <a:pPr defTabSz="914400"/>
              <a:t>‹#›</a:t>
            </a:fld>
            <a:endParaRPr lang="en-US">
              <a:solidFill>
                <a:srgbClr val="E3DED1">
                  <a:shade val="50000"/>
                </a:srgbClr>
              </a:solidFill>
              <a:latin typeface="Verdana"/>
            </a:endParaRPr>
          </a:p>
        </p:txBody>
      </p:sp>
      <p:pic>
        <p:nvPicPr>
          <p:cNvPr id="10" name="Picture 9" descr="AYPF_logoFINAL.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389923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tx1"/>
          </a:solidFill>
          <a:effectLst>
            <a:outerShdw blurRad="53975" dist="22860" dir="5400000" algn="tl" rotWithShape="0">
              <a:srgbClr val="000000">
                <a:alpha val="55000"/>
              </a:srgbClr>
            </a:outerShdw>
          </a:effectLst>
          <a:latin typeface="Century Schoolbook" pitchFamily="18" charset="0"/>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icrosoft Sans Serif" pitchFamily="34" charset="0"/>
          <a:ea typeface="+mn-ea"/>
          <a:cs typeface="Microsoft Sans Serif" pitchFamily="34" charset="0"/>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icrosoft Sans Serif" pitchFamily="34" charset="0"/>
          <a:ea typeface="+mn-ea"/>
          <a:cs typeface="Microsoft Sans Serif"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icrosoft Sans Serif" pitchFamily="34" charset="0"/>
          <a:ea typeface="+mn-ea"/>
          <a:cs typeface="Microsoft Sans Serif" pitchFamily="34" charset="0"/>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icrosoft Sans Serif" pitchFamily="34" charset="0"/>
          <a:ea typeface="+mn-ea"/>
          <a:cs typeface="Microsoft Sans Serif" pitchFamily="34" charset="0"/>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icrosoft Sans Serif" pitchFamily="34" charset="0"/>
          <a:ea typeface="+mn-ea"/>
          <a:cs typeface="Microsoft Sans Serif" pitchFamily="34" charset="0"/>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0" y="6400800"/>
            <a:ext cx="9144000" cy="4572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Fifth level</a:t>
            </a:r>
            <a:endParaRPr lang="en-US" dirty="0"/>
          </a:p>
        </p:txBody>
      </p:sp>
      <p:pic>
        <p:nvPicPr>
          <p:cNvPr id="9" name="Picture 4"/>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0" y="6400800"/>
            <a:ext cx="1702676" cy="457200"/>
          </a:xfrm>
          <a:prstGeom prst="rect">
            <a:avLst/>
          </a:prstGeom>
          <a:noFill/>
          <a:ln w="9525">
            <a:noFill/>
            <a:miter lim="800000"/>
            <a:headEnd/>
            <a:tailEnd/>
          </a:ln>
        </p:spPr>
      </p:pic>
      <p:pic>
        <p:nvPicPr>
          <p:cNvPr id="7" name="Picture 2"/>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8746178" y="6400800"/>
            <a:ext cx="397822" cy="457200"/>
          </a:xfrm>
          <a:prstGeom prst="rect">
            <a:avLst/>
          </a:prstGeom>
          <a:noFill/>
          <a:ln w="9525">
            <a:noFill/>
            <a:miter lim="800000"/>
            <a:headEnd/>
            <a:tailEnd/>
          </a:ln>
        </p:spPr>
      </p:pic>
      <p:sp>
        <p:nvSpPr>
          <p:cNvPr id="4" name="Rectangle 3"/>
          <p:cNvSpPr/>
          <p:nvPr userDrawn="1"/>
        </p:nvSpPr>
        <p:spPr>
          <a:xfrm>
            <a:off x="1702676" y="6404218"/>
            <a:ext cx="7043502" cy="523220"/>
          </a:xfrm>
          <a:prstGeom prst="rect">
            <a:avLst/>
          </a:prstGeom>
        </p:spPr>
        <p:txBody>
          <a:bodyPr wrap="square">
            <a:spAutoFit/>
          </a:bodyPr>
          <a:lstStyle/>
          <a:p>
            <a:pPr algn="ctr" defTabSz="914400"/>
            <a:r>
              <a:rPr lang="en-US" sz="1400" dirty="0">
                <a:solidFill>
                  <a:prstClr val="white"/>
                </a:solidFill>
                <a:latin typeface="Garamond" panose="02020404030301010803" pitchFamily="18" charset="0"/>
                <a:cs typeface="Arial" pitchFamily="34" charset="0"/>
              </a:rPr>
              <a:t>Comprehensive Measurement  in Afterschool Systems: </a:t>
            </a:r>
            <a:br>
              <a:rPr lang="en-US" sz="1400" dirty="0">
                <a:solidFill>
                  <a:prstClr val="white"/>
                </a:solidFill>
                <a:latin typeface="Garamond" panose="02020404030301010803" pitchFamily="18" charset="0"/>
                <a:cs typeface="Arial" pitchFamily="34" charset="0"/>
              </a:rPr>
            </a:br>
            <a:r>
              <a:rPr lang="en-US" sz="1400" dirty="0">
                <a:solidFill>
                  <a:prstClr val="white"/>
                </a:solidFill>
                <a:latin typeface="Garamond" panose="02020404030301010803" pitchFamily="18" charset="0"/>
                <a:cs typeface="Arial" pitchFamily="34" charset="0"/>
              </a:rPr>
              <a:t>A “How to” Focus on Youth Skills</a:t>
            </a:r>
            <a:endParaRPr lang="en-US" sz="1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387970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dt="0"/>
  <p:txStyles>
    <p:titleStyle>
      <a:lvl1pPr algn="l" defTabSz="914400" rtl="0" eaLnBrk="1" latinLnBrk="0" hangingPunct="1">
        <a:spcBef>
          <a:spcPct val="0"/>
        </a:spcBef>
        <a:buNone/>
        <a:defRPr sz="3600" kern="1200">
          <a:solidFill>
            <a:schemeClr val="bg2">
              <a:lumMod val="50000"/>
            </a:schemeClr>
          </a:solidFill>
          <a:latin typeface="Garamond Premr Pro"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44" name="Rectangle 4"/>
            <p:cNvSpPr>
              <a:spLocks noChangeArrowheads="1"/>
            </p:cNvSpPr>
            <p:nvPr userDrawn="1"/>
          </p:nvSpPr>
          <p:spPr bwMode="ltGray">
            <a:xfrm>
              <a:off x="0" y="2399"/>
              <a:ext cx="5760" cy="475"/>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45" name="Rectangle 5"/>
            <p:cNvSpPr>
              <a:spLocks noChangeArrowheads="1"/>
            </p:cNvSpPr>
            <p:nvPr userDrawn="1"/>
          </p:nvSpPr>
          <p:spPr bwMode="ltGray">
            <a:xfrm>
              <a:off x="0" y="0"/>
              <a:ext cx="5760" cy="475"/>
            </a:xfrm>
            <a:prstGeom prst="rect">
              <a:avLst/>
            </a:prstGeom>
            <a:no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latin typeface="Arial"/>
                <a:cs typeface="Arial" charset="0"/>
              </a:endParaRPr>
            </a:p>
          </p:txBody>
        </p:sp>
      </p:grpSp>
      <p:sp>
        <p:nvSpPr>
          <p:cNvPr id="1027" name="Rectangle 6"/>
          <p:cNvSpPr>
            <a:spLocks noGrp="1" noChangeArrowheads="1"/>
          </p:cNvSpPr>
          <p:nvPr>
            <p:ph type="title"/>
          </p:nvPr>
        </p:nvSpPr>
        <p:spPr bwMode="auto">
          <a:xfrm>
            <a:off x="292100" y="212725"/>
            <a:ext cx="6924675" cy="111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7" name="Rectangle 17"/>
          <p:cNvSpPr>
            <a:spLocks noChangeArrowheads="1"/>
          </p:cNvSpPr>
          <p:nvPr/>
        </p:nvSpPr>
        <p:spPr bwMode="auto">
          <a:xfrm>
            <a:off x="4005264" y="3052763"/>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59" name="Text Box 19"/>
          <p:cNvSpPr txBox="1">
            <a:spLocks noChangeArrowheads="1"/>
          </p:cNvSpPr>
          <p:nvPr/>
        </p:nvSpPr>
        <p:spPr bwMode="auto">
          <a:xfrm>
            <a:off x="1168400" y="5519738"/>
            <a:ext cx="2133600" cy="461665"/>
          </a:xfrm>
          <a:prstGeom prst="rect">
            <a:avLst/>
          </a:prstGeom>
          <a:noFill/>
          <a:ln w="19050">
            <a:noFill/>
            <a:miter lim="800000"/>
            <a:headEnd/>
            <a:tailEnd/>
          </a:ln>
          <a:effectLst/>
        </p:spPr>
        <p:txBody>
          <a:bodyPr>
            <a:spAutoFit/>
          </a:bodyPr>
          <a:lstStyle/>
          <a:p>
            <a:pPr defTabSz="914400" fontAlgn="base">
              <a:spcBef>
                <a:spcPct val="50000"/>
              </a:spcBef>
              <a:spcAft>
                <a:spcPct val="0"/>
              </a:spcAft>
              <a:defRPr/>
            </a:pPr>
            <a:endParaRPr lang="en-US" sz="2400" dirty="0">
              <a:solidFill>
                <a:srgbClr val="BABABA"/>
              </a:solidFill>
              <a:latin typeface="Arial"/>
              <a:cs typeface="Arial" charset="0"/>
            </a:endParaRPr>
          </a:p>
        </p:txBody>
      </p:sp>
      <p:sp>
        <p:nvSpPr>
          <p:cNvPr id="61461" name="Rectangle 21"/>
          <p:cNvSpPr>
            <a:spLocks noChangeArrowheads="1"/>
          </p:cNvSpPr>
          <p:nvPr/>
        </p:nvSpPr>
        <p:spPr bwMode="auto">
          <a:xfrm>
            <a:off x="3948113" y="3352800"/>
            <a:ext cx="91440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64" name="Text Box 24"/>
          <p:cNvSpPr txBox="1">
            <a:spLocks noChangeArrowheads="1"/>
          </p:cNvSpPr>
          <p:nvPr/>
        </p:nvSpPr>
        <p:spPr bwMode="auto">
          <a:xfrm>
            <a:off x="5583238" y="5726113"/>
            <a:ext cx="3378200" cy="461665"/>
          </a:xfrm>
          <a:prstGeom prst="rect">
            <a:avLst/>
          </a:prstGeom>
          <a:noFill/>
          <a:ln w="19050">
            <a:noFill/>
            <a:miter lim="800000"/>
            <a:headEnd/>
            <a:tailEnd/>
          </a:ln>
          <a:effectLst/>
        </p:spPr>
        <p:txBody>
          <a:bodyPr>
            <a:spAutoFit/>
          </a:bodyPr>
          <a:lstStyle/>
          <a:p>
            <a:pPr defTabSz="914400" fontAlgn="base">
              <a:spcBef>
                <a:spcPct val="0"/>
              </a:spcBef>
              <a:spcAft>
                <a:spcPct val="0"/>
              </a:spcAft>
              <a:defRPr/>
            </a:pPr>
            <a:endParaRPr lang="en-US" sz="2400" dirty="0">
              <a:solidFill>
                <a:srgbClr val="BABABA"/>
              </a:solidFill>
              <a:latin typeface="Arial"/>
              <a:cs typeface="Arial" charset="0"/>
            </a:endParaRPr>
          </a:p>
        </p:txBody>
      </p:sp>
      <p:sp>
        <p:nvSpPr>
          <p:cNvPr id="61466" name="Text Box 26"/>
          <p:cNvSpPr txBox="1">
            <a:spLocks noChangeArrowheads="1"/>
          </p:cNvSpPr>
          <p:nvPr/>
        </p:nvSpPr>
        <p:spPr bwMode="auto">
          <a:xfrm>
            <a:off x="95251" y="6473826"/>
            <a:ext cx="765175" cy="276999"/>
          </a:xfrm>
          <a:prstGeom prst="rect">
            <a:avLst/>
          </a:prstGeom>
          <a:noFill/>
          <a:ln w="19050">
            <a:noFill/>
            <a:miter lim="800000"/>
            <a:headEnd/>
            <a:tailEnd/>
          </a:ln>
          <a:effectLst/>
        </p:spPr>
        <p:txBody>
          <a:bodyPr>
            <a:spAutoFit/>
          </a:bodyPr>
          <a:lstStyle/>
          <a:p>
            <a:pPr defTabSz="914400" fontAlgn="base">
              <a:spcBef>
                <a:spcPct val="50000"/>
              </a:spcBef>
              <a:spcAft>
                <a:spcPct val="0"/>
              </a:spcAft>
              <a:defRPr/>
            </a:pPr>
            <a:fld id="{86BF9698-FEBE-4F07-9D28-3B766B1DBD58}" type="slidenum">
              <a:rPr lang="en-US" sz="1200">
                <a:solidFill>
                  <a:srgbClr val="10167F"/>
                </a:solidFill>
                <a:latin typeface="Arial"/>
                <a:cs typeface="Arial" charset="0"/>
              </a:rPr>
              <a:pPr defTabSz="914400" fontAlgn="base">
                <a:spcBef>
                  <a:spcPct val="50000"/>
                </a:spcBef>
                <a:spcAft>
                  <a:spcPct val="0"/>
                </a:spcAft>
                <a:defRPr/>
              </a:pPr>
              <a:t>‹#›</a:t>
            </a:fld>
            <a:endParaRPr lang="en-US" sz="1200" dirty="0">
              <a:solidFill>
                <a:srgbClr val="10167F"/>
              </a:solidFill>
              <a:latin typeface="Arial"/>
              <a:cs typeface="Arial" charset="0"/>
            </a:endParaRPr>
          </a:p>
        </p:txBody>
      </p:sp>
    </p:spTree>
    <p:extLst>
      <p:ext uri="{BB962C8B-B14F-4D97-AF65-F5344CB8AC3E}">
        <p14:creationId xmlns:p14="http://schemas.microsoft.com/office/powerpoint/2010/main" val="31148840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xmlns:p14="http://schemas.microsoft.com/office/powerpoint/2010/main">
    <p:wipe dir="r"/>
  </p:transition>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charset="0"/>
        </a:defRPr>
      </a:lvl2pPr>
      <a:lvl3pPr algn="l" rtl="0" eaLnBrk="0" fontAlgn="base" hangingPunct="0">
        <a:spcBef>
          <a:spcPct val="0"/>
        </a:spcBef>
        <a:spcAft>
          <a:spcPct val="0"/>
        </a:spcAft>
        <a:defRPr sz="2800">
          <a:solidFill>
            <a:schemeClr val="accent1"/>
          </a:solidFill>
          <a:latin typeface="Arial" charset="0"/>
        </a:defRPr>
      </a:lvl3pPr>
      <a:lvl4pPr algn="l" rtl="0" eaLnBrk="0" fontAlgn="base" hangingPunct="0">
        <a:spcBef>
          <a:spcPct val="0"/>
        </a:spcBef>
        <a:spcAft>
          <a:spcPct val="0"/>
        </a:spcAft>
        <a:defRPr sz="2800">
          <a:solidFill>
            <a:schemeClr val="accent1"/>
          </a:solidFill>
          <a:latin typeface="Arial" charset="0"/>
        </a:defRPr>
      </a:lvl4pPr>
      <a:lvl5pPr algn="l" rtl="0" eaLnBrk="0" fontAlgn="base" hangingPunct="0">
        <a:spcBef>
          <a:spcPct val="0"/>
        </a:spcBef>
        <a:spcAft>
          <a:spcPct val="0"/>
        </a:spcAft>
        <a:defRPr sz="2800">
          <a:solidFill>
            <a:schemeClr val="accent1"/>
          </a:solidFill>
          <a:latin typeface="Arial" charset="0"/>
        </a:defRPr>
      </a:lvl5pPr>
      <a:lvl6pPr marL="457200" algn="l" rtl="0" fontAlgn="base">
        <a:spcBef>
          <a:spcPct val="0"/>
        </a:spcBef>
        <a:spcAft>
          <a:spcPct val="0"/>
        </a:spcAft>
        <a:defRPr sz="2800">
          <a:solidFill>
            <a:schemeClr val="accent1"/>
          </a:solidFill>
          <a:latin typeface="Arial" charset="0"/>
        </a:defRPr>
      </a:lvl6pPr>
      <a:lvl7pPr marL="914400" algn="l" rtl="0" fontAlgn="base">
        <a:spcBef>
          <a:spcPct val="0"/>
        </a:spcBef>
        <a:spcAft>
          <a:spcPct val="0"/>
        </a:spcAft>
        <a:defRPr sz="2800">
          <a:solidFill>
            <a:schemeClr val="accent1"/>
          </a:solidFill>
          <a:latin typeface="Arial" charset="0"/>
        </a:defRPr>
      </a:lvl7pPr>
      <a:lvl8pPr marL="1371600" algn="l" rtl="0" fontAlgn="base">
        <a:spcBef>
          <a:spcPct val="0"/>
        </a:spcBef>
        <a:spcAft>
          <a:spcPct val="0"/>
        </a:spcAft>
        <a:defRPr sz="2800">
          <a:solidFill>
            <a:schemeClr val="accent1"/>
          </a:solidFill>
          <a:latin typeface="Arial" charset="0"/>
        </a:defRPr>
      </a:lvl8pPr>
      <a:lvl9pPr marL="1828800" algn="l" rtl="0" fontAlgn="base">
        <a:spcBef>
          <a:spcPct val="0"/>
        </a:spcBef>
        <a:spcAft>
          <a:spcPct val="0"/>
        </a:spcAft>
        <a:defRPr sz="2800">
          <a:solidFill>
            <a:schemeClr val="accent1"/>
          </a:solidFill>
          <a:latin typeface="Arial" charset="0"/>
        </a:defRPr>
      </a:lvl9pPr>
    </p:titleStyle>
    <p:bodyStyle>
      <a:lvl1pPr marL="342900" indent="-342900" algn="l" rtl="0" eaLnBrk="0" fontAlgn="base" hangingPunct="0">
        <a:spcBef>
          <a:spcPct val="50000"/>
        </a:spcBef>
        <a:spcAft>
          <a:spcPct val="0"/>
        </a:spcAft>
        <a:buChar char="•"/>
        <a:defRPr sz="2000">
          <a:solidFill>
            <a:schemeClr val="accent1"/>
          </a:solidFill>
          <a:latin typeface="+mn-lt"/>
          <a:ea typeface="+mn-ea"/>
          <a:cs typeface="+mn-cs"/>
        </a:defRPr>
      </a:lvl1pPr>
      <a:lvl2pPr marL="341313" indent="-227013" algn="l" rtl="0" eaLnBrk="0" fontAlgn="base" hangingPunct="0">
        <a:spcBef>
          <a:spcPct val="50000"/>
        </a:spcBef>
        <a:spcAft>
          <a:spcPct val="0"/>
        </a:spcAft>
        <a:buClr>
          <a:schemeClr val="hlink"/>
        </a:buClr>
        <a:buChar char="•"/>
        <a:defRPr sz="2000">
          <a:solidFill>
            <a:schemeClr val="accent1"/>
          </a:solidFill>
          <a:latin typeface="+mn-lt"/>
        </a:defRPr>
      </a:lvl2pPr>
      <a:lvl3pPr marL="628650" indent="-173038" algn="l" rtl="0" eaLnBrk="0" fontAlgn="base" hangingPunct="0">
        <a:spcBef>
          <a:spcPct val="50000"/>
        </a:spcBef>
        <a:spcAft>
          <a:spcPct val="0"/>
        </a:spcAft>
        <a:buClr>
          <a:schemeClr val="hlink"/>
        </a:buClr>
        <a:buChar char="–"/>
        <a:defRPr sz="2000">
          <a:solidFill>
            <a:schemeClr val="accent1"/>
          </a:solidFill>
          <a:latin typeface="+mn-lt"/>
        </a:defRPr>
      </a:lvl3pPr>
      <a:lvl4pPr marL="969963" indent="-227013" algn="l" rtl="0" eaLnBrk="0" fontAlgn="base" hangingPunct="0">
        <a:spcBef>
          <a:spcPct val="50000"/>
        </a:spcBef>
        <a:spcAft>
          <a:spcPct val="0"/>
        </a:spcAft>
        <a:buClr>
          <a:schemeClr val="hlink"/>
        </a:buClr>
        <a:buChar char="–"/>
        <a:defRPr sz="2000">
          <a:solidFill>
            <a:schemeClr val="accent1"/>
          </a:solidFill>
          <a:latin typeface="+mn-lt"/>
        </a:defRPr>
      </a:lvl4pPr>
      <a:lvl5pPr marL="1311275" indent="-166688" algn="l" rtl="0" eaLnBrk="0" fontAlgn="base" hangingPunct="0">
        <a:spcBef>
          <a:spcPct val="50000"/>
        </a:spcBef>
        <a:spcAft>
          <a:spcPct val="0"/>
        </a:spcAft>
        <a:buClr>
          <a:schemeClr val="hlink"/>
        </a:buClr>
        <a:buChar char="–"/>
        <a:defRPr sz="2000">
          <a:solidFill>
            <a:schemeClr val="accent1"/>
          </a:solidFill>
          <a:latin typeface="+mn-lt"/>
        </a:defRPr>
      </a:lvl5pPr>
      <a:lvl6pPr marL="1768475" indent="-166688" algn="l" rtl="0" fontAlgn="base">
        <a:spcBef>
          <a:spcPct val="50000"/>
        </a:spcBef>
        <a:spcAft>
          <a:spcPct val="0"/>
        </a:spcAft>
        <a:buClr>
          <a:schemeClr val="hlink"/>
        </a:buClr>
        <a:buChar char="–"/>
        <a:defRPr sz="2000">
          <a:solidFill>
            <a:schemeClr val="accent1"/>
          </a:solidFill>
          <a:latin typeface="+mn-lt"/>
        </a:defRPr>
      </a:lvl6pPr>
      <a:lvl7pPr marL="2225675" indent="-166688" algn="l" rtl="0" fontAlgn="base">
        <a:spcBef>
          <a:spcPct val="50000"/>
        </a:spcBef>
        <a:spcAft>
          <a:spcPct val="0"/>
        </a:spcAft>
        <a:buClr>
          <a:schemeClr val="hlink"/>
        </a:buClr>
        <a:buChar char="–"/>
        <a:defRPr sz="2000">
          <a:solidFill>
            <a:schemeClr val="accent1"/>
          </a:solidFill>
          <a:latin typeface="+mn-lt"/>
        </a:defRPr>
      </a:lvl7pPr>
      <a:lvl8pPr marL="2682875" indent="-166688" algn="l" rtl="0" fontAlgn="base">
        <a:spcBef>
          <a:spcPct val="50000"/>
        </a:spcBef>
        <a:spcAft>
          <a:spcPct val="0"/>
        </a:spcAft>
        <a:buClr>
          <a:schemeClr val="hlink"/>
        </a:buClr>
        <a:buChar char="–"/>
        <a:defRPr sz="2000">
          <a:solidFill>
            <a:schemeClr val="accent1"/>
          </a:solidFill>
          <a:latin typeface="+mn-lt"/>
        </a:defRPr>
      </a:lvl8pPr>
      <a:lvl9pPr marL="3140075" indent="-166688" algn="l" rtl="0" fontAlgn="base">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F086BC7-E8E2-414B-BE12-6F293C574E34}" type="datetimeFigureOut">
              <a:rPr lang="en-US" smtClean="0">
                <a:solidFill>
                  <a:prstClr val="black">
                    <a:tint val="75000"/>
                  </a:prstClr>
                </a:solidFill>
                <a:latin typeface="Calibri"/>
                <a:cs typeface="Arial" charset="0"/>
              </a:rPr>
              <a:pPr defTabSz="914400"/>
              <a:t>5/28/14</a:t>
            </a:fld>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81FDDE0-56D3-4A63-B34C-50A75D49DFDA}" type="slidenum">
              <a:rPr lang="en-US" smtClean="0">
                <a:solidFill>
                  <a:prstClr val="black">
                    <a:tint val="75000"/>
                  </a:prstClr>
                </a:solidFill>
                <a:latin typeface="Calibri"/>
                <a:cs typeface="Arial" charset="0"/>
              </a:rPr>
              <a:pPr defTabSz="914400"/>
              <a:t>‹#›</a:t>
            </a:fld>
            <a:endParaRPr lang="en-US" dirty="0">
              <a:solidFill>
                <a:prstClr val="black">
                  <a:tint val="75000"/>
                </a:prstClr>
              </a:solidFill>
              <a:latin typeface="Calibri"/>
              <a:cs typeface="Arial" charset="0"/>
            </a:endParaRPr>
          </a:p>
        </p:txBody>
      </p:sp>
    </p:spTree>
    <p:extLst>
      <p:ext uri="{BB962C8B-B14F-4D97-AF65-F5344CB8AC3E}">
        <p14:creationId xmlns:p14="http://schemas.microsoft.com/office/powerpoint/2010/main" val="1220393673"/>
      </p:ext>
    </p:extLst>
  </p:cSld>
  <p:clrMap bg1="lt1" tx1="dk1" bg2="lt2" tx2="dk2" accent1="accent1" accent2="accent2" accent3="accent3" accent4="accent4" accent5="accent5" accent6="accent6" hlink="hlink" folHlink="folHlink"/>
  <p:sldLayoutIdLst>
    <p:sldLayoutId id="2147483695" r:id="rId1"/>
  </p:sldLayoutIdLst>
  <p:transition xmlns:p14="http://schemas.microsoft.com/office/powerpoint/2010/mai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jpeg"/><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2.png"/><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3.jpeg"/><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6.jpeg"/><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0.jpeg"/><Relationship Id="rId1" Type="http://schemas.openxmlformats.org/officeDocument/2006/relationships/slideLayout" Target="../slideLayouts/slideLayout32.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hyperlink" Target="http://www.aypf.org" TargetMode="Externa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0.jpeg"/><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0.jpeg"/><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7.png"/><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8.jpeg"/><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2057400"/>
          </a:xfrm>
        </p:spPr>
        <p:txBody>
          <a:bodyPr>
            <a:normAutofit/>
          </a:bodyPr>
          <a:lstStyle/>
          <a:p>
            <a:r>
              <a:rPr lang="en-US" sz="3200" dirty="0" smtClean="0"/>
              <a:t>Focus on Outcomes: Developing a Comprehensive Measurement Framework in Afterschool </a:t>
            </a:r>
            <a:endParaRPr lang="en-US" sz="3200" dirty="0"/>
          </a:p>
        </p:txBody>
      </p:sp>
      <p:sp>
        <p:nvSpPr>
          <p:cNvPr id="3" name="Subtitle 2"/>
          <p:cNvSpPr>
            <a:spLocks noGrp="1"/>
          </p:cNvSpPr>
          <p:nvPr>
            <p:ph type="subTitle" idx="1"/>
          </p:nvPr>
        </p:nvSpPr>
        <p:spPr>
          <a:xfrm>
            <a:off x="685800" y="3657600"/>
            <a:ext cx="7772400" cy="914400"/>
          </a:xfrm>
        </p:spPr>
        <p:txBody>
          <a:bodyPr/>
          <a:lstStyle/>
          <a:p>
            <a:r>
              <a:rPr lang="en-US" dirty="0" smtClean="0"/>
              <a:t>May 28, 2014</a:t>
            </a:r>
            <a:endParaRPr lang="en-US" dirty="0"/>
          </a:p>
        </p:txBody>
      </p:sp>
      <p:pic>
        <p:nvPicPr>
          <p:cNvPr id="1026" name="Picture 2" descr="image002"/>
          <p:cNvPicPr>
            <a:picLocks noChangeAspect="1" noChangeArrowheads="1"/>
          </p:cNvPicPr>
          <p:nvPr/>
        </p:nvPicPr>
        <p:blipFill>
          <a:blip r:embed="rId2" cstate="print"/>
          <a:srcRect/>
          <a:stretch>
            <a:fillRect/>
          </a:stretch>
        </p:blipFill>
        <p:spPr bwMode="auto">
          <a:xfrm>
            <a:off x="6248400" y="4724400"/>
            <a:ext cx="381000" cy="381000"/>
          </a:xfrm>
          <a:prstGeom prst="rect">
            <a:avLst/>
          </a:prstGeom>
          <a:noFill/>
          <a:ln w="9525">
            <a:noFill/>
            <a:miter lim="800000"/>
            <a:headEnd/>
            <a:tailEnd/>
          </a:ln>
        </p:spPr>
      </p:pic>
      <p:sp>
        <p:nvSpPr>
          <p:cNvPr id="5" name="TextBox 4"/>
          <p:cNvSpPr txBox="1"/>
          <p:nvPr/>
        </p:nvSpPr>
        <p:spPr>
          <a:xfrm>
            <a:off x="5181600" y="4724400"/>
            <a:ext cx="3352800" cy="369332"/>
          </a:xfrm>
          <a:prstGeom prst="rect">
            <a:avLst/>
          </a:prstGeom>
          <a:noFill/>
        </p:spPr>
        <p:txBody>
          <a:bodyPr wrap="square" rtlCol="0">
            <a:spAutoFit/>
          </a:bodyPr>
          <a:lstStyle/>
          <a:p>
            <a:pPr algn="r" defTabSz="914400"/>
            <a:r>
              <a:rPr lang="en-US" dirty="0">
                <a:solidFill>
                  <a:srgbClr val="1B587C">
                    <a:lumMod val="75000"/>
                  </a:srgbClr>
                </a:solidFill>
                <a:latin typeface="Cambria" pitchFamily="18" charset="0"/>
                <a:cs typeface="Microsoft Sans Serif" pitchFamily="34" charset="0"/>
              </a:rPr>
              <a:t>@AYPF_Tweets</a:t>
            </a:r>
            <a:endParaRPr lang="en-US" dirty="0">
              <a:solidFill>
                <a:srgbClr val="1B587C">
                  <a:lumMod val="75000"/>
                </a:srgbClr>
              </a:solidFill>
              <a:latin typeface="Cambria" pitchFamily="18" charset="0"/>
              <a:cs typeface="Microsoft Sans Serif" pitchFamily="34" charset="0"/>
            </a:endParaRPr>
          </a:p>
        </p:txBody>
      </p:sp>
    </p:spTree>
    <p:extLst>
      <p:ext uri="{BB962C8B-B14F-4D97-AF65-F5344CB8AC3E}">
        <p14:creationId xmlns:p14="http://schemas.microsoft.com/office/powerpoint/2010/main" val="2664670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the exemplary sites:</a:t>
            </a:r>
            <a:endParaRPr lang="en-US" dirty="0"/>
          </a:p>
        </p:txBody>
      </p:sp>
      <p:sp>
        <p:nvSpPr>
          <p:cNvPr id="3" name="Content Placeholder 2"/>
          <p:cNvSpPr>
            <a:spLocks noGrp="1"/>
          </p:cNvSpPr>
          <p:nvPr>
            <p:ph idx="1"/>
          </p:nvPr>
        </p:nvSpPr>
        <p:spPr/>
        <p:txBody>
          <a:bodyPr>
            <a:normAutofit/>
          </a:bodyPr>
          <a:lstStyle/>
          <a:p>
            <a:r>
              <a:rPr lang="en-US" dirty="0" smtClean="0"/>
              <a:t>Please describe your current efforts to assess youth skills in afterschool programs:</a:t>
            </a:r>
          </a:p>
          <a:p>
            <a:pPr marL="0" indent="0">
              <a:buNone/>
            </a:pPr>
            <a:endParaRPr lang="en-US" dirty="0" smtClean="0"/>
          </a:p>
          <a:p>
            <a:pPr lvl="1"/>
            <a:r>
              <a:rPr lang="en-US" sz="2800" dirty="0" smtClean="0"/>
              <a:t>Which purposes – </a:t>
            </a:r>
            <a:r>
              <a:rPr lang="en-US" sz="2800" i="1" dirty="0" smtClean="0"/>
              <a:t>position, performance, proof </a:t>
            </a:r>
            <a:r>
              <a:rPr lang="en-US" sz="2800" dirty="0" smtClean="0"/>
              <a:t>– are you most focused on?</a:t>
            </a:r>
          </a:p>
        </p:txBody>
      </p:sp>
    </p:spTree>
    <p:extLst>
      <p:ext uri="{BB962C8B-B14F-4D97-AF65-F5344CB8AC3E}">
        <p14:creationId xmlns:p14="http://schemas.microsoft.com/office/powerpoint/2010/main" val="315192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352426" y="3619501"/>
            <a:ext cx="8321675" cy="606425"/>
          </a:xfrm>
        </p:spPr>
        <p:txBody>
          <a:bodyPr/>
          <a:lstStyle/>
          <a:p>
            <a:pPr eaLnBrk="1" hangingPunct="1"/>
            <a:r>
              <a:rPr lang="en-US" dirty="0" smtClean="0"/>
              <a:t>Social and Emotional Competence </a:t>
            </a:r>
            <a:br>
              <a:rPr lang="en-US" dirty="0" smtClean="0"/>
            </a:br>
            <a:r>
              <a:rPr lang="en-US" sz="2800" i="1" dirty="0" smtClean="0"/>
              <a:t>A Strategy to Accelerate Student Success </a:t>
            </a:r>
          </a:p>
        </p:txBody>
      </p:sp>
      <p:sp>
        <p:nvSpPr>
          <p:cNvPr id="3075" name="Rectangle 6"/>
          <p:cNvSpPr>
            <a:spLocks noChangeArrowheads="1"/>
          </p:cNvSpPr>
          <p:nvPr/>
        </p:nvSpPr>
        <p:spPr bwMode="white">
          <a:xfrm>
            <a:off x="373064" y="4319588"/>
            <a:ext cx="8561387" cy="592137"/>
          </a:xfrm>
          <a:prstGeom prst="rect">
            <a:avLst/>
          </a:prstGeom>
          <a:noFill/>
          <a:ln w="9525">
            <a:noFill/>
            <a:miter lim="800000"/>
            <a:headEnd/>
            <a:tailEnd/>
          </a:ln>
        </p:spPr>
        <p:txBody>
          <a:bodyPr lIns="0" rIns="0"/>
          <a:lstStyle/>
          <a:p>
            <a:pPr defTabSz="914400" fontAlgn="base">
              <a:spcBef>
                <a:spcPct val="0"/>
              </a:spcBef>
              <a:spcAft>
                <a:spcPct val="0"/>
              </a:spcAft>
            </a:pPr>
            <a:endParaRPr lang="en-US" sz="2100" b="1" i="1" dirty="0">
              <a:solidFill>
                <a:srgbClr val="FFFFFF"/>
              </a:solidFill>
              <a:latin typeface="Arial"/>
              <a:cs typeface="Arial" charset="0"/>
            </a:endParaRPr>
          </a:p>
        </p:txBody>
      </p:sp>
      <p:sp>
        <p:nvSpPr>
          <p:cNvPr id="3076" name="Rectangle 7"/>
          <p:cNvSpPr>
            <a:spLocks noGrp="1" noChangeArrowheads="1"/>
          </p:cNvSpPr>
          <p:nvPr>
            <p:ph type="subTitle" idx="1"/>
          </p:nvPr>
        </p:nvSpPr>
        <p:spPr>
          <a:xfrm>
            <a:off x="373064" y="5214787"/>
            <a:ext cx="7770813" cy="498475"/>
          </a:xfrm>
        </p:spPr>
        <p:txBody>
          <a:bodyPr/>
          <a:lstStyle/>
          <a:p>
            <a:pPr marL="0" indent="0" eaLnBrk="1" hangingPunct="1">
              <a:spcBef>
                <a:spcPts val="0"/>
              </a:spcBef>
              <a:buFontTx/>
              <a:buNone/>
            </a:pPr>
            <a:r>
              <a:rPr lang="en-US" b="0" i="0" dirty="0" smtClean="0"/>
              <a:t>Patricia Nagelkirk, Community Impact Director</a:t>
            </a:r>
          </a:p>
          <a:p>
            <a:pPr marL="0" indent="0" eaLnBrk="1" hangingPunct="1">
              <a:spcBef>
                <a:spcPts val="0"/>
              </a:spcBef>
              <a:buFontTx/>
              <a:buNone/>
            </a:pPr>
            <a:r>
              <a:rPr lang="en-US" b="0" i="0" dirty="0" smtClean="0"/>
              <a:t>United Way of Greater Cincinnati </a:t>
            </a:r>
          </a:p>
        </p:txBody>
      </p:sp>
      <p:sp>
        <p:nvSpPr>
          <p:cNvPr id="3077" name="Rectangle 5"/>
          <p:cNvSpPr>
            <a:spLocks noChangeArrowheads="1"/>
          </p:cNvSpPr>
          <p:nvPr/>
        </p:nvSpPr>
        <p:spPr bwMode="auto">
          <a:xfrm>
            <a:off x="-852488" y="6400800"/>
            <a:ext cx="269626"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400" dirty="0">
                <a:solidFill>
                  <a:srgbClr val="BABABA"/>
                </a:solidFill>
                <a:latin typeface="Arial"/>
                <a:cs typeface="Arial" charset="0"/>
              </a:rPr>
              <a:t> </a:t>
            </a:r>
          </a:p>
        </p:txBody>
      </p:sp>
    </p:spTree>
    <p:extLst>
      <p:ext uri="{BB962C8B-B14F-4D97-AF65-F5344CB8AC3E}">
        <p14:creationId xmlns:p14="http://schemas.microsoft.com/office/powerpoint/2010/main" val="366677738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292608" y="1379915"/>
            <a:ext cx="8580438" cy="4346634"/>
          </a:xfrm>
          <a:prstGeom prst="rect">
            <a:avLst/>
          </a:prstGeom>
          <a:noFill/>
          <a:ln w="9525">
            <a:noFill/>
            <a:miter lim="800000"/>
            <a:headEnd/>
            <a:tailEnd/>
          </a:ln>
        </p:spPr>
        <p:txBody>
          <a:bodyPr/>
          <a:lstStyle/>
          <a:p>
            <a:pPr marL="238125" lvl="2" defTabSz="914400" fontAlgn="base">
              <a:spcBef>
                <a:spcPts val="1200"/>
              </a:spcBef>
              <a:spcAft>
                <a:spcPct val="0"/>
              </a:spcAft>
              <a:buClr>
                <a:srgbClr val="B41428"/>
              </a:buClr>
              <a:defRPr/>
            </a:pPr>
            <a:r>
              <a:rPr lang="en-US" sz="2000" b="1" dirty="0">
                <a:solidFill>
                  <a:srgbClr val="000064"/>
                </a:solidFill>
                <a:latin typeface="Arial"/>
                <a:cs typeface="Arial" charset="0"/>
              </a:rPr>
              <a:t>21 funded agency partners in a Learning Community</a:t>
            </a:r>
            <a:r>
              <a:rPr lang="en-US" sz="2000" dirty="0">
                <a:solidFill>
                  <a:srgbClr val="000064"/>
                </a:solidFill>
                <a:latin typeface="Arial"/>
                <a:cs typeface="Arial" charset="0"/>
              </a:rPr>
              <a:t>, 22 programs of varying design and purpose operating in numerous sites</a:t>
            </a:r>
          </a:p>
          <a:p>
            <a:pPr marL="463550" lvl="2" defTabSz="914400" fontAlgn="base">
              <a:spcBef>
                <a:spcPts val="1200"/>
              </a:spcBef>
              <a:spcAft>
                <a:spcPct val="0"/>
              </a:spcAft>
              <a:buClr>
                <a:srgbClr val="B41428"/>
              </a:buClr>
              <a:defRPr/>
            </a:pPr>
            <a:r>
              <a:rPr lang="en-US" sz="2000" i="1" dirty="0">
                <a:solidFill>
                  <a:srgbClr val="B41428"/>
                </a:solidFill>
                <a:latin typeface="Arial"/>
                <a:cs typeface="Arial" charset="0"/>
              </a:rPr>
              <a:t>Initial Driver: </a:t>
            </a:r>
          </a:p>
          <a:p>
            <a:pPr marL="1252538" lvl="3" indent="-331788"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Common measures and shared databases had provided great value in Greater Cincinnati. In 2011, youth-serving providers agreed to a third attempt to select a common measure</a:t>
            </a:r>
          </a:p>
          <a:p>
            <a:pPr marL="463550" lvl="2" defTabSz="914400" fontAlgn="base">
              <a:spcBef>
                <a:spcPts val="1200"/>
              </a:spcBef>
              <a:spcAft>
                <a:spcPct val="0"/>
              </a:spcAft>
              <a:buClr>
                <a:srgbClr val="B41428"/>
              </a:buClr>
              <a:defRPr/>
            </a:pPr>
            <a:r>
              <a:rPr lang="en-US" sz="2000" i="1" dirty="0">
                <a:solidFill>
                  <a:srgbClr val="FF9600"/>
                </a:solidFill>
                <a:latin typeface="Arial"/>
                <a:cs typeface="Arial" charset="0"/>
              </a:rPr>
              <a:t> </a:t>
            </a:r>
            <a:r>
              <a:rPr lang="en-US" sz="2000" i="1" dirty="0">
                <a:solidFill>
                  <a:srgbClr val="B41428"/>
                </a:solidFill>
                <a:latin typeface="Arial"/>
                <a:cs typeface="Arial" charset="0"/>
              </a:rPr>
              <a:t>Initial Purposes: </a:t>
            </a:r>
          </a:p>
          <a:p>
            <a:pPr marL="1257300" lvl="2" indent="-342900" defTabSz="914400" fontAlgn="base">
              <a:spcBef>
                <a:spcPct val="0"/>
              </a:spcBef>
              <a:spcAft>
                <a:spcPct val="0"/>
              </a:spcAft>
              <a:buClr>
                <a:srgbClr val="B41428"/>
              </a:buClr>
              <a:buFont typeface="Wingdings" panose="05000000000000000000" pitchFamily="2" charset="2"/>
              <a:buChar char="§"/>
            </a:pPr>
            <a:r>
              <a:rPr lang="en-US" sz="2000" u="sng" dirty="0">
                <a:solidFill>
                  <a:srgbClr val="000064"/>
                </a:solidFill>
                <a:latin typeface="Arial"/>
                <a:cs typeface="Arial" charset="0"/>
              </a:rPr>
              <a:t>Community </a:t>
            </a:r>
            <a:r>
              <a:rPr lang="en-US" sz="2000" u="sng" dirty="0">
                <a:solidFill>
                  <a:srgbClr val="000064"/>
                </a:solidFill>
                <a:latin typeface="Arial"/>
                <a:cs typeface="Arial" charset="0"/>
              </a:rPr>
              <a:t>Positioning </a:t>
            </a:r>
            <a:r>
              <a:rPr lang="en-US" sz="2000" dirty="0">
                <a:solidFill>
                  <a:srgbClr val="000064"/>
                </a:solidFill>
                <a:latin typeface="Arial"/>
                <a:cs typeface="Arial" charset="0"/>
              </a:rPr>
              <a:t>- Communicate intended outputs and outcomes to internal and external </a:t>
            </a:r>
            <a:r>
              <a:rPr lang="en-US" sz="2000" dirty="0">
                <a:solidFill>
                  <a:srgbClr val="000064"/>
                </a:solidFill>
                <a:latin typeface="Arial"/>
                <a:cs typeface="Arial" charset="0"/>
              </a:rPr>
              <a:t>stakeholders</a:t>
            </a:r>
          </a:p>
          <a:p>
            <a:pPr marL="1257300" lvl="2" indent="-342900" defTabSz="914400" fontAlgn="base">
              <a:spcBef>
                <a:spcPct val="0"/>
              </a:spcBef>
              <a:spcAft>
                <a:spcPct val="0"/>
              </a:spcAft>
              <a:buClr>
                <a:srgbClr val="B41428"/>
              </a:buClr>
              <a:buFont typeface="Wingdings" panose="05000000000000000000" pitchFamily="2" charset="2"/>
              <a:buChar char="§"/>
            </a:pPr>
            <a:r>
              <a:rPr lang="en-US" sz="2000" u="sng" dirty="0">
                <a:solidFill>
                  <a:srgbClr val="000064"/>
                </a:solidFill>
                <a:latin typeface="Arial"/>
                <a:cs typeface="Arial" charset="0"/>
              </a:rPr>
              <a:t>Performance </a:t>
            </a:r>
            <a:r>
              <a:rPr lang="en-US" sz="2000" u="sng" dirty="0">
                <a:solidFill>
                  <a:srgbClr val="000064"/>
                </a:solidFill>
                <a:latin typeface="Arial"/>
                <a:cs typeface="Arial" charset="0"/>
              </a:rPr>
              <a:t>Improvement</a:t>
            </a:r>
            <a:r>
              <a:rPr lang="en-US" sz="2000" dirty="0">
                <a:solidFill>
                  <a:srgbClr val="000064"/>
                </a:solidFill>
                <a:latin typeface="Arial"/>
                <a:cs typeface="Arial" charset="0"/>
              </a:rPr>
              <a:t>  - Local performance data supports </a:t>
            </a:r>
            <a:r>
              <a:rPr lang="en-US" sz="2000" dirty="0">
                <a:solidFill>
                  <a:srgbClr val="000064"/>
                </a:solidFill>
                <a:latin typeface="Arial"/>
                <a:cs typeface="Arial" charset="0"/>
              </a:rPr>
              <a:t>real-time </a:t>
            </a:r>
            <a:r>
              <a:rPr lang="en-US" sz="2000" dirty="0">
                <a:solidFill>
                  <a:srgbClr val="000064"/>
                </a:solidFill>
                <a:latin typeface="Arial"/>
                <a:cs typeface="Arial" charset="0"/>
              </a:rPr>
              <a:t>action for improvement against local norms</a:t>
            </a: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709396"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Social and Emotional Competence </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Creating Common Ground Led to a Community-Wide Strategy    </a:t>
            </a:r>
            <a:endParaRPr lang="en-US" sz="1200" kern="0" dirty="0">
              <a:solidFill>
                <a:srgbClr val="696CAF"/>
              </a:solidFill>
              <a:latin typeface="Arial"/>
              <a:cs typeface="Arial" charset="0"/>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31197465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593873">
            <a:off x="6276279" y="2490508"/>
            <a:ext cx="3714750" cy="3250406"/>
          </a:xfrm>
          <a:prstGeom prst="rect">
            <a:avLst/>
          </a:prstGeom>
          <a:noFill/>
          <a:ln w="9525">
            <a:noFill/>
            <a:miter lim="800000"/>
            <a:headEnd/>
            <a:tailEnd/>
          </a:ln>
          <a:effectLst/>
        </p:spPr>
      </p:pic>
      <p:sp>
        <p:nvSpPr>
          <p:cNvPr id="5" name="Rectangle 3"/>
          <p:cNvSpPr txBox="1">
            <a:spLocks noChangeArrowheads="1"/>
          </p:cNvSpPr>
          <p:nvPr/>
        </p:nvSpPr>
        <p:spPr bwMode="auto">
          <a:xfrm>
            <a:off x="256032" y="1293766"/>
            <a:ext cx="7082919" cy="4976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indent="1588" defTabSz="914400" fontAlgn="base">
              <a:spcBef>
                <a:spcPts val="600"/>
              </a:spcBef>
              <a:spcAft>
                <a:spcPct val="0"/>
              </a:spcAft>
              <a:buClr>
                <a:srgbClr val="696CAF"/>
              </a:buClr>
            </a:pPr>
            <a:r>
              <a:rPr lang="en-US" sz="2000" b="1" dirty="0">
                <a:solidFill>
                  <a:srgbClr val="000064"/>
                </a:solidFill>
                <a:latin typeface="Arial"/>
                <a:cs typeface="Arial" charset="0"/>
              </a:rPr>
              <a:t>Benefits of common measures to providers</a:t>
            </a:r>
            <a:r>
              <a:rPr lang="en-US" sz="2000" dirty="0">
                <a:solidFill>
                  <a:srgbClr val="000064"/>
                </a:solidFill>
                <a:latin typeface="Arial"/>
                <a:cs typeface="Arial" charset="0"/>
              </a:rPr>
              <a:t> </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Aids in communicating the program’s value </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Demonstrates program’s fit in a broader story of impact</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Leads to continuous learning and improvement</a:t>
            </a:r>
          </a:p>
          <a:p>
            <a:pPr marL="4763" lvl="2" indent="-4763" defTabSz="914400" fontAlgn="base">
              <a:spcBef>
                <a:spcPts val="1800"/>
              </a:spcBef>
              <a:spcAft>
                <a:spcPct val="0"/>
              </a:spcAft>
              <a:buClr>
                <a:srgbClr val="696CAF"/>
              </a:buClr>
              <a:defRPr/>
            </a:pPr>
            <a:r>
              <a:rPr lang="en-US" sz="2000" b="1" dirty="0">
                <a:solidFill>
                  <a:srgbClr val="000064"/>
                </a:solidFill>
                <a:latin typeface="Arial"/>
                <a:cs typeface="Arial" charset="0"/>
              </a:rPr>
              <a:t>Benefits to children and families</a:t>
            </a:r>
            <a:endParaRPr lang="en-US" sz="2000" b="1" baseline="30000" dirty="0">
              <a:solidFill>
                <a:srgbClr val="000064"/>
              </a:solidFill>
              <a:latin typeface="Arial"/>
              <a:cs typeface="Arial" charset="0"/>
            </a:endParaRP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Programs become more effective and impactful </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Access to services improves when providers can advocate for “more” based on “what works”</a:t>
            </a:r>
          </a:p>
          <a:p>
            <a:pPr marL="0" lvl="2" indent="1588" defTabSz="914400" fontAlgn="base">
              <a:spcBef>
                <a:spcPts val="1800"/>
              </a:spcBef>
              <a:spcAft>
                <a:spcPct val="0"/>
              </a:spcAft>
              <a:buClr>
                <a:srgbClr val="696CAF"/>
              </a:buClr>
            </a:pPr>
            <a:r>
              <a:rPr lang="en-US" sz="2000" b="1" dirty="0">
                <a:solidFill>
                  <a:srgbClr val="000064"/>
                </a:solidFill>
                <a:latin typeface="Arial"/>
                <a:cs typeface="Arial" charset="0"/>
              </a:rPr>
              <a:t>Benefits to United Way and other funders</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Deepens confidence in investments</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Increases potential for alignment on outcome reporting  </a:t>
            </a:r>
          </a:p>
          <a:p>
            <a:pPr marL="569912" lvl="2" indent="-34290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Strengthens ability to tell a compelling story to donors</a:t>
            </a:r>
          </a:p>
          <a:p>
            <a:pPr marL="685800" lvl="2" indent="-227013" defTabSz="914400" fontAlgn="base">
              <a:spcBef>
                <a:spcPts val="600"/>
              </a:spcBef>
              <a:spcAft>
                <a:spcPct val="0"/>
              </a:spcAft>
              <a:buClr>
                <a:srgbClr val="696CAF"/>
              </a:buClr>
              <a:buFont typeface="Arial" pitchFamily="34" charset="0"/>
              <a:buChar char="•"/>
              <a:defRPr/>
            </a:pPr>
            <a:endParaRPr lang="en-US" b="1" baseline="30000" dirty="0">
              <a:solidFill>
                <a:srgbClr val="BABABA"/>
              </a:solidFill>
              <a:latin typeface="Arial"/>
              <a:cs typeface="Arial" charset="0"/>
            </a:endParaRPr>
          </a:p>
          <a:p>
            <a:pPr marL="685800" lvl="2"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685800" lvl="2"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endParaRPr lang="en-US" dirty="0">
              <a:solidFill>
                <a:srgbClr val="BABABA"/>
              </a:solidFill>
              <a:latin typeface="Arial"/>
              <a:cs typeface="Arial" charset="0"/>
            </a:endParaRPr>
          </a:p>
          <a:p>
            <a:pPr marL="228600" lvl="1" indent="-227013" defTabSz="914400" fontAlgn="base">
              <a:spcBef>
                <a:spcPts val="600"/>
              </a:spcBef>
              <a:spcAft>
                <a:spcPct val="0"/>
              </a:spcAft>
              <a:buClr>
                <a:srgbClr val="696CAF"/>
              </a:buClr>
              <a:buFont typeface="Arial" pitchFamily="34" charset="0"/>
              <a:buChar char="•"/>
              <a:defRPr/>
            </a:pPr>
            <a:r>
              <a:rPr lang="en-US" dirty="0">
                <a:solidFill>
                  <a:srgbClr val="BABABA"/>
                </a:solidFill>
                <a:latin typeface="Arial"/>
                <a:cs typeface="Arial" charset="0"/>
              </a:rPr>
              <a:t>2012 – United Way leading two distinct pilots: 1) common measures for social-emotional competencies predictive of academic success and 2) the youth program quality initiative in Cincinnati Public Schools</a:t>
            </a:r>
          </a:p>
          <a:p>
            <a:pPr defTabSz="914400" fontAlgn="base">
              <a:spcBef>
                <a:spcPts val="1800"/>
              </a:spcBef>
              <a:spcAft>
                <a:spcPct val="0"/>
              </a:spcAft>
            </a:pPr>
            <a:endParaRPr lang="en-US" sz="2400" kern="0" dirty="0">
              <a:solidFill>
                <a:srgbClr val="000064"/>
              </a:solidFill>
              <a:latin typeface="Arial"/>
              <a:cs typeface="Arial" charset="0"/>
            </a:endParaRPr>
          </a:p>
          <a:p>
            <a:pPr marL="806450" defTabSz="914400" fontAlgn="base">
              <a:spcAft>
                <a:spcPct val="0"/>
              </a:spcAft>
            </a:pPr>
            <a:endParaRPr lang="en-US" sz="2000" kern="0" dirty="0">
              <a:solidFill>
                <a:srgbClr val="000064"/>
              </a:solidFill>
              <a:latin typeface="Arial"/>
              <a:cs typeface="Arial" charset="0"/>
            </a:endParaRPr>
          </a:p>
        </p:txBody>
      </p:sp>
      <p:sp>
        <p:nvSpPr>
          <p:cNvPr id="7" name="Rectangle 16"/>
          <p:cNvSpPr>
            <a:spLocks noGrp="1" noChangeArrowheads="1"/>
          </p:cNvSpPr>
          <p:nvPr>
            <p:ph type="title"/>
          </p:nvPr>
        </p:nvSpPr>
        <p:spPr>
          <a:xfrm>
            <a:off x="292102" y="54863"/>
            <a:ext cx="8851898" cy="577149"/>
          </a:xfrm>
        </p:spPr>
        <p:txBody>
          <a:bodyPr/>
          <a:lstStyle/>
          <a:p>
            <a:pPr eaLnBrk="1" hangingPunct="1"/>
            <a:r>
              <a:rPr lang="en-US" dirty="0" smtClean="0">
                <a:solidFill>
                  <a:srgbClr val="000064"/>
                </a:solidFill>
              </a:rPr>
              <a:t>Developing Common Measures</a:t>
            </a:r>
            <a:br>
              <a:rPr lang="en-US" dirty="0" smtClean="0">
                <a:solidFill>
                  <a:srgbClr val="000064"/>
                </a:solidFill>
              </a:rPr>
            </a:br>
            <a:r>
              <a:rPr lang="en-US" sz="2000" dirty="0" smtClean="0">
                <a:solidFill>
                  <a:srgbClr val="696CAF"/>
                </a:solidFill>
              </a:rPr>
              <a:t>Early Activities: United Way and Funded Partners Created a Case</a:t>
            </a:r>
            <a:r>
              <a:rPr lang="en-US" dirty="0" smtClean="0">
                <a:solidFill>
                  <a:srgbClr val="000064"/>
                </a:solidFill>
              </a:rPr>
              <a:t/>
            </a:r>
            <a:br>
              <a:rPr lang="en-US" dirty="0" smtClean="0">
                <a:solidFill>
                  <a:srgbClr val="000064"/>
                </a:solidFill>
              </a:rPr>
            </a:br>
            <a:r>
              <a:rPr lang="en-US" dirty="0" smtClean="0">
                <a:solidFill>
                  <a:srgbClr val="000064"/>
                </a:solidFill>
              </a:rPr>
              <a:t/>
            </a:r>
            <a:br>
              <a:rPr lang="en-US" dirty="0" smtClean="0">
                <a:solidFill>
                  <a:srgbClr val="000064"/>
                </a:solidFill>
              </a:rPr>
            </a:br>
            <a:r>
              <a:rPr lang="en-US" dirty="0" smtClean="0">
                <a:solidFill>
                  <a:srgbClr val="000064"/>
                </a:solidFill>
              </a:rPr>
              <a:t> </a:t>
            </a:r>
            <a:endParaRPr lang="en-US" sz="1800" dirty="0" smtClean="0">
              <a:solidFill>
                <a:srgbClr val="8487BE"/>
              </a:solidFill>
            </a:endParaRPr>
          </a:p>
        </p:txBody>
      </p:sp>
      <p:pic>
        <p:nvPicPr>
          <p:cNvPr id="9" name="Picture 13" descr="LIVE UNITED &amp; Logo 3-colo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42900" y="1038922"/>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Arial"/>
              <a:cs typeface="Arial" charset="0"/>
            </a:endParaRPr>
          </a:p>
        </p:txBody>
      </p:sp>
    </p:spTree>
    <p:extLst>
      <p:ext uri="{BB962C8B-B14F-4D97-AF65-F5344CB8AC3E}">
        <p14:creationId xmlns:p14="http://schemas.microsoft.com/office/powerpoint/2010/main" val="39068673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292608" y="3265714"/>
            <a:ext cx="8580438" cy="2543960"/>
          </a:xfrm>
          <a:prstGeom prst="rect">
            <a:avLst/>
          </a:prstGeom>
          <a:noFill/>
          <a:ln w="9525">
            <a:noFill/>
            <a:miter lim="800000"/>
            <a:headEnd/>
            <a:tailEnd/>
          </a:ln>
        </p:spPr>
        <p:txBody>
          <a:bodyPr/>
          <a:lstStyle/>
          <a:p>
            <a:pPr marL="228600" lvl="1" indent="-227013" defTabSz="914400" fontAlgn="base">
              <a:spcBef>
                <a:spcPts val="1800"/>
              </a:spcBef>
              <a:spcAft>
                <a:spcPct val="0"/>
              </a:spcAft>
              <a:buClr>
                <a:srgbClr val="696CAF"/>
              </a:buClr>
            </a:pPr>
            <a:r>
              <a:rPr lang="en-US" sz="2000" b="1" dirty="0">
                <a:solidFill>
                  <a:srgbClr val="000064"/>
                </a:solidFill>
                <a:latin typeface="Arial"/>
                <a:cs typeface="Arial" charset="0"/>
              </a:rPr>
              <a:t>Concepts considered for common measure selection </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Academic performance </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School attendance</a:t>
            </a: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Parenting knowledge and behaviors </a:t>
            </a:r>
            <a:endParaRPr lang="en-US" sz="2000" dirty="0">
              <a:solidFill>
                <a:srgbClr val="000064"/>
              </a:solidFill>
              <a:latin typeface="Arial"/>
              <a:cs typeface="Arial" charset="0"/>
            </a:endParaRP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Risky </a:t>
            </a:r>
            <a:r>
              <a:rPr lang="en-US" sz="2000" dirty="0">
                <a:solidFill>
                  <a:srgbClr val="000064"/>
                </a:solidFill>
                <a:latin typeface="Arial"/>
                <a:cs typeface="Arial" charset="0"/>
              </a:rPr>
              <a:t>behaviors in children</a:t>
            </a:r>
            <a:endParaRPr lang="en-US" sz="2000" dirty="0">
              <a:solidFill>
                <a:srgbClr val="000064"/>
              </a:solidFill>
              <a:latin typeface="Arial"/>
              <a:cs typeface="Arial" charset="0"/>
            </a:endParaRPr>
          </a:p>
          <a:p>
            <a:pPr marL="688975" lvl="2" indent="-461963" defTabSz="914400" fontAlgn="base">
              <a:spcBef>
                <a:spcPts val="9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Social and emotional competence in children</a:t>
            </a:r>
          </a:p>
          <a:p>
            <a:pPr marL="685800" lvl="2" indent="-227013" defTabSz="914400" fontAlgn="base">
              <a:spcBef>
                <a:spcPts val="1200"/>
              </a:spcBef>
              <a:spcAft>
                <a:spcPct val="0"/>
              </a:spcAft>
              <a:buClr>
                <a:srgbClr val="696CAF"/>
              </a:buClr>
            </a:pPr>
            <a:endParaRPr lang="en-US" sz="20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572500"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Developing Common Measures</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Early Activities: Scanned Research / Reviewed Funded Programs</a:t>
            </a: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314678" y="1302274"/>
            <a:ext cx="8595360" cy="1682168"/>
          </a:xfrm>
          <a:prstGeom prst="rect">
            <a:avLst/>
          </a:prstGeom>
          <a:noFill/>
          <a:ln w="9525">
            <a:noFill/>
            <a:miter lim="800000"/>
            <a:headEnd/>
            <a:tailEnd/>
          </a:ln>
        </p:spPr>
      </p:pic>
      <p:sp>
        <p:nvSpPr>
          <p:cNvPr id="7"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319376817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1791855" y="1379915"/>
            <a:ext cx="6354618" cy="4346634"/>
          </a:xfrm>
          <a:prstGeom prst="rect">
            <a:avLst/>
          </a:prstGeom>
          <a:noFill/>
          <a:ln w="9525">
            <a:noFill/>
            <a:miter lim="800000"/>
            <a:headEnd/>
            <a:tailEnd/>
          </a:ln>
        </p:spPr>
        <p:txBody>
          <a:bodyPr/>
          <a:lstStyle/>
          <a:p>
            <a:pPr marL="228600" lvl="1" indent="-227013" defTabSz="914400" fontAlgn="base">
              <a:spcBef>
                <a:spcPts val="600"/>
              </a:spcBef>
              <a:spcAft>
                <a:spcPct val="0"/>
              </a:spcAft>
              <a:buClr>
                <a:srgbClr val="696CAF"/>
              </a:buClr>
            </a:pPr>
            <a:r>
              <a:rPr lang="en-US" sz="2000" b="1" dirty="0">
                <a:solidFill>
                  <a:srgbClr val="000064"/>
                </a:solidFill>
                <a:latin typeface="Arial"/>
                <a:cs typeface="Arial" charset="0"/>
              </a:rPr>
              <a:t>Concept resonated for varied reasons </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Research </a:t>
            </a:r>
            <a:r>
              <a:rPr lang="en-US" sz="2000" dirty="0">
                <a:solidFill>
                  <a:srgbClr val="000064"/>
                </a:solidFill>
                <a:latin typeface="Arial"/>
                <a:cs typeface="Arial" charset="0"/>
              </a:rPr>
              <a:t>showed </a:t>
            </a:r>
            <a:r>
              <a:rPr lang="en-US" sz="2000" dirty="0">
                <a:solidFill>
                  <a:srgbClr val="000064"/>
                </a:solidFill>
                <a:latin typeface="Arial"/>
                <a:cs typeface="Arial" charset="0"/>
              </a:rPr>
              <a:t>these competencies </a:t>
            </a:r>
            <a:r>
              <a:rPr lang="en-US" sz="2000" dirty="0">
                <a:solidFill>
                  <a:srgbClr val="000064"/>
                </a:solidFill>
                <a:latin typeface="Arial"/>
                <a:cs typeface="Arial" charset="0"/>
              </a:rPr>
              <a:t>are predictive of academic </a:t>
            </a:r>
            <a:r>
              <a:rPr lang="en-US" sz="2000" dirty="0">
                <a:solidFill>
                  <a:srgbClr val="000064"/>
                </a:solidFill>
                <a:latin typeface="Arial"/>
                <a:cs typeface="Arial" charset="0"/>
              </a:rPr>
              <a:t>success </a:t>
            </a:r>
          </a:p>
          <a:p>
            <a:pPr marL="581025" lvl="3"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Linked to a regional Bold Goal - </a:t>
            </a:r>
            <a:r>
              <a:rPr lang="en-US" sz="2000" b="1" i="1" dirty="0">
                <a:solidFill>
                  <a:srgbClr val="000064"/>
                </a:solidFill>
                <a:latin typeface="Arial"/>
                <a:cs typeface="Arial" charset="0"/>
              </a:rPr>
              <a:t>By 2020</a:t>
            </a:r>
            <a:r>
              <a:rPr lang="en-US" sz="2000" i="1" dirty="0">
                <a:solidFill>
                  <a:srgbClr val="000064"/>
                </a:solidFill>
                <a:latin typeface="Arial"/>
                <a:cs typeface="Arial" charset="0"/>
              </a:rPr>
              <a:t>, at least 85% of youth will graduate from high school (prepared for life, college, and career)</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80% of </a:t>
            </a:r>
            <a:r>
              <a:rPr lang="en-US" sz="2000" dirty="0">
                <a:solidFill>
                  <a:srgbClr val="000064"/>
                </a:solidFill>
                <a:latin typeface="Arial"/>
                <a:cs typeface="Arial" charset="0"/>
              </a:rPr>
              <a:t>funded youth-serving </a:t>
            </a:r>
            <a:r>
              <a:rPr lang="en-US" sz="2000" dirty="0">
                <a:solidFill>
                  <a:srgbClr val="000064"/>
                </a:solidFill>
                <a:latin typeface="Arial"/>
                <a:cs typeface="Arial" charset="0"/>
              </a:rPr>
              <a:t>programs </a:t>
            </a:r>
            <a:r>
              <a:rPr lang="en-US" sz="2000" dirty="0">
                <a:solidFill>
                  <a:srgbClr val="000064"/>
                </a:solidFill>
                <a:latin typeface="Arial"/>
                <a:cs typeface="Arial" charset="0"/>
              </a:rPr>
              <a:t>intended to build or improve some aspect of social </a:t>
            </a:r>
            <a:r>
              <a:rPr lang="en-US" sz="2000" dirty="0">
                <a:solidFill>
                  <a:srgbClr val="000064"/>
                </a:solidFill>
                <a:latin typeface="Arial"/>
                <a:cs typeface="Arial" charset="0"/>
              </a:rPr>
              <a:t>and emotional </a:t>
            </a:r>
            <a:r>
              <a:rPr lang="en-US" sz="2000" dirty="0">
                <a:solidFill>
                  <a:srgbClr val="000064"/>
                </a:solidFill>
                <a:latin typeface="Arial"/>
                <a:cs typeface="Arial" charset="0"/>
              </a:rPr>
              <a:t>skills</a:t>
            </a:r>
            <a:endParaRPr lang="en-US" sz="2000" dirty="0">
              <a:solidFill>
                <a:srgbClr val="000064"/>
              </a:solidFill>
              <a:latin typeface="Arial"/>
              <a:cs typeface="Arial" charset="0"/>
            </a:endParaRP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Expanded </a:t>
            </a:r>
            <a:r>
              <a:rPr lang="en-US" sz="2000" dirty="0">
                <a:solidFill>
                  <a:srgbClr val="000064"/>
                </a:solidFill>
                <a:latin typeface="Arial"/>
                <a:cs typeface="Arial" charset="0"/>
              </a:rPr>
              <a:t>a focus </a:t>
            </a:r>
            <a:r>
              <a:rPr lang="en-US" sz="2000" dirty="0">
                <a:solidFill>
                  <a:srgbClr val="000064"/>
                </a:solidFill>
                <a:latin typeface="Arial"/>
                <a:cs typeface="Arial" charset="0"/>
              </a:rPr>
              <a:t>area of region’s early </a:t>
            </a:r>
            <a:r>
              <a:rPr lang="en-US" sz="2000" dirty="0">
                <a:solidFill>
                  <a:srgbClr val="000064"/>
                </a:solidFill>
                <a:latin typeface="Arial"/>
                <a:cs typeface="Arial" charset="0"/>
              </a:rPr>
              <a:t>childhood </a:t>
            </a:r>
            <a:r>
              <a:rPr lang="en-US" sz="2000" dirty="0">
                <a:solidFill>
                  <a:srgbClr val="000064"/>
                </a:solidFill>
                <a:latin typeface="Arial"/>
                <a:cs typeface="Arial" charset="0"/>
              </a:rPr>
              <a:t>work into </a:t>
            </a:r>
            <a:r>
              <a:rPr lang="en-US" sz="2000" dirty="0">
                <a:solidFill>
                  <a:srgbClr val="000064"/>
                </a:solidFill>
                <a:latin typeface="Arial"/>
                <a:cs typeface="Arial" charset="0"/>
              </a:rPr>
              <a:t>the school-age </a:t>
            </a:r>
            <a:r>
              <a:rPr lang="en-US" sz="2000" dirty="0">
                <a:solidFill>
                  <a:srgbClr val="000064"/>
                </a:solidFill>
                <a:latin typeface="Arial"/>
                <a:cs typeface="Arial" charset="0"/>
              </a:rPr>
              <a:t>arena</a:t>
            </a:r>
          </a:p>
          <a:p>
            <a:pPr marL="581025" lvl="2" indent="-34290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Data would be valuable to schools, parents and program providers (and not just the funder)</a:t>
            </a:r>
            <a:endParaRPr lang="en-US" sz="20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5" name="Rectangle 16"/>
          <p:cNvSpPr txBox="1">
            <a:spLocks noChangeArrowheads="1"/>
          </p:cNvSpPr>
          <p:nvPr/>
        </p:nvSpPr>
        <p:spPr bwMode="auto">
          <a:xfrm>
            <a:off x="292101" y="54864"/>
            <a:ext cx="8572500" cy="59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r>
              <a:rPr lang="en-US" sz="2800" kern="0" dirty="0">
                <a:solidFill>
                  <a:srgbClr val="000064"/>
                </a:solidFill>
                <a:latin typeface="Arial"/>
                <a:cs typeface="Arial" charset="0"/>
              </a:rPr>
              <a:t>Developing Common Measures</a:t>
            </a:r>
            <a:r>
              <a:rPr lang="en-US" sz="500" kern="0" dirty="0">
                <a:solidFill>
                  <a:srgbClr val="000064"/>
                </a:solidFill>
                <a:latin typeface="Arial"/>
                <a:cs typeface="Arial" charset="0"/>
              </a:rPr>
              <a:t/>
            </a:r>
            <a:br>
              <a:rPr lang="en-US" sz="500" kern="0" dirty="0">
                <a:solidFill>
                  <a:srgbClr val="000064"/>
                </a:solidFill>
                <a:latin typeface="Arial"/>
                <a:cs typeface="Arial" charset="0"/>
              </a:rPr>
            </a:br>
            <a:r>
              <a:rPr lang="en-US" sz="2000" kern="0" dirty="0">
                <a:solidFill>
                  <a:srgbClr val="696CAF"/>
                </a:solidFill>
                <a:latin typeface="Arial"/>
                <a:cs typeface="Arial" charset="0"/>
              </a:rPr>
              <a:t>Confirmed Stakeholder Interest  in Social and Emotional Competence</a:t>
            </a:r>
            <a:endParaRPr lang="en-US" sz="1200" kern="0" dirty="0">
              <a:solidFill>
                <a:srgbClr val="696CAF"/>
              </a:solidFill>
              <a:latin typeface="Arial"/>
              <a:cs typeface="Arial" charset="0"/>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pic>
        <p:nvPicPr>
          <p:cNvPr id="7" name="Picture 10" descr="C:\Users\pnagelkirk\AppData\Local\Microsoft\Windows\Temporary Internet Files\Content.IE5\QEQHZMH5\MP90043933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673" y="1311560"/>
            <a:ext cx="1570182" cy="3536823"/>
          </a:xfrm>
          <a:prstGeom prst="rect">
            <a:avLst/>
          </a:prstGeom>
          <a:noFill/>
        </p:spPr>
      </p:pic>
    </p:spTree>
    <p:extLst>
      <p:ext uri="{BB962C8B-B14F-4D97-AF65-F5344CB8AC3E}">
        <p14:creationId xmlns:p14="http://schemas.microsoft.com/office/powerpoint/2010/main" val="235794354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56033" y="941832"/>
            <a:ext cx="8282326" cy="54470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1" indent="-227013" defTabSz="914400" fontAlgn="base">
              <a:spcBef>
                <a:spcPts val="600"/>
              </a:spcBef>
              <a:spcAft>
                <a:spcPct val="0"/>
              </a:spcAft>
              <a:buClr>
                <a:srgbClr val="696CAF"/>
              </a:buClr>
            </a:pPr>
            <a:endParaRPr lang="en-US" b="1" dirty="0">
              <a:solidFill>
                <a:srgbClr val="000064"/>
              </a:solidFill>
              <a:latin typeface="Arial"/>
              <a:cs typeface="Arial" charset="0"/>
            </a:endParaRPr>
          </a:p>
          <a:p>
            <a:pPr marL="227013" lvl="2" defTabSz="914400" fontAlgn="base">
              <a:spcBef>
                <a:spcPts val="1800"/>
              </a:spcBef>
              <a:spcAft>
                <a:spcPct val="0"/>
              </a:spcAft>
              <a:buClr>
                <a:srgbClr val="B41428"/>
              </a:buClr>
            </a:pPr>
            <a:r>
              <a:rPr lang="en-US" sz="2000" b="1" dirty="0">
                <a:solidFill>
                  <a:srgbClr val="000064"/>
                </a:solidFill>
                <a:latin typeface="Arial"/>
                <a:cs typeface="Arial" charset="0"/>
              </a:rPr>
              <a:t>Built our confidence</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Based on resilience theory and Social Emotional Learning principles </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Valid and reliable </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Eight scales of the DESSA grounded in research   </a:t>
            </a:r>
          </a:p>
          <a:p>
            <a:pPr marL="1022350" lvl="2" indent="-285750" defTabSz="914400" fontAlgn="base">
              <a:spcBef>
                <a:spcPts val="600"/>
              </a:spcBef>
              <a:spcAft>
                <a:spcPct val="0"/>
              </a:spcAft>
              <a:buClr>
                <a:srgbClr val="B41428"/>
              </a:buClr>
              <a:buFont typeface="Arial" panose="020B0604020202020204" pitchFamily="34" charset="0"/>
              <a:buChar char="-"/>
            </a:pPr>
            <a:r>
              <a:rPr lang="en-US" sz="1400" dirty="0">
                <a:solidFill>
                  <a:srgbClr val="000064"/>
                </a:solidFill>
                <a:latin typeface="Arial"/>
                <a:cs typeface="Arial" charset="0"/>
              </a:rPr>
              <a:t>Self-Awareness</a:t>
            </a:r>
          </a:p>
          <a:p>
            <a:pPr marL="1022350" lvl="2" indent="-285750" defTabSz="914400" fontAlgn="base">
              <a:spcBef>
                <a:spcPts val="600"/>
              </a:spcBef>
              <a:spcAft>
                <a:spcPct val="0"/>
              </a:spcAft>
              <a:buClr>
                <a:srgbClr val="B41428"/>
              </a:buClr>
              <a:buFont typeface="Arial" panose="020B0604020202020204" pitchFamily="34" charset="0"/>
              <a:buChar char="-"/>
            </a:pPr>
            <a:r>
              <a:rPr lang="en-US" sz="1400" dirty="0">
                <a:solidFill>
                  <a:srgbClr val="000064"/>
                </a:solidFill>
                <a:latin typeface="Arial"/>
                <a:cs typeface="Arial" charset="0"/>
              </a:rPr>
              <a:t>Self-Management</a:t>
            </a:r>
            <a:endParaRPr lang="en-US" sz="1400" dirty="0">
              <a:solidFill>
                <a:srgbClr val="000064"/>
              </a:solidFill>
              <a:latin typeface="Arial"/>
              <a:cs typeface="Arial" charset="0"/>
            </a:endParaRPr>
          </a:p>
          <a:p>
            <a:pPr marL="569913" lvl="2" indent="-342900" defTabSz="914400" fontAlgn="base">
              <a:spcBef>
                <a:spcPts val="600"/>
              </a:spcBef>
              <a:spcAft>
                <a:spcPct val="0"/>
              </a:spcAft>
              <a:buClr>
                <a:srgbClr val="B41428"/>
              </a:buClr>
              <a:buFont typeface="Wingdings" panose="05000000000000000000" pitchFamily="2" charset="2"/>
              <a:buChar char="§"/>
              <a:defRPr/>
            </a:pPr>
            <a:r>
              <a:rPr lang="en-US" dirty="0">
                <a:solidFill>
                  <a:srgbClr val="000064"/>
                </a:solidFill>
                <a:latin typeface="Arial"/>
                <a:cs typeface="Arial" charset="0"/>
              </a:rPr>
              <a:t>Total score falls into three categories:  Strength, Typical, Needs</a:t>
            </a:r>
          </a:p>
          <a:p>
            <a:pPr marL="569913" lvl="2" indent="-342900" defTabSz="914400" fontAlgn="base">
              <a:spcBef>
                <a:spcPts val="600"/>
              </a:spcBef>
              <a:spcAft>
                <a:spcPct val="0"/>
              </a:spcAft>
              <a:buClr>
                <a:srgbClr val="B41428"/>
              </a:buClr>
              <a:buFont typeface="Wingdings" panose="05000000000000000000" pitchFamily="2" charset="2"/>
              <a:buChar char="§"/>
              <a:defRPr/>
            </a:pPr>
            <a:r>
              <a:rPr lang="en-US" dirty="0">
                <a:solidFill>
                  <a:srgbClr val="000064"/>
                </a:solidFill>
                <a:latin typeface="Arial"/>
                <a:cs typeface="Arial" charset="0"/>
              </a:rPr>
              <a:t>DESSA-mini has a composite score , correlates with DESSA  </a:t>
            </a:r>
          </a:p>
          <a:p>
            <a:pPr marL="227013" lvl="2" defTabSz="914400" fontAlgn="base">
              <a:spcBef>
                <a:spcPts val="1000"/>
              </a:spcBef>
              <a:spcAft>
                <a:spcPct val="0"/>
              </a:spcAft>
              <a:buClr>
                <a:srgbClr val="B41428"/>
              </a:buClr>
            </a:pPr>
            <a:endParaRPr lang="en-US" sz="1100" b="1" dirty="0">
              <a:solidFill>
                <a:srgbClr val="000064"/>
              </a:solidFill>
              <a:latin typeface="Arial"/>
              <a:cs typeface="Arial" charset="0"/>
            </a:endParaRPr>
          </a:p>
          <a:p>
            <a:pPr marL="227013" lvl="2" defTabSz="914400" fontAlgn="base">
              <a:spcBef>
                <a:spcPts val="1000"/>
              </a:spcBef>
              <a:spcAft>
                <a:spcPct val="0"/>
              </a:spcAft>
              <a:buClr>
                <a:srgbClr val="B41428"/>
              </a:buClr>
            </a:pPr>
            <a:r>
              <a:rPr lang="en-US" sz="2000" b="1" dirty="0">
                <a:solidFill>
                  <a:srgbClr val="000064"/>
                </a:solidFill>
                <a:latin typeface="Arial"/>
                <a:cs typeface="Arial" charset="0"/>
              </a:rPr>
              <a:t>Suited our needs</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Measures </a:t>
            </a:r>
            <a:r>
              <a:rPr lang="en-US" dirty="0">
                <a:solidFill>
                  <a:srgbClr val="000064"/>
                </a:solidFill>
                <a:latin typeface="Arial"/>
                <a:cs typeface="Arial" charset="0"/>
              </a:rPr>
              <a:t>children in grades </a:t>
            </a:r>
            <a:r>
              <a:rPr lang="en-US" dirty="0">
                <a:solidFill>
                  <a:srgbClr val="000064"/>
                </a:solidFill>
                <a:latin typeface="Arial"/>
                <a:cs typeface="Arial" charset="0"/>
              </a:rPr>
              <a:t>K-8</a:t>
            </a:r>
            <a:endParaRPr lang="en-US" dirty="0">
              <a:solidFill>
                <a:srgbClr val="000064"/>
              </a:solidFill>
              <a:latin typeface="Arial"/>
              <a:cs typeface="Arial" charset="0"/>
            </a:endParaRP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User friendly </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Cost-effective  </a:t>
            </a:r>
          </a:p>
          <a:p>
            <a:pPr marL="569913" lvl="2" indent="-342900" defTabSz="914400" fontAlgn="base">
              <a:spcBef>
                <a:spcPts val="600"/>
              </a:spcBef>
              <a:spcAft>
                <a:spcPct val="0"/>
              </a:spcAft>
              <a:buClr>
                <a:srgbClr val="B41428"/>
              </a:buClr>
              <a:buFont typeface="Wingdings" panose="05000000000000000000" pitchFamily="2" charset="2"/>
              <a:buChar char="§"/>
            </a:pPr>
            <a:r>
              <a:rPr lang="en-US" dirty="0">
                <a:solidFill>
                  <a:srgbClr val="000064"/>
                </a:solidFill>
                <a:latin typeface="Arial"/>
                <a:cs typeface="Arial" charset="0"/>
              </a:rPr>
              <a:t>Applicable to multiple types of programs and settings</a:t>
            </a:r>
          </a:p>
        </p:txBody>
      </p:sp>
      <p:sp>
        <p:nvSpPr>
          <p:cNvPr id="7" name="Rectangle 16"/>
          <p:cNvSpPr>
            <a:spLocks noGrp="1" noChangeArrowheads="1"/>
          </p:cNvSpPr>
          <p:nvPr>
            <p:ph type="title"/>
          </p:nvPr>
        </p:nvSpPr>
        <p:spPr>
          <a:xfrm>
            <a:off x="292102" y="54863"/>
            <a:ext cx="8851898" cy="577149"/>
          </a:xfrm>
        </p:spPr>
        <p:txBody>
          <a:bodyPr/>
          <a:lstStyle/>
          <a:p>
            <a:pPr eaLnBrk="1" hangingPunct="1"/>
            <a:r>
              <a:rPr lang="en-US" dirty="0" smtClean="0">
                <a:solidFill>
                  <a:srgbClr val="000064"/>
                </a:solidFill>
              </a:rPr>
              <a:t>Developing Common Measures</a:t>
            </a:r>
            <a:r>
              <a:rPr lang="en-US" dirty="0">
                <a:solidFill>
                  <a:srgbClr val="000064"/>
                </a:solidFill>
              </a:rPr>
              <a:t/>
            </a:r>
            <a:br>
              <a:rPr lang="en-US" dirty="0">
                <a:solidFill>
                  <a:srgbClr val="000064"/>
                </a:solidFill>
              </a:rPr>
            </a:br>
            <a:r>
              <a:rPr lang="en-US" sz="2000" dirty="0" smtClean="0">
                <a:solidFill>
                  <a:srgbClr val="696CAF"/>
                </a:solidFill>
              </a:rPr>
              <a:t>Partner Choice of Tool – the Devereux Student Strengths Assessment</a:t>
            </a:r>
            <a:endParaRPr lang="en-US" sz="1800" dirty="0" smtClean="0">
              <a:solidFill>
                <a:srgbClr val="8487BE"/>
              </a:solidFill>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12376" y="967672"/>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Arial"/>
              <a:cs typeface="Arial" charset="0"/>
            </a:endParaRPr>
          </a:p>
        </p:txBody>
      </p:sp>
      <p:sp>
        <p:nvSpPr>
          <p:cNvPr id="8" name="TextBox 7"/>
          <p:cNvSpPr txBox="1"/>
          <p:nvPr/>
        </p:nvSpPr>
        <p:spPr>
          <a:xfrm>
            <a:off x="2684338" y="2867762"/>
            <a:ext cx="2641150" cy="574516"/>
          </a:xfrm>
          <a:prstGeom prst="rect">
            <a:avLst/>
          </a:prstGeom>
          <a:noFill/>
        </p:spPr>
        <p:txBody>
          <a:bodyPr wrap="square" rtlCol="0">
            <a:spAutoFit/>
          </a:bodyPr>
          <a:lstStyle/>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Social-Awareness</a:t>
            </a:r>
          </a:p>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Relationship Skills</a:t>
            </a:r>
          </a:p>
        </p:txBody>
      </p:sp>
      <p:sp>
        <p:nvSpPr>
          <p:cNvPr id="11" name="TextBox 10"/>
          <p:cNvSpPr txBox="1"/>
          <p:nvPr/>
        </p:nvSpPr>
        <p:spPr>
          <a:xfrm>
            <a:off x="4541476" y="2867762"/>
            <a:ext cx="2641150" cy="574516"/>
          </a:xfrm>
          <a:prstGeom prst="rect">
            <a:avLst/>
          </a:prstGeom>
          <a:noFill/>
        </p:spPr>
        <p:txBody>
          <a:bodyPr wrap="square" rtlCol="0">
            <a:spAutoFit/>
          </a:bodyPr>
          <a:lstStyle/>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Goal-Directed Behavior</a:t>
            </a:r>
          </a:p>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Personal Responsibility</a:t>
            </a:r>
          </a:p>
        </p:txBody>
      </p:sp>
      <p:sp>
        <p:nvSpPr>
          <p:cNvPr id="12" name="TextBox 11"/>
          <p:cNvSpPr txBox="1"/>
          <p:nvPr/>
        </p:nvSpPr>
        <p:spPr>
          <a:xfrm>
            <a:off x="6773358" y="2840849"/>
            <a:ext cx="2110706" cy="574516"/>
          </a:xfrm>
          <a:prstGeom prst="rect">
            <a:avLst/>
          </a:prstGeom>
          <a:noFill/>
        </p:spPr>
        <p:txBody>
          <a:bodyPr wrap="square" rtlCol="0">
            <a:spAutoFit/>
          </a:bodyPr>
          <a:lstStyle/>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Decision Making</a:t>
            </a:r>
          </a:p>
          <a:p>
            <a:pPr marL="236538" lvl="2" indent="-236538" defTabSz="914400" fontAlgn="base">
              <a:spcBef>
                <a:spcPts val="400"/>
              </a:spcBef>
              <a:spcAft>
                <a:spcPct val="0"/>
              </a:spcAft>
              <a:buClr>
                <a:srgbClr val="B41428"/>
              </a:buClr>
              <a:buFont typeface="Arial" pitchFamily="34" charset="0"/>
              <a:buChar char="–"/>
            </a:pPr>
            <a:r>
              <a:rPr lang="en-US" sz="1400" dirty="0">
                <a:solidFill>
                  <a:srgbClr val="000064"/>
                </a:solidFill>
                <a:latin typeface="Arial"/>
                <a:cs typeface="Arial" charset="0"/>
              </a:rPr>
              <a:t>Optimistic Thinking</a:t>
            </a:r>
            <a:endParaRPr lang="en-US" sz="1400" dirty="0">
              <a:solidFill>
                <a:srgbClr val="BABABA"/>
              </a:solidFill>
              <a:latin typeface="Arial"/>
              <a:cs typeface="Arial" charset="0"/>
            </a:endParaRPr>
          </a:p>
        </p:txBody>
      </p:sp>
      <p:pic>
        <p:nvPicPr>
          <p:cNvPr id="1026" name="Picture 2" descr="C:\Users\pnagelkirk\AppData\Local\Microsoft\Windows\Temporary Internet Files\Content.Outlook\V3XTP2NR\Dessa 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3940" y="4532275"/>
            <a:ext cx="1230325" cy="870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5" cstate="email">
            <a:extLst>
              <a:ext uri="{28A0092B-C50C-407E-A947-70E740481C1C}">
                <a14:useLocalDpi xmlns:a14="http://schemas.microsoft.com/office/drawing/2010/main"/>
              </a:ext>
            </a:extLst>
          </a:blip>
          <a:stretch>
            <a:fillRect/>
          </a:stretch>
        </p:blipFill>
        <p:spPr>
          <a:xfrm>
            <a:off x="6878433" y="1122784"/>
            <a:ext cx="1900555" cy="683057"/>
          </a:xfrm>
          <a:prstGeom prst="rect">
            <a:avLst/>
          </a:prstGeom>
        </p:spPr>
      </p:pic>
    </p:spTree>
    <p:extLst>
      <p:ext uri="{BB962C8B-B14F-4D97-AF65-F5344CB8AC3E}">
        <p14:creationId xmlns:p14="http://schemas.microsoft.com/office/powerpoint/2010/main" val="305814964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292608" y="1371600"/>
            <a:ext cx="8580438" cy="4201882"/>
          </a:xfrm>
          <a:prstGeom prst="rect">
            <a:avLst/>
          </a:prstGeom>
          <a:noFill/>
          <a:ln w="9525">
            <a:noFill/>
            <a:miter lim="800000"/>
            <a:headEnd/>
            <a:tailEnd/>
          </a:ln>
        </p:spPr>
        <p:txBody>
          <a:bodyPr/>
          <a:lstStyle/>
          <a:p>
            <a:pPr marL="450850" lvl="2" indent="-450850" defTabSz="914400" fontAlgn="base">
              <a:spcBef>
                <a:spcPts val="18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Programs determined their own reasonable approach to the pilot; measurement ranged from 10 children to over 1000.</a:t>
            </a:r>
          </a:p>
          <a:p>
            <a:pPr marL="450850" lvl="2" indent="-45085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Provider interest spurred a second cohort of providers – </a:t>
            </a:r>
            <a:r>
              <a:rPr lang="en-US" sz="2000" dirty="0">
                <a:solidFill>
                  <a:srgbClr val="000064"/>
                </a:solidFill>
                <a:latin typeface="Arial"/>
                <a:cs typeface="Arial" charset="0"/>
              </a:rPr>
              <a:t>Cincinnati </a:t>
            </a:r>
            <a:r>
              <a:rPr lang="en-US" sz="2000" dirty="0">
                <a:solidFill>
                  <a:srgbClr val="000064"/>
                </a:solidFill>
                <a:latin typeface="Arial"/>
                <a:cs typeface="Arial" charset="0"/>
              </a:rPr>
              <a:t>Public Schools Afterschool programs</a:t>
            </a:r>
          </a:p>
          <a:p>
            <a:pPr marL="450850" lvl="2" indent="-450850" defTabSz="914400" fontAlgn="base">
              <a:spcAft>
                <a:spcPct val="0"/>
              </a:spcAft>
              <a:buClr>
                <a:srgbClr val="B41428"/>
              </a:buClr>
              <a:buFont typeface="Wingdings" panose="05000000000000000000" pitchFamily="2" charset="2"/>
              <a:buChar char="§"/>
              <a:defRPr/>
            </a:pPr>
            <a:endParaRPr lang="en-US" sz="2000" dirty="0">
              <a:solidFill>
                <a:srgbClr val="000064"/>
              </a:solidFill>
              <a:latin typeface="Arial"/>
              <a:cs typeface="Arial" charset="0"/>
            </a:endParaRPr>
          </a:p>
          <a:p>
            <a:pPr marL="450850" lvl="2" indent="-450850" defTabSz="914400" fontAlgn="base">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Emphasis </a:t>
            </a:r>
            <a:r>
              <a:rPr lang="en-US" sz="2000" dirty="0">
                <a:solidFill>
                  <a:srgbClr val="000064"/>
                </a:solidFill>
                <a:latin typeface="Arial"/>
                <a:cs typeface="Arial" charset="0"/>
              </a:rPr>
              <a:t>was on shared learning  </a:t>
            </a:r>
          </a:p>
          <a:p>
            <a:pPr marL="450850" lvl="2" indent="-450850" defTabSz="914400" fontAlgn="base">
              <a:spcBef>
                <a:spcPts val="18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Most chose the DESSA-mini </a:t>
            </a:r>
          </a:p>
          <a:p>
            <a:pPr marL="228600" lvl="1" indent="-227013" defTabSz="914400" fontAlgn="base">
              <a:spcBef>
                <a:spcPts val="600"/>
              </a:spcBef>
              <a:spcAft>
                <a:spcPct val="0"/>
              </a:spcAft>
              <a:buClr>
                <a:srgbClr val="696CAF"/>
              </a:buClr>
              <a:defRPr/>
            </a:pPr>
            <a:endParaRPr lang="en-US" sz="2000" dirty="0">
              <a:solidFill>
                <a:srgbClr val="10167F"/>
              </a:solidFill>
              <a:latin typeface="Arial"/>
              <a:cs typeface="Arial" charset="0"/>
            </a:endParaRPr>
          </a:p>
          <a:p>
            <a:pPr marL="228600" lvl="1" indent="-227013" defTabSz="914400" fontAlgn="base">
              <a:spcBef>
                <a:spcPts val="1200"/>
              </a:spcBef>
              <a:spcAft>
                <a:spcPct val="0"/>
              </a:spcAft>
              <a:buClr>
                <a:srgbClr val="696CAF"/>
              </a:buClr>
              <a:defRPr/>
            </a:pPr>
            <a:endParaRPr lang="en-US" sz="1600" b="1" dirty="0">
              <a:solidFill>
                <a:srgbClr val="10167F"/>
              </a:solidFill>
              <a:latin typeface="Arial"/>
              <a:cs typeface="Arial" charset="0"/>
            </a:endParaRPr>
          </a:p>
          <a:p>
            <a:pPr marL="457200" lvl="2" indent="-230188" defTabSz="914400" fontAlgn="base">
              <a:spcBef>
                <a:spcPts val="300"/>
              </a:spcBef>
              <a:spcAft>
                <a:spcPct val="0"/>
              </a:spcAft>
              <a:buClr>
                <a:srgbClr val="696CAF"/>
              </a:buClr>
              <a:defRPr/>
            </a:pPr>
            <a:endParaRPr lang="en-US" sz="1600" dirty="0">
              <a:solidFill>
                <a:srgbClr val="10167F"/>
              </a:solidFill>
              <a:latin typeface="Arial"/>
              <a:cs typeface="Arial" charset="0"/>
            </a:endParaRPr>
          </a:p>
          <a:p>
            <a:pPr marL="228600" lvl="1" indent="-227013" defTabSz="914400" fontAlgn="base">
              <a:spcBef>
                <a:spcPts val="1200"/>
              </a:spcBef>
              <a:spcAft>
                <a:spcPct val="0"/>
              </a:spcAft>
              <a:buClr>
                <a:srgbClr val="696CAF"/>
              </a:buClr>
              <a:defRPr/>
            </a:pPr>
            <a:endParaRPr lang="en-US" sz="1600" b="1" dirty="0">
              <a:solidFill>
                <a:srgbClr val="10167F"/>
              </a:solidFill>
              <a:latin typeface="Arial"/>
              <a:cs typeface="Arial" charset="0"/>
            </a:endParaRPr>
          </a:p>
        </p:txBody>
      </p:sp>
      <p:sp>
        <p:nvSpPr>
          <p:cNvPr id="10243" name="Rectangle 16"/>
          <p:cNvSpPr>
            <a:spLocks noGrp="1" noChangeArrowheads="1"/>
          </p:cNvSpPr>
          <p:nvPr>
            <p:ph type="title"/>
          </p:nvPr>
        </p:nvSpPr>
        <p:spPr>
          <a:xfrm>
            <a:off x="292608" y="54864"/>
            <a:ext cx="8013700" cy="1119188"/>
          </a:xfrm>
        </p:spPr>
        <p:txBody>
          <a:bodyPr>
            <a:noAutofit/>
          </a:bodyPr>
          <a:lstStyle/>
          <a:p>
            <a:r>
              <a:rPr lang="en-US" dirty="0" smtClean="0">
                <a:solidFill>
                  <a:srgbClr val="000064"/>
                </a:solidFill>
              </a:rPr>
              <a:t>Pilot Year: 2012 - 2013</a:t>
            </a:r>
            <a:r>
              <a:rPr lang="en-US" dirty="0">
                <a:solidFill>
                  <a:srgbClr val="10167F"/>
                </a:solidFill>
              </a:rPr>
              <a:t/>
            </a:r>
            <a:br>
              <a:rPr lang="en-US" dirty="0">
                <a:solidFill>
                  <a:srgbClr val="10167F"/>
                </a:solidFill>
              </a:rPr>
            </a:br>
            <a:r>
              <a:rPr lang="en-US" sz="2000" dirty="0" smtClean="0">
                <a:solidFill>
                  <a:srgbClr val="696CAF"/>
                </a:solidFill>
              </a:rPr>
              <a:t>United Way Open to Possibility – Few Restrictions Made on Partners</a:t>
            </a:r>
            <a:r>
              <a:rPr lang="en-US" dirty="0">
                <a:solidFill>
                  <a:srgbClr val="10167F"/>
                </a:solidFill>
              </a:rPr>
              <a:t/>
            </a:r>
            <a:br>
              <a:rPr lang="en-US" dirty="0">
                <a:solidFill>
                  <a:srgbClr val="10167F"/>
                </a:solidFill>
              </a:rPr>
            </a:br>
            <a:r>
              <a:rPr lang="en-US" dirty="0" smtClean="0">
                <a:solidFill>
                  <a:srgbClr val="10167F"/>
                </a:solidFill>
              </a:rPr>
              <a:t/>
            </a:r>
            <a:br>
              <a:rPr lang="en-US" dirty="0" smtClean="0">
                <a:solidFill>
                  <a:srgbClr val="10167F"/>
                </a:solidFill>
              </a:rPr>
            </a:br>
            <a:endParaRPr lang="en-US" dirty="0" smtClean="0">
              <a:solidFill>
                <a:srgbClr val="696CAF"/>
              </a:solidFill>
            </a:endParaRPr>
          </a:p>
        </p:txBody>
      </p:sp>
      <p:pic>
        <p:nvPicPr>
          <p:cNvPr id="7"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8"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pic>
        <p:nvPicPr>
          <p:cNvPr id="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638054" y="2917169"/>
            <a:ext cx="2574393" cy="2982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21885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17517" y="2386944"/>
          <a:ext cx="7897090" cy="3538838"/>
        </p:xfrm>
        <a:graphic>
          <a:graphicData uri="http://schemas.openxmlformats.org/drawingml/2006/table">
            <a:tbl>
              <a:tblPr firstRow="1" bandRow="1">
                <a:tableStyleId>{5C22544A-7EE6-4342-B048-85BDC9FD1C3A}</a:tableStyleId>
              </a:tblPr>
              <a:tblGrid>
                <a:gridCol w="1959578"/>
                <a:gridCol w="953634"/>
                <a:gridCol w="789019"/>
                <a:gridCol w="789019"/>
                <a:gridCol w="851460"/>
                <a:gridCol w="851460"/>
                <a:gridCol w="851460"/>
                <a:gridCol w="851460"/>
              </a:tblGrid>
              <a:tr h="505548">
                <a:tc gridSpan="8">
                  <a:txBody>
                    <a:bodyPr/>
                    <a:lstStyle/>
                    <a:p>
                      <a:pPr algn="ctr"/>
                      <a:r>
                        <a:rPr lang="en-US" sz="1400" dirty="0" smtClean="0">
                          <a:solidFill>
                            <a:schemeClr val="tx1"/>
                          </a:solidFill>
                          <a:latin typeface="Arial" pitchFamily="34" charset="0"/>
                          <a:cs typeface="Arial" pitchFamily="34" charset="0"/>
                        </a:rPr>
                        <a:t>Demographics of</a:t>
                      </a:r>
                      <a:r>
                        <a:rPr lang="en-US" sz="1400" baseline="0" dirty="0" smtClean="0">
                          <a:solidFill>
                            <a:schemeClr val="tx1"/>
                          </a:solidFill>
                          <a:latin typeface="Arial" pitchFamily="34" charset="0"/>
                          <a:cs typeface="Arial" pitchFamily="34" charset="0"/>
                        </a:rPr>
                        <a:t> Children and Youth Measured Pre and Post DESSA</a:t>
                      </a:r>
                      <a:endParaRPr lang="en-US" sz="1400" dirty="0">
                        <a:solidFill>
                          <a:schemeClr val="tx1"/>
                        </a:solidFill>
                        <a:latin typeface="Arial" pitchFamily="34" charset="0"/>
                        <a:cs typeface="Arial" pitchFamily="34" charset="0"/>
                      </a:endParaRPr>
                    </a:p>
                  </a:txBody>
                  <a:tcPr marL="107576" marR="107576" marT="31173" marB="31173"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606658">
                <a:tc>
                  <a:txBody>
                    <a:bodyPr/>
                    <a:lstStyle/>
                    <a:p>
                      <a:pPr algn="ctr" fontAlgn="ctr"/>
                      <a:r>
                        <a:rPr lang="en-US" sz="1200" b="0" i="0" u="none" strike="noStrike" dirty="0">
                          <a:solidFill>
                            <a:srgbClr val="000000"/>
                          </a:solidFill>
                          <a:latin typeface="Arial" pitchFamily="34" charset="0"/>
                          <a:cs typeface="Arial" pitchFamily="34" charset="0"/>
                        </a:rPr>
                        <a:t> </a:t>
                      </a: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Number Measured</a:t>
                      </a: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Male</a:t>
                      </a: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Female</a:t>
                      </a: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Age </a:t>
                      </a:r>
                      <a:endParaRPr lang="en-US" sz="1200" b="1" i="0" u="none" strike="noStrike" dirty="0" smtClean="0">
                        <a:solidFill>
                          <a:schemeClr val="bg1"/>
                        </a:solidFill>
                        <a:latin typeface="Arial" pitchFamily="34" charset="0"/>
                        <a:cs typeface="Arial" pitchFamily="34" charset="0"/>
                      </a:endParaRPr>
                    </a:p>
                    <a:p>
                      <a:pPr algn="ctr" fontAlgn="ctr"/>
                      <a:r>
                        <a:rPr lang="en-US" sz="1200" b="1" i="0" u="none" strike="noStrike" dirty="0" smtClean="0">
                          <a:solidFill>
                            <a:schemeClr val="bg1"/>
                          </a:solidFill>
                          <a:latin typeface="Arial" pitchFamily="34" charset="0"/>
                          <a:cs typeface="Arial" pitchFamily="34" charset="0"/>
                        </a:rPr>
                        <a:t>4-6</a:t>
                      </a:r>
                      <a:endParaRPr lang="en-US" sz="1200" b="1" i="0" u="none" strike="noStrike" dirty="0">
                        <a:solidFill>
                          <a:schemeClr val="bg1"/>
                        </a:solidFill>
                        <a:latin typeface="Arial" pitchFamily="34" charset="0"/>
                        <a:cs typeface="Arial" pitchFamily="34" charset="0"/>
                      </a:endParaRP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Age </a:t>
                      </a:r>
                      <a:endParaRPr lang="en-US" sz="1200" b="1" i="0" u="none" strike="noStrike" dirty="0" smtClean="0">
                        <a:solidFill>
                          <a:schemeClr val="bg1"/>
                        </a:solidFill>
                        <a:latin typeface="Arial" pitchFamily="34" charset="0"/>
                        <a:cs typeface="Arial" pitchFamily="34" charset="0"/>
                      </a:endParaRPr>
                    </a:p>
                    <a:p>
                      <a:pPr algn="ctr" fontAlgn="ctr"/>
                      <a:r>
                        <a:rPr lang="en-US" sz="1200" b="1" i="0" u="none" strike="noStrike" dirty="0" smtClean="0">
                          <a:solidFill>
                            <a:schemeClr val="bg1"/>
                          </a:solidFill>
                          <a:latin typeface="Arial" pitchFamily="34" charset="0"/>
                          <a:cs typeface="Arial" pitchFamily="34" charset="0"/>
                        </a:rPr>
                        <a:t>7-9</a:t>
                      </a:r>
                      <a:endParaRPr lang="en-US" sz="1200" b="1" i="0" u="none" strike="noStrike" dirty="0">
                        <a:solidFill>
                          <a:schemeClr val="bg1"/>
                        </a:solidFill>
                        <a:latin typeface="Arial" pitchFamily="34" charset="0"/>
                        <a:cs typeface="Arial" pitchFamily="34" charset="0"/>
                      </a:endParaRP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Age </a:t>
                      </a:r>
                      <a:endParaRPr lang="en-US" sz="1200" b="1" i="0" u="none" strike="noStrike" dirty="0" smtClean="0">
                        <a:solidFill>
                          <a:schemeClr val="bg1"/>
                        </a:solidFill>
                        <a:latin typeface="Arial" pitchFamily="34" charset="0"/>
                        <a:cs typeface="Arial" pitchFamily="34" charset="0"/>
                      </a:endParaRPr>
                    </a:p>
                    <a:p>
                      <a:pPr algn="ctr" fontAlgn="ctr"/>
                      <a:r>
                        <a:rPr lang="en-US" sz="1200" b="1" i="0" u="none" strike="noStrike" dirty="0" smtClean="0">
                          <a:solidFill>
                            <a:schemeClr val="bg1"/>
                          </a:solidFill>
                          <a:latin typeface="Arial" pitchFamily="34" charset="0"/>
                          <a:cs typeface="Arial" pitchFamily="34" charset="0"/>
                        </a:rPr>
                        <a:t>10-12</a:t>
                      </a:r>
                      <a:endParaRPr lang="en-US" sz="1200" b="1" i="0" u="none" strike="noStrike" dirty="0">
                        <a:solidFill>
                          <a:schemeClr val="bg1"/>
                        </a:solidFill>
                        <a:latin typeface="Arial" pitchFamily="34" charset="0"/>
                        <a:cs typeface="Arial" pitchFamily="34" charset="0"/>
                      </a:endParaRPr>
                    </a:p>
                  </a:txBody>
                  <a:tcPr marL="11206" marR="11206" marT="6494" marB="0" anchor="ctr">
                    <a:solidFill>
                      <a:schemeClr val="accent1"/>
                    </a:solidFill>
                  </a:tcPr>
                </a:tc>
                <a:tc>
                  <a:txBody>
                    <a:bodyPr/>
                    <a:lstStyle/>
                    <a:p>
                      <a:pPr algn="ctr" fontAlgn="ctr"/>
                      <a:r>
                        <a:rPr lang="en-US" sz="1200" b="1" i="0" u="none" strike="noStrike" dirty="0">
                          <a:solidFill>
                            <a:schemeClr val="bg1"/>
                          </a:solidFill>
                          <a:latin typeface="Arial" pitchFamily="34" charset="0"/>
                          <a:cs typeface="Arial" pitchFamily="34" charset="0"/>
                        </a:rPr>
                        <a:t>Age </a:t>
                      </a:r>
                      <a:endParaRPr lang="en-US" sz="1200" b="1" i="0" u="none" strike="noStrike" dirty="0" smtClean="0">
                        <a:solidFill>
                          <a:schemeClr val="bg1"/>
                        </a:solidFill>
                        <a:latin typeface="Arial" pitchFamily="34" charset="0"/>
                        <a:cs typeface="Arial" pitchFamily="34" charset="0"/>
                      </a:endParaRPr>
                    </a:p>
                    <a:p>
                      <a:pPr algn="ctr" fontAlgn="ctr"/>
                      <a:r>
                        <a:rPr lang="en-US" sz="1200" b="1" i="0" u="none" strike="noStrike" dirty="0" smtClean="0">
                          <a:solidFill>
                            <a:schemeClr val="bg1"/>
                          </a:solidFill>
                          <a:latin typeface="Arial" pitchFamily="34" charset="0"/>
                          <a:cs typeface="Arial" pitchFamily="34" charset="0"/>
                        </a:rPr>
                        <a:t>13-15</a:t>
                      </a:r>
                      <a:endParaRPr lang="en-US" sz="1200" b="1" i="0" u="none" strike="noStrike" dirty="0">
                        <a:solidFill>
                          <a:schemeClr val="bg1"/>
                        </a:solidFill>
                        <a:latin typeface="Arial" pitchFamily="34" charset="0"/>
                        <a:cs typeface="Arial" pitchFamily="34" charset="0"/>
                      </a:endParaRPr>
                    </a:p>
                  </a:txBody>
                  <a:tcPr marL="11206" marR="11206" marT="6494" marB="0" anchor="ctr">
                    <a:solidFill>
                      <a:schemeClr val="accent1"/>
                    </a:solidFill>
                  </a:tcPr>
                </a:tc>
              </a:tr>
              <a:tr h="606658">
                <a:tc>
                  <a:txBody>
                    <a:bodyPr/>
                    <a:lstStyle/>
                    <a:p>
                      <a:pPr algn="ctr" fontAlgn="b"/>
                      <a:r>
                        <a:rPr lang="en-US" sz="1200" b="1" i="0" u="none" strike="noStrike" dirty="0" smtClean="0">
                          <a:solidFill>
                            <a:srgbClr val="000000"/>
                          </a:solidFill>
                          <a:latin typeface="Arial" pitchFamily="34" charset="0"/>
                          <a:cs typeface="Arial" pitchFamily="34" charset="0"/>
                        </a:rPr>
                        <a:t>ALL</a:t>
                      </a:r>
                      <a:endParaRPr lang="en-US" sz="1200" b="1" i="0" u="none" strike="noStrike" dirty="0">
                        <a:solidFill>
                          <a:srgbClr val="000000"/>
                        </a:solidFill>
                        <a:latin typeface="Arial" pitchFamily="34" charset="0"/>
                        <a:cs typeface="Arial" pitchFamily="34" charset="0"/>
                      </a:endParaRPr>
                    </a:p>
                  </a:txBody>
                  <a:tcPr marL="11206" marR="11206" marT="6494" marB="0" anchor="ctr"/>
                </a:tc>
                <a:tc>
                  <a:txBody>
                    <a:bodyPr/>
                    <a:lstStyle/>
                    <a:p>
                      <a:pPr algn="ctr" fontAlgn="ctr"/>
                      <a:r>
                        <a:rPr lang="en-US" sz="2000" b="1" i="0" u="none" strike="noStrike" dirty="0" smtClean="0">
                          <a:solidFill>
                            <a:srgbClr val="B41428"/>
                          </a:solidFill>
                          <a:latin typeface="Arial" pitchFamily="34" charset="0"/>
                          <a:cs typeface="Arial" pitchFamily="34" charset="0"/>
                        </a:rPr>
                        <a:t>4,102</a:t>
                      </a:r>
                      <a:endParaRPr lang="en-US" sz="2000" b="1" i="0" u="none" strike="noStrike" dirty="0">
                        <a:solidFill>
                          <a:srgbClr val="B41428"/>
                        </a:solidFill>
                        <a:latin typeface="Arial" pitchFamily="34" charset="0"/>
                        <a:cs typeface="Arial" pitchFamily="34" charset="0"/>
                      </a:endParaRPr>
                    </a:p>
                  </a:txBody>
                  <a:tcPr marL="11206" marR="11206" marT="6494" marB="0" anchor="ctr"/>
                </a:tc>
                <a:tc>
                  <a:txBody>
                    <a:bodyPr/>
                    <a:lstStyle/>
                    <a:p>
                      <a:pPr algn="ctr" fontAlgn="ctr"/>
                      <a:r>
                        <a:rPr lang="en-US" sz="1200" b="1" i="0" u="none" strike="noStrike" dirty="0">
                          <a:solidFill>
                            <a:srgbClr val="000000"/>
                          </a:solidFill>
                          <a:latin typeface="Arial" pitchFamily="34" charset="0"/>
                          <a:cs typeface="Arial" pitchFamily="34" charset="0"/>
                        </a:rPr>
                        <a:t>51%</a:t>
                      </a:r>
                    </a:p>
                  </a:txBody>
                  <a:tcPr marL="11206" marR="11206" marT="6494" marB="0" anchor="ctr"/>
                </a:tc>
                <a:tc>
                  <a:txBody>
                    <a:bodyPr/>
                    <a:lstStyle/>
                    <a:p>
                      <a:pPr algn="ctr" fontAlgn="ctr"/>
                      <a:r>
                        <a:rPr lang="en-US" sz="1200" b="1" i="0" u="none" strike="noStrike" dirty="0">
                          <a:solidFill>
                            <a:srgbClr val="000000"/>
                          </a:solidFill>
                          <a:latin typeface="Arial" pitchFamily="34" charset="0"/>
                          <a:cs typeface="Arial" pitchFamily="34" charset="0"/>
                        </a:rPr>
                        <a:t>49%</a:t>
                      </a:r>
                    </a:p>
                  </a:txBody>
                  <a:tcPr marL="11206" marR="11206" marT="6494" marB="0" anchor="ctr">
                    <a:solidFill>
                      <a:srgbClr val="E9EDF4"/>
                    </a:solidFill>
                  </a:tcPr>
                </a:tc>
                <a:tc>
                  <a:txBody>
                    <a:bodyPr/>
                    <a:lstStyle/>
                    <a:p>
                      <a:pPr algn="ctr" fontAlgn="ctr"/>
                      <a:r>
                        <a:rPr lang="en-US" sz="1200" b="1" i="0" u="none" strike="noStrike" dirty="0">
                          <a:solidFill>
                            <a:srgbClr val="000000"/>
                          </a:solidFill>
                          <a:latin typeface="Arial" pitchFamily="34" charset="0"/>
                          <a:cs typeface="Arial" pitchFamily="34" charset="0"/>
                        </a:rPr>
                        <a:t>21%</a:t>
                      </a:r>
                    </a:p>
                  </a:txBody>
                  <a:tcPr marL="11206" marR="11206" marT="6494" marB="0" anchor="ctr">
                    <a:solidFill>
                      <a:srgbClr val="E9EDF4"/>
                    </a:solidFill>
                  </a:tcPr>
                </a:tc>
                <a:tc>
                  <a:txBody>
                    <a:bodyPr/>
                    <a:lstStyle/>
                    <a:p>
                      <a:pPr algn="ctr" fontAlgn="ctr"/>
                      <a:r>
                        <a:rPr lang="en-US" sz="1200" b="1" i="0" u="none" strike="noStrike" dirty="0">
                          <a:solidFill>
                            <a:srgbClr val="000000"/>
                          </a:solidFill>
                          <a:latin typeface="Arial" pitchFamily="34" charset="0"/>
                          <a:cs typeface="Arial" pitchFamily="34" charset="0"/>
                        </a:rPr>
                        <a:t>47%</a:t>
                      </a:r>
                    </a:p>
                  </a:txBody>
                  <a:tcPr marL="11206" marR="11206" marT="6494" marB="0" anchor="ctr"/>
                </a:tc>
                <a:tc>
                  <a:txBody>
                    <a:bodyPr/>
                    <a:lstStyle/>
                    <a:p>
                      <a:pPr algn="ctr" fontAlgn="ctr"/>
                      <a:r>
                        <a:rPr lang="en-US" sz="1200" b="1" i="0" u="none" strike="noStrike" dirty="0">
                          <a:solidFill>
                            <a:srgbClr val="000000"/>
                          </a:solidFill>
                          <a:latin typeface="Arial" pitchFamily="34" charset="0"/>
                          <a:cs typeface="Arial" pitchFamily="34" charset="0"/>
                        </a:rPr>
                        <a:t>27%</a:t>
                      </a:r>
                    </a:p>
                  </a:txBody>
                  <a:tcPr marL="11206" marR="11206" marT="6494" marB="0" anchor="ctr"/>
                </a:tc>
                <a:tc>
                  <a:txBody>
                    <a:bodyPr/>
                    <a:lstStyle/>
                    <a:p>
                      <a:pPr algn="ctr" fontAlgn="ctr"/>
                      <a:r>
                        <a:rPr lang="en-US" sz="1200" b="1" i="0" u="none" strike="noStrike" dirty="0">
                          <a:solidFill>
                            <a:srgbClr val="000000"/>
                          </a:solidFill>
                          <a:latin typeface="Arial" pitchFamily="34" charset="0"/>
                          <a:cs typeface="Arial" pitchFamily="34" charset="0"/>
                        </a:rPr>
                        <a:t>6%</a:t>
                      </a:r>
                    </a:p>
                  </a:txBody>
                  <a:tcPr marL="11206" marR="11206" marT="6494" marB="0" anchor="ctr"/>
                </a:tc>
              </a:tr>
              <a:tr h="606658">
                <a:tc>
                  <a:txBody>
                    <a:bodyPr/>
                    <a:lstStyle/>
                    <a:p>
                      <a:pPr algn="ctr" fontAlgn="b"/>
                      <a:r>
                        <a:rPr lang="en-US" sz="1200" b="1" i="0" u="none" strike="noStrike" dirty="0" smtClean="0">
                          <a:solidFill>
                            <a:srgbClr val="000000"/>
                          </a:solidFill>
                          <a:latin typeface="Arial" pitchFamily="34" charset="0"/>
                          <a:cs typeface="Arial" pitchFamily="34" charset="0"/>
                        </a:rPr>
                        <a:t>Afterschool</a:t>
                      </a:r>
                      <a:endParaRPr lang="en-US" sz="1200" b="1" i="0" u="none" strike="noStrike" dirty="0">
                        <a:solidFill>
                          <a:srgbClr val="000000"/>
                        </a:solidFill>
                        <a:latin typeface="Arial" pitchFamily="34" charset="0"/>
                        <a:cs typeface="Arial" pitchFamily="34" charset="0"/>
                      </a:endParaRPr>
                    </a:p>
                  </a:txBody>
                  <a:tcPr marL="11206" marR="11206" marT="6494"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2,776</a:t>
                      </a:r>
                      <a:endParaRPr lang="en-US" sz="1200" b="0" i="0" u="none" strike="noStrike" dirty="0">
                        <a:solidFill>
                          <a:srgbClr val="000000"/>
                        </a:solidFill>
                        <a:latin typeface="Arial" pitchFamily="34" charset="0"/>
                        <a:cs typeface="Arial" pitchFamily="34" charset="0"/>
                      </a:endParaRP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51%</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49%</a:t>
                      </a:r>
                    </a:p>
                  </a:txBody>
                  <a:tcPr marL="11206" marR="11206" marT="6494" marB="0" anchor="ctr">
                    <a:solidFill>
                      <a:srgbClr val="D0D8E8"/>
                    </a:solidFill>
                  </a:tcPr>
                </a:tc>
                <a:tc>
                  <a:txBody>
                    <a:bodyPr/>
                    <a:lstStyle/>
                    <a:p>
                      <a:pPr algn="ctr" fontAlgn="ctr"/>
                      <a:r>
                        <a:rPr lang="en-US" sz="1200" b="0" i="0" u="none" strike="noStrike" dirty="0">
                          <a:solidFill>
                            <a:srgbClr val="000000"/>
                          </a:solidFill>
                          <a:latin typeface="Arial" pitchFamily="34" charset="0"/>
                          <a:cs typeface="Arial" pitchFamily="34" charset="0"/>
                        </a:rPr>
                        <a:t>22%</a:t>
                      </a:r>
                    </a:p>
                  </a:txBody>
                  <a:tcPr marL="11206" marR="11206" marT="6494" marB="0" anchor="ctr">
                    <a:solidFill>
                      <a:srgbClr val="D0D8E8"/>
                    </a:solidFill>
                  </a:tcPr>
                </a:tc>
                <a:tc>
                  <a:txBody>
                    <a:bodyPr/>
                    <a:lstStyle/>
                    <a:p>
                      <a:pPr algn="ctr" fontAlgn="ctr"/>
                      <a:r>
                        <a:rPr lang="en-US" sz="1200" b="0" i="0" u="none" strike="noStrike" dirty="0">
                          <a:solidFill>
                            <a:srgbClr val="000000"/>
                          </a:solidFill>
                          <a:latin typeface="Arial" pitchFamily="34" charset="0"/>
                          <a:cs typeface="Arial" pitchFamily="34" charset="0"/>
                        </a:rPr>
                        <a:t>45%</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28%</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5%</a:t>
                      </a:r>
                    </a:p>
                  </a:txBody>
                  <a:tcPr marL="11206" marR="11206" marT="6494" marB="0" anchor="ctr"/>
                </a:tc>
              </a:tr>
              <a:tr h="606658">
                <a:tc>
                  <a:txBody>
                    <a:bodyPr/>
                    <a:lstStyle/>
                    <a:p>
                      <a:pPr algn="ctr" fontAlgn="b"/>
                      <a:r>
                        <a:rPr lang="en-US" sz="1200" b="1" i="0" u="none" strike="noStrike" dirty="0">
                          <a:solidFill>
                            <a:srgbClr val="000000"/>
                          </a:solidFill>
                          <a:latin typeface="Arial" pitchFamily="34" charset="0"/>
                          <a:cs typeface="Arial" pitchFamily="34" charset="0"/>
                        </a:rPr>
                        <a:t>Youth Development</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708</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47%</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53%</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12%</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43%</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36%</a:t>
                      </a:r>
                    </a:p>
                  </a:txBody>
                  <a:tcPr marL="11206" marR="11206" marT="6494" marB="0" anchor="ctr">
                    <a:solidFill>
                      <a:srgbClr val="E9EDF4"/>
                    </a:solidFill>
                  </a:tcPr>
                </a:tc>
                <a:tc>
                  <a:txBody>
                    <a:bodyPr/>
                    <a:lstStyle/>
                    <a:p>
                      <a:pPr algn="ctr" fontAlgn="ctr"/>
                      <a:r>
                        <a:rPr lang="en-US" sz="1200" b="0" i="0" u="none" strike="noStrike" dirty="0">
                          <a:solidFill>
                            <a:srgbClr val="000000"/>
                          </a:solidFill>
                          <a:latin typeface="Arial" pitchFamily="34" charset="0"/>
                          <a:cs typeface="Arial" pitchFamily="34" charset="0"/>
                        </a:rPr>
                        <a:t>9%</a:t>
                      </a:r>
                    </a:p>
                  </a:txBody>
                  <a:tcPr marL="11206" marR="11206" marT="6494" marB="0" anchor="ctr">
                    <a:solidFill>
                      <a:srgbClr val="E9EDF4"/>
                    </a:solidFill>
                  </a:tcPr>
                </a:tc>
              </a:tr>
              <a:tr h="606658">
                <a:tc>
                  <a:txBody>
                    <a:bodyPr/>
                    <a:lstStyle/>
                    <a:p>
                      <a:pPr algn="ctr" fontAlgn="b"/>
                      <a:r>
                        <a:rPr lang="en-US" sz="1200" b="1" i="0" u="none" strike="noStrike" dirty="0" smtClean="0">
                          <a:solidFill>
                            <a:srgbClr val="000000"/>
                          </a:solidFill>
                          <a:latin typeface="Arial" pitchFamily="34" charset="0"/>
                          <a:cs typeface="Arial" pitchFamily="34" charset="0"/>
                        </a:rPr>
                        <a:t>Prevention / Intervention</a:t>
                      </a:r>
                      <a:endParaRPr lang="en-US" sz="1200" b="1" i="0" u="none" strike="noStrike" dirty="0">
                        <a:solidFill>
                          <a:srgbClr val="000000"/>
                        </a:solidFill>
                        <a:latin typeface="Arial" pitchFamily="34" charset="0"/>
                        <a:cs typeface="Arial" pitchFamily="34" charset="0"/>
                      </a:endParaRP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618</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55%</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45%</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27%</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58%</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10%</a:t>
                      </a:r>
                    </a:p>
                  </a:txBody>
                  <a:tcPr marL="11206" marR="11206" marT="6494" marB="0" anchor="ctr"/>
                </a:tc>
                <a:tc>
                  <a:txBody>
                    <a:bodyPr/>
                    <a:lstStyle/>
                    <a:p>
                      <a:pPr algn="ctr" fontAlgn="ctr"/>
                      <a:r>
                        <a:rPr lang="en-US" sz="1200" b="0" i="0" u="none" strike="noStrike" dirty="0">
                          <a:solidFill>
                            <a:srgbClr val="000000"/>
                          </a:solidFill>
                          <a:latin typeface="Arial" pitchFamily="34" charset="0"/>
                          <a:cs typeface="Arial" pitchFamily="34" charset="0"/>
                        </a:rPr>
                        <a:t>5%</a:t>
                      </a:r>
                    </a:p>
                  </a:txBody>
                  <a:tcPr marL="11206" marR="11206" marT="6494" marB="0" anchor="ctr"/>
                </a:tc>
              </a:tr>
            </a:tbl>
          </a:graphicData>
        </a:graphic>
      </p:graphicFrame>
      <p:sp>
        <p:nvSpPr>
          <p:cNvPr id="13" name="Rectangle 16"/>
          <p:cNvSpPr>
            <a:spLocks noGrp="1" noChangeArrowheads="1"/>
          </p:cNvSpPr>
          <p:nvPr>
            <p:ph type="title"/>
          </p:nvPr>
        </p:nvSpPr>
        <p:spPr>
          <a:xfrm>
            <a:off x="292608" y="54864"/>
            <a:ext cx="8229600" cy="1143000"/>
          </a:xfrm>
        </p:spPr>
        <p:txBody>
          <a:bodyPr anchor="t" anchorCtr="0"/>
          <a:lstStyle/>
          <a:p>
            <a:pPr algn="l" eaLnBrk="1" hangingPunct="1"/>
            <a:r>
              <a:rPr lang="en-US" sz="2800" dirty="0" smtClean="0">
                <a:solidFill>
                  <a:srgbClr val="000064"/>
                </a:solidFill>
                <a:latin typeface="Arial" pitchFamily="34" charset="0"/>
                <a:cs typeface="Arial" pitchFamily="34" charset="0"/>
              </a:rPr>
              <a:t>Overview of 2012 - 2013 Results</a:t>
            </a:r>
            <a:r>
              <a:rPr lang="en-US" sz="500" dirty="0" smtClean="0">
                <a:solidFill>
                  <a:srgbClr val="10167F"/>
                </a:solidFill>
                <a:latin typeface="Arial" pitchFamily="34" charset="0"/>
                <a:cs typeface="Arial" pitchFamily="34" charset="0"/>
              </a:rPr>
              <a:t/>
            </a:r>
            <a:br>
              <a:rPr lang="en-US" sz="500" dirty="0" smtClean="0">
                <a:solidFill>
                  <a:srgbClr val="10167F"/>
                </a:solidFill>
                <a:latin typeface="Arial" pitchFamily="34" charset="0"/>
                <a:cs typeface="Arial" pitchFamily="34" charset="0"/>
              </a:rPr>
            </a:br>
            <a:r>
              <a:rPr lang="en-US" sz="2000" dirty="0" smtClean="0">
                <a:solidFill>
                  <a:srgbClr val="696CAF"/>
                </a:solidFill>
                <a:latin typeface="Arial" pitchFamily="34" charset="0"/>
                <a:cs typeface="Arial" pitchFamily="34" charset="0"/>
              </a:rPr>
              <a:t>United Way of Greater Cincinnati Learning Community</a:t>
            </a:r>
          </a:p>
        </p:txBody>
      </p:sp>
      <p:pic>
        <p:nvPicPr>
          <p:cNvPr id="17" name="Picture 13" descr="LIVE UNITED &amp; Logo 3-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9" name="Rectangle 3"/>
          <p:cNvSpPr txBox="1">
            <a:spLocks noChangeArrowheads="1"/>
          </p:cNvSpPr>
          <p:nvPr/>
        </p:nvSpPr>
        <p:spPr bwMode="auto">
          <a:xfrm>
            <a:off x="268858" y="1395594"/>
            <a:ext cx="8580438" cy="718221"/>
          </a:xfrm>
          <a:prstGeom prst="rect">
            <a:avLst/>
          </a:prstGeom>
          <a:noFill/>
          <a:ln w="9525">
            <a:noFill/>
            <a:miter lim="800000"/>
            <a:headEnd/>
            <a:tailEnd/>
          </a:ln>
        </p:spPr>
        <p:txBody>
          <a:bodyPr/>
          <a:lstStyle/>
          <a:p>
            <a:pPr marL="450850" lvl="2" indent="-450850" defTabSz="914400" fontAlgn="base">
              <a:spcBef>
                <a:spcPts val="1200"/>
              </a:spcBef>
              <a:spcAft>
                <a:spcPct val="0"/>
              </a:spcAft>
              <a:buClr>
                <a:srgbClr val="B41428"/>
              </a:buClr>
              <a:buFont typeface="Wingdings 2" pitchFamily="18" charset="2"/>
              <a:buChar char="¢"/>
              <a:defRPr/>
            </a:pPr>
            <a:r>
              <a:rPr lang="en-US" sz="2000" dirty="0">
                <a:solidFill>
                  <a:srgbClr val="000064"/>
                </a:solidFill>
                <a:latin typeface="Arial" charset="0"/>
                <a:cs typeface="Arial" charset="0"/>
              </a:rPr>
              <a:t>20 United Way Agency Partners collectively measured</a:t>
            </a:r>
            <a:r>
              <a:rPr lang="en-US" sz="2000" b="1" dirty="0">
                <a:solidFill>
                  <a:srgbClr val="000064"/>
                </a:solidFill>
                <a:latin typeface="Arial" charset="0"/>
                <a:cs typeface="Arial" charset="0"/>
              </a:rPr>
              <a:t> 4,102 </a:t>
            </a:r>
            <a:r>
              <a:rPr lang="en-US" sz="2000" dirty="0">
                <a:solidFill>
                  <a:srgbClr val="000064"/>
                </a:solidFill>
                <a:latin typeface="Arial" charset="0"/>
                <a:cs typeface="Arial" charset="0"/>
              </a:rPr>
              <a:t>children with the DESSA and/or DESSA-mini</a:t>
            </a:r>
          </a:p>
          <a:p>
            <a:pPr marL="457200" lvl="2" indent="-230188" defTabSz="914400" fontAlgn="base">
              <a:spcBef>
                <a:spcPts val="300"/>
              </a:spcBef>
              <a:spcAft>
                <a:spcPct val="0"/>
              </a:spcAft>
              <a:buClr>
                <a:srgbClr val="0000FF"/>
              </a:buClr>
              <a:buFont typeface="Arial" charset="0"/>
              <a:buChar char="▪"/>
            </a:pPr>
            <a:endParaRPr lang="en-US" sz="1600" dirty="0">
              <a:solidFill>
                <a:srgbClr val="696CAF"/>
              </a:solidFill>
              <a:latin typeface="Arial" charset="0"/>
              <a:cs typeface="Arial" charset="0"/>
            </a:endParaRPr>
          </a:p>
          <a:p>
            <a:pPr marL="914400" lvl="3" indent="-230188" defTabSz="914400" fontAlgn="base">
              <a:spcBef>
                <a:spcPts val="300"/>
              </a:spcBef>
              <a:spcAft>
                <a:spcPct val="0"/>
              </a:spcAft>
              <a:buClr>
                <a:srgbClr val="0000FF"/>
              </a:buClr>
            </a:pPr>
            <a:endParaRPr lang="en-US" sz="1600" dirty="0">
              <a:solidFill>
                <a:srgbClr val="696CAF"/>
              </a:solidFill>
              <a:latin typeface="Arial" charset="0"/>
              <a:cs typeface="Arial" charset="0"/>
            </a:endParaRPr>
          </a:p>
          <a:p>
            <a:pPr marL="914400" lvl="3" indent="-230188" defTabSz="914400" fontAlgn="base">
              <a:spcBef>
                <a:spcPts val="300"/>
              </a:spcBef>
              <a:spcAft>
                <a:spcPct val="0"/>
              </a:spcAft>
              <a:buClr>
                <a:srgbClr val="0000FF"/>
              </a:buClr>
            </a:pPr>
            <a:endParaRPr lang="en-US" sz="1600" dirty="0">
              <a:solidFill>
                <a:srgbClr val="10167F"/>
              </a:solidFill>
              <a:latin typeface="Arial" charset="0"/>
              <a:cs typeface="Arial" charset="0"/>
            </a:endParaRPr>
          </a:p>
          <a:p>
            <a:pPr marL="685800" lvl="2" indent="-227013" defTabSz="914400" fontAlgn="base">
              <a:spcBef>
                <a:spcPts val="1200"/>
              </a:spcBef>
              <a:spcAft>
                <a:spcPct val="0"/>
              </a:spcAft>
              <a:buClr>
                <a:srgbClr val="0000FF"/>
              </a:buClr>
            </a:pPr>
            <a:endParaRPr lang="en-US" sz="1600" b="1" dirty="0">
              <a:solidFill>
                <a:srgbClr val="4F81BD"/>
              </a:solidFill>
              <a:latin typeface="Arial" charset="0"/>
              <a:cs typeface="Arial" charset="0"/>
            </a:endParaRPr>
          </a:p>
        </p:txBody>
      </p:sp>
      <p:sp>
        <p:nvSpPr>
          <p:cNvPr id="8"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4453438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nvGraphicFramePr>
        <p:xfrm>
          <a:off x="395381" y="2434478"/>
          <a:ext cx="4497253" cy="2719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nvGraphicFramePr>
        <p:xfrm>
          <a:off x="4495392" y="2486431"/>
          <a:ext cx="4648608" cy="2774335"/>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358588" y="1762216"/>
            <a:ext cx="4303059" cy="561692"/>
          </a:xfrm>
          <a:prstGeom prst="rect">
            <a:avLst/>
          </a:prstGeom>
          <a:noFill/>
        </p:spPr>
        <p:txBody>
          <a:bodyPr wrap="square" rtlCol="0">
            <a:spAutoFit/>
          </a:bodyPr>
          <a:lstStyle/>
          <a:p>
            <a:pPr algn="ctr" defTabSz="914400"/>
            <a:r>
              <a:rPr lang="en-US" sz="1400" b="1" dirty="0">
                <a:solidFill>
                  <a:prstClr val="black"/>
                </a:solidFill>
                <a:latin typeface="Arial" pitchFamily="34" charset="0"/>
                <a:cs typeface="Arial" pitchFamily="34" charset="0"/>
              </a:rPr>
              <a:t>Social Emotional Categories – Pre DESSA</a:t>
            </a:r>
          </a:p>
          <a:p>
            <a:pPr algn="ctr" defTabSz="914400">
              <a:spcBef>
                <a:spcPts val="300"/>
              </a:spcBef>
            </a:pPr>
            <a:r>
              <a:rPr lang="en-US" sz="1400" b="1" dirty="0">
                <a:solidFill>
                  <a:prstClr val="black"/>
                </a:solidFill>
                <a:latin typeface="Arial" pitchFamily="34" charset="0"/>
                <a:cs typeface="Arial" pitchFamily="34" charset="0"/>
              </a:rPr>
              <a:t>N = 4,102</a:t>
            </a:r>
            <a:endParaRPr lang="en-US" sz="1400" b="1" dirty="0">
              <a:solidFill>
                <a:prstClr val="black"/>
              </a:solidFill>
              <a:latin typeface="Arial" pitchFamily="34" charset="0"/>
              <a:cs typeface="Arial" pitchFamily="34" charset="0"/>
            </a:endParaRPr>
          </a:p>
        </p:txBody>
      </p:sp>
      <p:sp>
        <p:nvSpPr>
          <p:cNvPr id="44" name="TextBox 43"/>
          <p:cNvSpPr txBox="1"/>
          <p:nvPr/>
        </p:nvSpPr>
        <p:spPr>
          <a:xfrm>
            <a:off x="4493561" y="1762216"/>
            <a:ext cx="4303059" cy="561692"/>
          </a:xfrm>
          <a:prstGeom prst="rect">
            <a:avLst/>
          </a:prstGeom>
          <a:noFill/>
        </p:spPr>
        <p:txBody>
          <a:bodyPr wrap="square" rtlCol="0">
            <a:spAutoFit/>
          </a:bodyPr>
          <a:lstStyle/>
          <a:p>
            <a:pPr algn="ctr" defTabSz="914400"/>
            <a:r>
              <a:rPr lang="en-US" sz="1400" b="1" dirty="0">
                <a:solidFill>
                  <a:prstClr val="black"/>
                </a:solidFill>
                <a:latin typeface="Arial" pitchFamily="34" charset="0"/>
                <a:cs typeface="Arial" pitchFamily="34" charset="0"/>
              </a:rPr>
              <a:t>Social Emotional Categories – Post DESSA</a:t>
            </a:r>
          </a:p>
          <a:p>
            <a:pPr algn="ctr" defTabSz="914400">
              <a:spcBef>
                <a:spcPts val="300"/>
              </a:spcBef>
            </a:pPr>
            <a:r>
              <a:rPr lang="en-US" sz="1400" b="1" dirty="0">
                <a:solidFill>
                  <a:prstClr val="black"/>
                </a:solidFill>
                <a:latin typeface="Arial" pitchFamily="34" charset="0"/>
                <a:cs typeface="Arial" pitchFamily="34" charset="0"/>
              </a:rPr>
              <a:t>N = 4,102</a:t>
            </a:r>
            <a:endParaRPr lang="en-US" sz="1400" b="1" dirty="0">
              <a:solidFill>
                <a:prstClr val="black"/>
              </a:solidFill>
              <a:latin typeface="Arial" pitchFamily="34" charset="0"/>
              <a:cs typeface="Arial" pitchFamily="34" charset="0"/>
            </a:endParaRPr>
          </a:p>
        </p:txBody>
      </p:sp>
      <p:sp>
        <p:nvSpPr>
          <p:cNvPr id="45" name="Right Arrow 44"/>
          <p:cNvSpPr/>
          <p:nvPr/>
        </p:nvSpPr>
        <p:spPr>
          <a:xfrm>
            <a:off x="3910854" y="3395548"/>
            <a:ext cx="1344706" cy="452060"/>
          </a:xfrm>
          <a:prstGeom prst="rightArrow">
            <a:avLst>
              <a:gd name="adj1" fmla="val 50000"/>
              <a:gd name="adj2" fmla="val 7101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46" name="TextBox 45"/>
          <p:cNvSpPr txBox="1"/>
          <p:nvPr/>
        </p:nvSpPr>
        <p:spPr>
          <a:xfrm>
            <a:off x="0" y="5014917"/>
            <a:ext cx="9144000" cy="261610"/>
          </a:xfrm>
          <a:prstGeom prst="rect">
            <a:avLst/>
          </a:prstGeom>
          <a:noFill/>
        </p:spPr>
        <p:txBody>
          <a:bodyPr wrap="square" rtlCol="0">
            <a:spAutoFit/>
          </a:bodyPr>
          <a:lstStyle/>
          <a:p>
            <a:pPr algn="ctr" defTabSz="914400"/>
            <a:r>
              <a:rPr lang="en-US" sz="1100" i="1" dirty="0">
                <a:solidFill>
                  <a:prstClr val="black"/>
                </a:solidFill>
                <a:latin typeface="Arial" pitchFamily="34" charset="0"/>
                <a:cs typeface="Arial" pitchFamily="34" charset="0"/>
              </a:rPr>
              <a:t>Social emotional categories correlate with the following t-scores:  Strength = 61 or higher, Typical = 41-59, Need = less than 40</a:t>
            </a:r>
            <a:endParaRPr lang="en-US" sz="1100" i="1" dirty="0">
              <a:solidFill>
                <a:prstClr val="black"/>
              </a:solidFill>
              <a:latin typeface="Arial" pitchFamily="34" charset="0"/>
              <a:cs typeface="Arial" pitchFamily="34" charset="0"/>
            </a:endParaRPr>
          </a:p>
        </p:txBody>
      </p:sp>
      <p:sp>
        <p:nvSpPr>
          <p:cNvPr id="19" name="Rectangle 16"/>
          <p:cNvSpPr>
            <a:spLocks noGrp="1" noChangeArrowheads="1"/>
          </p:cNvSpPr>
          <p:nvPr>
            <p:ph type="title"/>
          </p:nvPr>
        </p:nvSpPr>
        <p:spPr>
          <a:xfrm>
            <a:off x="292608" y="54864"/>
            <a:ext cx="8229600" cy="1143000"/>
          </a:xfrm>
        </p:spPr>
        <p:txBody>
          <a:bodyPr anchor="t" anchorCtr="0"/>
          <a:lstStyle/>
          <a:p>
            <a:pPr algn="l" eaLnBrk="1" hangingPunct="1"/>
            <a:r>
              <a:rPr lang="en-US" sz="2800" dirty="0" smtClean="0">
                <a:solidFill>
                  <a:srgbClr val="000064"/>
                </a:solidFill>
                <a:latin typeface="Arial" pitchFamily="34" charset="0"/>
                <a:cs typeface="Arial" pitchFamily="34" charset="0"/>
              </a:rPr>
              <a:t>Overview of 2012 - 2013 Results</a:t>
            </a:r>
            <a:r>
              <a:rPr lang="en-US" sz="500" dirty="0" smtClean="0">
                <a:solidFill>
                  <a:srgbClr val="10167F"/>
                </a:solidFill>
                <a:latin typeface="Arial" pitchFamily="34" charset="0"/>
                <a:cs typeface="Arial" pitchFamily="34" charset="0"/>
              </a:rPr>
              <a:t/>
            </a:r>
            <a:br>
              <a:rPr lang="en-US" sz="500" dirty="0" smtClean="0">
                <a:solidFill>
                  <a:srgbClr val="10167F"/>
                </a:solidFill>
                <a:latin typeface="Arial" pitchFamily="34" charset="0"/>
                <a:cs typeface="Arial" pitchFamily="34" charset="0"/>
              </a:rPr>
            </a:br>
            <a:r>
              <a:rPr lang="en-US" sz="2000" dirty="0" smtClean="0">
                <a:solidFill>
                  <a:srgbClr val="696CAF"/>
                </a:solidFill>
                <a:latin typeface="Arial" pitchFamily="34" charset="0"/>
                <a:cs typeface="Arial" pitchFamily="34" charset="0"/>
              </a:rPr>
              <a:t>United Way of Greater Cincinnati Learning Community</a:t>
            </a:r>
          </a:p>
        </p:txBody>
      </p:sp>
      <p:pic>
        <p:nvPicPr>
          <p:cNvPr id="24" name="Picture 13" descr="LIVE UNITED &amp; Logo 3-colo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11"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spTree>
    <p:extLst>
      <p:ext uri="{BB962C8B-B14F-4D97-AF65-F5344CB8AC3E}">
        <p14:creationId xmlns:p14="http://schemas.microsoft.com/office/powerpoint/2010/main" val="31846478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unications\Templates\AYPF Logo - April 2012\AYPF_logo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5759542"/>
            <a:ext cx="1811215" cy="737902"/>
          </a:xfrm>
          <a:prstGeom prst="rect">
            <a:avLst/>
          </a:prstGeom>
          <a:noFill/>
        </p:spPr>
      </p:pic>
      <p:sp>
        <p:nvSpPr>
          <p:cNvPr id="12" name="Title 11"/>
          <p:cNvSpPr>
            <a:spLocks noGrp="1"/>
          </p:cNvSpPr>
          <p:nvPr>
            <p:ph type="title"/>
          </p:nvPr>
        </p:nvSpPr>
        <p:spPr>
          <a:xfrm>
            <a:off x="667354" y="1433397"/>
            <a:ext cx="5564180" cy="661447"/>
          </a:xfrm>
        </p:spPr>
        <p:txBody>
          <a:bodyPr>
            <a:noAutofit/>
          </a:bodyPr>
          <a:lstStyle/>
          <a:p>
            <a:r>
              <a:rPr lang="en-US" dirty="0" smtClean="0"/>
              <a:t>Webinar Technical Support</a:t>
            </a:r>
            <a:br>
              <a:rPr lang="en-US" dirty="0" smtClean="0"/>
            </a:br>
            <a:endParaRPr lang="en-US" dirty="0"/>
          </a:p>
        </p:txBody>
      </p:sp>
      <p:sp>
        <p:nvSpPr>
          <p:cNvPr id="7" name="TextBox 6"/>
          <p:cNvSpPr txBox="1"/>
          <p:nvPr/>
        </p:nvSpPr>
        <p:spPr>
          <a:xfrm>
            <a:off x="381000" y="1752600"/>
            <a:ext cx="5354027" cy="1231106"/>
          </a:xfrm>
          <a:prstGeom prst="rect">
            <a:avLst/>
          </a:prstGeom>
          <a:noFill/>
          <a:ln>
            <a:noFill/>
          </a:ln>
        </p:spPr>
        <p:txBody>
          <a:bodyPr wrap="square" rtlCol="0">
            <a:spAutoFit/>
          </a:bodyPr>
          <a:lstStyle/>
          <a:p>
            <a:pPr marL="342900" indent="-342900" defTabSz="914400">
              <a:buFont typeface="Arial"/>
              <a:buChar char="•"/>
            </a:pPr>
            <a:r>
              <a:rPr lang="en-US" sz="2800" b="1" dirty="0" err="1">
                <a:solidFill>
                  <a:prstClr val="black"/>
                </a:solidFill>
                <a:latin typeface="Century Schoolbook"/>
                <a:cs typeface="Century Schoolbook"/>
              </a:rPr>
              <a:t>GoToWebinar</a:t>
            </a:r>
            <a:r>
              <a:rPr lang="en-US" sz="2800" b="1" dirty="0">
                <a:solidFill>
                  <a:prstClr val="black"/>
                </a:solidFill>
                <a:latin typeface="Century Schoolbook"/>
                <a:cs typeface="Century Schoolbook"/>
              </a:rPr>
              <a:t> Technical Assistance:</a:t>
            </a:r>
            <a:r>
              <a:rPr lang="en-US" sz="2800" b="1" dirty="0">
                <a:solidFill>
                  <a:srgbClr val="FF0000"/>
                </a:solidFill>
                <a:latin typeface="Century Schoolbook"/>
                <a:cs typeface="Century Schoolbook"/>
              </a:rPr>
              <a:t> 1</a:t>
            </a:r>
            <a:r>
              <a:rPr lang="en-US" sz="2800" b="1" dirty="0">
                <a:solidFill>
                  <a:srgbClr val="FF0000"/>
                </a:solidFill>
                <a:latin typeface="Century Schoolbook"/>
                <a:cs typeface="Century Schoolbook"/>
              </a:rPr>
              <a:t>-800-263-6317</a:t>
            </a:r>
            <a:r>
              <a:rPr lang="en-US" sz="2800" b="1" dirty="0">
                <a:solidFill>
                  <a:srgbClr val="FF0000"/>
                </a:solidFill>
                <a:latin typeface="Century Schoolbook"/>
                <a:cs typeface="Century Schoolbook"/>
              </a:rPr>
              <a:t>  </a:t>
            </a:r>
            <a:endParaRPr lang="en-US" sz="2800" b="1" dirty="0">
              <a:solidFill>
                <a:srgbClr val="FF0000"/>
              </a:solidFill>
              <a:latin typeface="Century Schoolbook"/>
              <a:cs typeface="Century Schoolbook"/>
            </a:endParaRPr>
          </a:p>
          <a:p>
            <a:pPr defTabSz="914400"/>
            <a:endParaRPr lang="en-US" b="1" dirty="0">
              <a:solidFill>
                <a:prstClr val="black"/>
              </a:solidFill>
              <a:latin typeface="Cambria" pitchFamily="18" charset="0"/>
            </a:endParaRPr>
          </a:p>
        </p:txBody>
      </p:sp>
      <p:pic>
        <p:nvPicPr>
          <p:cNvPr id="6" name="Picture 5" descr="Screen Shot 2014-03-06 at 2.15.3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8591" y="798328"/>
            <a:ext cx="2238601" cy="4889787"/>
          </a:xfrm>
          <a:prstGeom prst="rect">
            <a:avLst/>
          </a:prstGeom>
        </p:spPr>
      </p:pic>
      <p:sp>
        <p:nvSpPr>
          <p:cNvPr id="4" name="TextBox 3"/>
          <p:cNvSpPr txBox="1"/>
          <p:nvPr/>
        </p:nvSpPr>
        <p:spPr>
          <a:xfrm>
            <a:off x="382746" y="2896689"/>
            <a:ext cx="5682236" cy="310854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a:buChar char="•"/>
            </a:pPr>
            <a:r>
              <a:rPr lang="en-US" sz="2800" b="1" dirty="0">
                <a:solidFill>
                  <a:prstClr val="black"/>
                </a:solidFill>
                <a:latin typeface="Century Schoolbook"/>
                <a:cs typeface="Century Schoolbook"/>
              </a:rPr>
              <a:t>To submit live questions, please use the “Questions” box</a:t>
            </a:r>
          </a:p>
          <a:p>
            <a:pPr marL="285750" indent="-285750">
              <a:buFont typeface="Arial"/>
              <a:buChar char="•"/>
            </a:pPr>
            <a:endParaRPr lang="en-US" sz="2800" b="1" dirty="0">
              <a:solidFill>
                <a:prstClr val="black"/>
              </a:solidFill>
              <a:latin typeface="Century Schoolbook"/>
              <a:cs typeface="Century Schoolbook"/>
            </a:endParaRPr>
          </a:p>
          <a:p>
            <a:pPr marL="285750" indent="-285750">
              <a:buFont typeface="Arial"/>
              <a:buChar char="•"/>
            </a:pPr>
            <a:r>
              <a:rPr lang="en-US" sz="2800" b="1" dirty="0">
                <a:solidFill>
                  <a:prstClr val="black"/>
                </a:solidFill>
                <a:latin typeface="Century Schoolbook"/>
                <a:cs typeface="Century Schoolbook"/>
              </a:rPr>
              <a:t>A recording of the webinar and other resources will be available at </a:t>
            </a:r>
            <a:r>
              <a:rPr lang="en-US" sz="2800" b="1" dirty="0">
                <a:solidFill>
                  <a:srgbClr val="1B587C">
                    <a:lumMod val="60000"/>
                    <a:lumOff val="40000"/>
                  </a:srgbClr>
                </a:solidFill>
                <a:latin typeface="Century Schoolbook"/>
                <a:cs typeface="Century Schoolbook"/>
                <a:hlinkClick r:id="rId5"/>
              </a:rPr>
              <a:t>www.aypf.org</a:t>
            </a:r>
            <a:endParaRPr lang="en-US" sz="2800" b="1" dirty="0">
              <a:solidFill>
                <a:srgbClr val="1B587C">
                  <a:lumMod val="60000"/>
                  <a:lumOff val="40000"/>
                </a:srgbClr>
              </a:solidFill>
              <a:latin typeface="Century Schoolbook"/>
              <a:cs typeface="Century Schoolbook"/>
            </a:endParaRPr>
          </a:p>
        </p:txBody>
      </p:sp>
      <p:sp>
        <p:nvSpPr>
          <p:cNvPr id="5" name="Notched Right Arrow 4"/>
          <p:cNvSpPr/>
          <p:nvPr/>
        </p:nvSpPr>
        <p:spPr>
          <a:xfrm>
            <a:off x="5590529" y="3055697"/>
            <a:ext cx="574185" cy="259174"/>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1B587C">
                  <a:lumMod val="40000"/>
                  <a:lumOff val="60000"/>
                </a:srgbClr>
              </a:solidFill>
              <a:latin typeface="Verdana"/>
            </a:endParaRPr>
          </a:p>
        </p:txBody>
      </p:sp>
    </p:spTree>
    <p:extLst>
      <p:ext uri="{BB962C8B-B14F-4D97-AF65-F5344CB8AC3E}">
        <p14:creationId xmlns:p14="http://schemas.microsoft.com/office/powerpoint/2010/main" val="2465487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451728"/>
            <a:ext cx="9144000" cy="307777"/>
          </a:xfrm>
          <a:prstGeom prst="rect">
            <a:avLst/>
          </a:prstGeom>
          <a:noFill/>
        </p:spPr>
        <p:txBody>
          <a:bodyPr wrap="square" rtlCol="0">
            <a:spAutoFit/>
          </a:bodyPr>
          <a:lstStyle/>
          <a:p>
            <a:pPr algn="ctr" defTabSz="914400"/>
            <a:r>
              <a:rPr lang="en-US" sz="1400" b="1" dirty="0">
                <a:solidFill>
                  <a:prstClr val="black"/>
                </a:solidFill>
                <a:latin typeface="Arial" pitchFamily="34" charset="0"/>
                <a:cs typeface="Arial" pitchFamily="34" charset="0"/>
              </a:rPr>
              <a:t>Pre to Post Comparison of Social Emotional Categories by Program Type</a:t>
            </a:r>
          </a:p>
        </p:txBody>
      </p:sp>
      <p:sp>
        <p:nvSpPr>
          <p:cNvPr id="13" name="Rectangle 16"/>
          <p:cNvSpPr>
            <a:spLocks noGrp="1" noChangeArrowheads="1"/>
          </p:cNvSpPr>
          <p:nvPr>
            <p:ph type="title"/>
          </p:nvPr>
        </p:nvSpPr>
        <p:spPr>
          <a:xfrm>
            <a:off x="292608" y="54864"/>
            <a:ext cx="8229600" cy="1143000"/>
          </a:xfrm>
        </p:spPr>
        <p:txBody>
          <a:bodyPr anchor="t" anchorCtr="0"/>
          <a:lstStyle/>
          <a:p>
            <a:pPr algn="l" eaLnBrk="1" hangingPunct="1"/>
            <a:r>
              <a:rPr lang="en-US" sz="2800" dirty="0" smtClean="0">
                <a:solidFill>
                  <a:srgbClr val="000064"/>
                </a:solidFill>
                <a:latin typeface="Arial" pitchFamily="34" charset="0"/>
                <a:cs typeface="Arial" pitchFamily="34" charset="0"/>
              </a:rPr>
              <a:t>Overview of 2012 - 2013 Results</a:t>
            </a:r>
            <a:r>
              <a:rPr lang="en-US" sz="500" dirty="0" smtClean="0">
                <a:solidFill>
                  <a:srgbClr val="10167F"/>
                </a:solidFill>
                <a:latin typeface="Arial" pitchFamily="34" charset="0"/>
                <a:cs typeface="Arial" pitchFamily="34" charset="0"/>
              </a:rPr>
              <a:t/>
            </a:r>
            <a:br>
              <a:rPr lang="en-US" sz="500" dirty="0" smtClean="0">
                <a:solidFill>
                  <a:srgbClr val="10167F"/>
                </a:solidFill>
                <a:latin typeface="Arial" pitchFamily="34" charset="0"/>
                <a:cs typeface="Arial" pitchFamily="34" charset="0"/>
              </a:rPr>
            </a:br>
            <a:r>
              <a:rPr lang="en-US" sz="2000" dirty="0" smtClean="0">
                <a:solidFill>
                  <a:srgbClr val="696CAF"/>
                </a:solidFill>
                <a:latin typeface="Arial" pitchFamily="34" charset="0"/>
                <a:cs typeface="Arial" pitchFamily="34" charset="0"/>
              </a:rPr>
              <a:t>United Way of Greater Cincinnati Learning Community</a:t>
            </a:r>
          </a:p>
        </p:txBody>
      </p:sp>
      <p:pic>
        <p:nvPicPr>
          <p:cNvPr id="17" name="Picture 13" descr="LIVE UNITED &amp; Logo 3-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7"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graphicFrame>
        <p:nvGraphicFramePr>
          <p:cNvPr id="8" name="Chart 7"/>
          <p:cNvGraphicFramePr/>
          <p:nvPr/>
        </p:nvGraphicFramePr>
        <p:xfrm>
          <a:off x="558141" y="1911927"/>
          <a:ext cx="8110846" cy="4322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0893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566064"/>
            <a:ext cx="9144000" cy="307777"/>
          </a:xfrm>
          <a:prstGeom prst="rect">
            <a:avLst/>
          </a:prstGeom>
          <a:noFill/>
        </p:spPr>
        <p:txBody>
          <a:bodyPr wrap="square" rtlCol="0">
            <a:spAutoFit/>
          </a:bodyPr>
          <a:lstStyle/>
          <a:p>
            <a:pPr algn="ctr" defTabSz="914400"/>
            <a:r>
              <a:rPr lang="en-US" sz="1400" b="1" dirty="0">
                <a:solidFill>
                  <a:prstClr val="black"/>
                </a:solidFill>
                <a:latin typeface="Arial" pitchFamily="34" charset="0"/>
                <a:cs typeface="Arial" pitchFamily="34" charset="0"/>
              </a:rPr>
              <a:t>Change in Social Emotional Competence from Pre to Post DESSA by Program Type</a:t>
            </a:r>
          </a:p>
        </p:txBody>
      </p:sp>
      <p:pic>
        <p:nvPicPr>
          <p:cNvPr id="17" name="Picture 13" descr="LIVE UNITED &amp; Logo 3-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7" name="TextBox 6"/>
          <p:cNvSpPr txBox="1"/>
          <p:nvPr/>
        </p:nvSpPr>
        <p:spPr>
          <a:xfrm>
            <a:off x="0" y="5320160"/>
            <a:ext cx="9144000" cy="954107"/>
          </a:xfrm>
          <a:prstGeom prst="rect">
            <a:avLst/>
          </a:prstGeom>
          <a:noFill/>
        </p:spPr>
        <p:txBody>
          <a:bodyPr wrap="square" rtlCol="0">
            <a:spAutoFit/>
          </a:bodyPr>
          <a:lstStyle/>
          <a:p>
            <a:pPr marL="171450" indent="-171450" algn="ctr" defTabSz="914400" fontAlgn="base">
              <a:spcBef>
                <a:spcPct val="0"/>
              </a:spcBef>
              <a:spcAft>
                <a:spcPct val="0"/>
              </a:spcAft>
              <a:buFont typeface="Arial" charset="0"/>
              <a:buChar char="•"/>
            </a:pPr>
            <a:endParaRPr lang="en-US" sz="1400" i="1" dirty="0">
              <a:solidFill>
                <a:prstClr val="black"/>
              </a:solidFill>
              <a:latin typeface="Arial" charset="0"/>
              <a:cs typeface="Arial" charset="0"/>
            </a:endParaRPr>
          </a:p>
          <a:p>
            <a:pPr marL="171450" indent="-171450" algn="ctr" defTabSz="914400" fontAlgn="base">
              <a:spcBef>
                <a:spcPct val="0"/>
              </a:spcBef>
              <a:spcAft>
                <a:spcPct val="0"/>
              </a:spcAft>
              <a:buFont typeface="Arial" charset="0"/>
              <a:buChar char="•"/>
            </a:pPr>
            <a:r>
              <a:rPr lang="en-US" sz="1400" i="1" dirty="0">
                <a:solidFill>
                  <a:prstClr val="black"/>
                </a:solidFill>
                <a:latin typeface="Arial" charset="0"/>
                <a:cs typeface="Arial" charset="0"/>
              </a:rPr>
              <a:t>No assumptions about program effectiveness can be made based on </a:t>
            </a:r>
          </a:p>
          <a:p>
            <a:pPr algn="ctr" defTabSz="914400" fontAlgn="base">
              <a:spcBef>
                <a:spcPct val="0"/>
              </a:spcBef>
              <a:spcAft>
                <a:spcPct val="0"/>
              </a:spcAft>
            </a:pPr>
            <a:r>
              <a:rPr lang="en-US" sz="1400" i="1" dirty="0">
                <a:solidFill>
                  <a:prstClr val="black"/>
                </a:solidFill>
                <a:latin typeface="Arial" charset="0"/>
                <a:cs typeface="Arial" charset="0"/>
              </a:rPr>
              <a:t>percentage of children demonstrating No Change</a:t>
            </a:r>
          </a:p>
          <a:p>
            <a:pPr marL="171450" indent="-171450" algn="ctr" defTabSz="914400" fontAlgn="base">
              <a:spcBef>
                <a:spcPct val="0"/>
              </a:spcBef>
              <a:spcAft>
                <a:spcPct val="0"/>
              </a:spcAft>
              <a:buFont typeface="Arial" charset="0"/>
              <a:buChar char="•"/>
            </a:pPr>
            <a:r>
              <a:rPr lang="en-US" sz="1400" i="1" dirty="0">
                <a:solidFill>
                  <a:srgbClr val="B41428"/>
                </a:solidFill>
                <a:latin typeface="Arial" charset="0"/>
                <a:cs typeface="Arial" charset="0"/>
              </a:rPr>
              <a:t>NEW!  In 2014, we will capture “negative” change. This was included in “no change” in the past</a:t>
            </a:r>
            <a:endParaRPr lang="en-US" sz="1400" i="1" dirty="0">
              <a:solidFill>
                <a:srgbClr val="B41428"/>
              </a:solidFill>
              <a:latin typeface="Arial" charset="0"/>
              <a:cs typeface="Arial" charset="0"/>
            </a:endParaRPr>
          </a:p>
        </p:txBody>
      </p:sp>
      <p:sp>
        <p:nvSpPr>
          <p:cNvPr id="8" name="TextBox 7"/>
          <p:cNvSpPr txBox="1"/>
          <p:nvPr/>
        </p:nvSpPr>
        <p:spPr>
          <a:xfrm>
            <a:off x="3075733" y="4868891"/>
            <a:ext cx="320634" cy="307777"/>
          </a:xfrm>
          <a:prstGeom prst="rect">
            <a:avLst/>
          </a:prstGeom>
          <a:noFill/>
        </p:spPr>
        <p:txBody>
          <a:bodyPr wrap="square" rtlCol="0">
            <a:spAutoFit/>
          </a:bodyPr>
          <a:lstStyle/>
          <a:p>
            <a:pPr defTabSz="914400" fontAlgn="base">
              <a:spcBef>
                <a:spcPct val="0"/>
              </a:spcBef>
              <a:spcAft>
                <a:spcPct val="0"/>
              </a:spcAft>
            </a:pPr>
            <a:r>
              <a:rPr lang="en-US" sz="1400" dirty="0">
                <a:solidFill>
                  <a:prstClr val="black"/>
                </a:solidFill>
                <a:latin typeface="Arial" charset="0"/>
                <a:cs typeface="Arial" charset="0"/>
              </a:rPr>
              <a:t>*</a:t>
            </a:r>
            <a:endParaRPr lang="en-US" sz="1400" dirty="0">
              <a:solidFill>
                <a:prstClr val="black"/>
              </a:solidFill>
              <a:latin typeface="Arial" charset="0"/>
              <a:cs typeface="Arial" charset="0"/>
            </a:endParaRPr>
          </a:p>
        </p:txBody>
      </p:sp>
      <p:sp>
        <p:nvSpPr>
          <p:cNvPr id="11" name="Rectangle 16"/>
          <p:cNvSpPr txBox="1">
            <a:spLocks noChangeArrowheads="1"/>
          </p:cNvSpPr>
          <p:nvPr/>
        </p:nvSpPr>
        <p:spPr>
          <a:xfrm>
            <a:off x="292608" y="54864"/>
            <a:ext cx="8229600" cy="1143000"/>
          </a:xfrm>
          <a:prstGeom prst="rect">
            <a:avLst/>
          </a:prstGeom>
        </p:spPr>
        <p:txBody>
          <a:bodyPr vert="horz" lIns="91440" tIns="45720" rIns="91440" bIns="45720" rtlCol="0" anchor="t" anchorCtr="0">
            <a:normAutofit/>
          </a:bodyPr>
          <a:lstStyle/>
          <a:p>
            <a:pPr defTabSz="914400">
              <a:spcBef>
                <a:spcPct val="0"/>
              </a:spcBef>
              <a:defRPr/>
            </a:pPr>
            <a:r>
              <a:rPr lang="en-US" sz="2800" dirty="0">
                <a:solidFill>
                  <a:srgbClr val="000064"/>
                </a:solidFill>
                <a:latin typeface="Arial" pitchFamily="34" charset="0"/>
                <a:cs typeface="Arial" pitchFamily="34" charset="0"/>
              </a:rPr>
              <a:t>Overview of 2012 – 2013 Results</a:t>
            </a:r>
            <a:r>
              <a:rPr lang="en-US" sz="500" dirty="0">
                <a:solidFill>
                  <a:srgbClr val="10167F"/>
                </a:solidFill>
                <a:latin typeface="Arial" pitchFamily="34" charset="0"/>
                <a:cs typeface="Arial" pitchFamily="34" charset="0"/>
              </a:rPr>
              <a:t/>
            </a:r>
            <a:br>
              <a:rPr lang="en-US" sz="500" dirty="0">
                <a:solidFill>
                  <a:srgbClr val="10167F"/>
                </a:solidFill>
                <a:latin typeface="Arial" pitchFamily="34" charset="0"/>
                <a:cs typeface="Arial" pitchFamily="34" charset="0"/>
              </a:rPr>
            </a:br>
            <a:r>
              <a:rPr lang="en-US" sz="2000" dirty="0">
                <a:solidFill>
                  <a:srgbClr val="696CAF"/>
                </a:solidFill>
                <a:latin typeface="Arial" pitchFamily="34" charset="0"/>
                <a:cs typeface="Arial" pitchFamily="34" charset="0"/>
              </a:rPr>
              <a:t>United Way of Greater Cincinnati Learning Community</a:t>
            </a:r>
          </a:p>
        </p:txBody>
      </p:sp>
      <p:sp>
        <p:nvSpPr>
          <p:cNvPr id="14"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graphicFrame>
        <p:nvGraphicFramePr>
          <p:cNvPr id="9" name="Chart 8"/>
          <p:cNvGraphicFramePr/>
          <p:nvPr>
            <p:extLst>
              <p:ext uri="{D42A27DB-BD31-4B8C-83A1-F6EECF244321}">
                <p14:modId xmlns:p14="http://schemas.microsoft.com/office/powerpoint/2010/main" val="2167088886"/>
              </p:ext>
            </p:extLst>
          </p:nvPr>
        </p:nvGraphicFramePr>
        <p:xfrm>
          <a:off x="724395" y="1876301"/>
          <a:ext cx="7730836" cy="3372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97752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56032" y="1048707"/>
            <a:ext cx="8139823" cy="4976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indent="1588" defTabSz="914400" fontAlgn="base">
              <a:spcBef>
                <a:spcPts val="600"/>
              </a:spcBef>
              <a:spcAft>
                <a:spcPct val="0"/>
              </a:spcAft>
              <a:buClr>
                <a:srgbClr val="0000FF"/>
              </a:buClr>
            </a:pPr>
            <a:endParaRPr lang="en-US" sz="2000" b="1" dirty="0">
              <a:solidFill>
                <a:srgbClr val="000064"/>
              </a:solidFill>
              <a:latin typeface="Arial" charset="0"/>
              <a:cs typeface="Arial" charset="0"/>
            </a:endParaRPr>
          </a:p>
          <a:p>
            <a:pPr marL="227012" lvl="2" defTabSz="914400" fontAlgn="base">
              <a:spcBef>
                <a:spcPts val="600"/>
              </a:spcBef>
              <a:spcAft>
                <a:spcPct val="0"/>
              </a:spcAft>
              <a:buClr>
                <a:srgbClr val="B41428"/>
              </a:buClr>
              <a:defRPr/>
            </a:pPr>
            <a:r>
              <a:rPr lang="en-US" sz="2000" b="1" dirty="0">
                <a:solidFill>
                  <a:srgbClr val="000064"/>
                </a:solidFill>
                <a:latin typeface="Arial" charset="0"/>
                <a:cs typeface="Arial" charset="0"/>
              </a:rPr>
              <a:t>Cause for celebration</a:t>
            </a:r>
          </a:p>
          <a:p>
            <a:pPr marL="688975" lvl="2" indent="-461963"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charset="0"/>
                <a:cs typeface="Arial" charset="0"/>
              </a:rPr>
              <a:t>Unexpected buy-in from providers / significant learnings reported</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charset="0"/>
                <a:cs typeface="Arial" charset="0"/>
              </a:rPr>
              <a:t>Unexpected groundswell of interest (funders, systems, schools, other program providers)</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charset="0"/>
                <a:cs typeface="Arial" charset="0"/>
              </a:rPr>
              <a:t>Shifting tide in community from a sole focus on academic measures of success to inclusion of “softer” measures</a:t>
            </a:r>
          </a:p>
          <a:p>
            <a:pPr marL="227012" lvl="2" defTabSz="914400" fontAlgn="base">
              <a:spcBef>
                <a:spcPts val="600"/>
              </a:spcBef>
              <a:spcAft>
                <a:spcPct val="0"/>
              </a:spcAft>
              <a:buClr>
                <a:srgbClr val="B41428"/>
              </a:buClr>
              <a:defRPr/>
            </a:pPr>
            <a:endParaRPr lang="en-US" sz="2000" b="1" dirty="0">
              <a:solidFill>
                <a:srgbClr val="000064"/>
              </a:solidFill>
              <a:latin typeface="Arial" charset="0"/>
              <a:cs typeface="Arial" charset="0"/>
            </a:endParaRPr>
          </a:p>
          <a:p>
            <a:pPr marL="227012" lvl="2" defTabSz="914400" fontAlgn="base">
              <a:spcAft>
                <a:spcPct val="0"/>
              </a:spcAft>
              <a:buClr>
                <a:srgbClr val="B41428"/>
              </a:buClr>
              <a:defRPr/>
            </a:pPr>
            <a:r>
              <a:rPr lang="en-US" sz="2000" b="1" dirty="0">
                <a:solidFill>
                  <a:srgbClr val="000064"/>
                </a:solidFill>
                <a:latin typeface="Arial" charset="0"/>
                <a:cs typeface="Arial" charset="0"/>
              </a:rPr>
              <a:t>Pause to reflect</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charset="0"/>
                <a:cs typeface="Arial" charset="0"/>
              </a:rPr>
              <a:t>Some challenges in data collection/analysis to connect Cincinnati Public School afterschool data to academic data  </a:t>
            </a:r>
          </a:p>
          <a:p>
            <a:pPr marL="688975" lvl="2" indent="-461963"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charset="0"/>
                <a:cs typeface="Arial" charset="0"/>
              </a:rPr>
              <a:t>Some audiences question the value of our aggregate data as there is neither a common database nor rigorous evaluation</a:t>
            </a:r>
          </a:p>
          <a:p>
            <a:pPr marL="688975" lvl="2" indent="-461963" defTabSz="914400" fontAlgn="base">
              <a:spcBef>
                <a:spcPts val="600"/>
              </a:spcBef>
              <a:spcAft>
                <a:spcPct val="0"/>
              </a:spcAft>
              <a:buClr>
                <a:srgbClr val="B41428"/>
              </a:buClr>
              <a:buFont typeface="Wingdings" panose="05000000000000000000" pitchFamily="2" charset="2"/>
              <a:buChar char="§"/>
              <a:defRPr/>
            </a:pPr>
            <a:endParaRPr lang="en-US" sz="2000" dirty="0">
              <a:solidFill>
                <a:srgbClr val="000064"/>
              </a:solidFill>
              <a:latin typeface="Arial" charset="0"/>
              <a:cs typeface="Arial" charset="0"/>
            </a:endParaRPr>
          </a:p>
          <a:p>
            <a:pPr marL="685800" lvl="2" indent="-227013" defTabSz="914400" fontAlgn="base">
              <a:spcBef>
                <a:spcPts val="600"/>
              </a:spcBef>
              <a:spcAft>
                <a:spcPct val="0"/>
              </a:spcAft>
              <a:buClr>
                <a:srgbClr val="0000FF"/>
              </a:buClr>
              <a:buFont typeface="Arial" pitchFamily="34" charset="0"/>
              <a:buChar char="•"/>
              <a:defRPr/>
            </a:pPr>
            <a:endParaRPr lang="en-US" b="1" baseline="30000" dirty="0">
              <a:solidFill>
                <a:prstClr val="black"/>
              </a:solidFill>
              <a:latin typeface="Arial" charset="0"/>
              <a:cs typeface="Arial" charset="0"/>
            </a:endParaRPr>
          </a:p>
          <a:p>
            <a:pPr marL="685800" lvl="2" indent="-227013" defTabSz="914400" fontAlgn="base">
              <a:spcBef>
                <a:spcPts val="600"/>
              </a:spcBef>
              <a:spcAft>
                <a:spcPct val="0"/>
              </a:spcAft>
              <a:buClr>
                <a:srgbClr val="0000FF"/>
              </a:buClr>
              <a:buFont typeface="Arial" pitchFamily="34" charset="0"/>
              <a:buChar char="•"/>
              <a:defRPr/>
            </a:pPr>
            <a:endParaRPr lang="en-US" dirty="0">
              <a:solidFill>
                <a:prstClr val="black"/>
              </a:solidFill>
              <a:latin typeface="Arial" charset="0"/>
              <a:cs typeface="Arial" charset="0"/>
            </a:endParaRPr>
          </a:p>
          <a:p>
            <a:pPr marL="685800" lvl="2" indent="-227013" defTabSz="914400" fontAlgn="base">
              <a:spcBef>
                <a:spcPts val="600"/>
              </a:spcBef>
              <a:spcAft>
                <a:spcPct val="0"/>
              </a:spcAft>
              <a:buClr>
                <a:srgbClr val="0000FF"/>
              </a:buClr>
              <a:buFont typeface="Arial" pitchFamily="34" charset="0"/>
              <a:buChar char="•"/>
              <a:defRPr/>
            </a:pPr>
            <a:endParaRPr lang="en-US" dirty="0">
              <a:solidFill>
                <a:prstClr val="black"/>
              </a:solidFill>
              <a:latin typeface="Arial" charset="0"/>
              <a:cs typeface="Arial" charset="0"/>
            </a:endParaRPr>
          </a:p>
          <a:p>
            <a:pPr marL="228600" lvl="1" indent="-227013" defTabSz="914400" fontAlgn="base">
              <a:spcBef>
                <a:spcPts val="600"/>
              </a:spcBef>
              <a:spcAft>
                <a:spcPct val="0"/>
              </a:spcAft>
              <a:buClr>
                <a:srgbClr val="0000FF"/>
              </a:buClr>
              <a:buFont typeface="Arial" pitchFamily="34" charset="0"/>
              <a:buChar char="•"/>
              <a:defRPr/>
            </a:pPr>
            <a:endParaRPr lang="en-US" dirty="0">
              <a:solidFill>
                <a:prstClr val="black"/>
              </a:solidFill>
              <a:latin typeface="Arial" charset="0"/>
              <a:cs typeface="Arial" charset="0"/>
            </a:endParaRPr>
          </a:p>
          <a:p>
            <a:pPr marL="228600" lvl="1" indent="-227013" defTabSz="914400" fontAlgn="base">
              <a:spcBef>
                <a:spcPts val="600"/>
              </a:spcBef>
              <a:spcAft>
                <a:spcPct val="0"/>
              </a:spcAft>
              <a:buClr>
                <a:srgbClr val="0000FF"/>
              </a:buClr>
              <a:buFont typeface="Arial" pitchFamily="34" charset="0"/>
              <a:buChar char="•"/>
              <a:defRPr/>
            </a:pPr>
            <a:endParaRPr lang="en-US" dirty="0">
              <a:solidFill>
                <a:prstClr val="black"/>
              </a:solidFill>
              <a:latin typeface="Arial" charset="0"/>
              <a:cs typeface="Arial" charset="0"/>
            </a:endParaRPr>
          </a:p>
          <a:p>
            <a:pPr marL="228600" lvl="1" indent="-227013" defTabSz="914400" fontAlgn="base">
              <a:spcBef>
                <a:spcPts val="600"/>
              </a:spcBef>
              <a:spcAft>
                <a:spcPct val="0"/>
              </a:spcAft>
              <a:buClr>
                <a:srgbClr val="0000FF"/>
              </a:buClr>
              <a:buFont typeface="Arial" pitchFamily="34" charset="0"/>
              <a:buChar char="•"/>
              <a:defRPr/>
            </a:pPr>
            <a:endParaRPr lang="en-US" dirty="0">
              <a:solidFill>
                <a:prstClr val="black"/>
              </a:solidFill>
              <a:latin typeface="Arial" charset="0"/>
              <a:cs typeface="Arial" charset="0"/>
            </a:endParaRPr>
          </a:p>
          <a:p>
            <a:pPr defTabSz="914400" fontAlgn="base">
              <a:spcBef>
                <a:spcPts val="1800"/>
              </a:spcBef>
              <a:spcAft>
                <a:spcPct val="0"/>
              </a:spcAft>
            </a:pPr>
            <a:endParaRPr lang="en-US" sz="2400" kern="0" dirty="0">
              <a:solidFill>
                <a:srgbClr val="000064"/>
              </a:solidFill>
              <a:latin typeface="Arial" charset="0"/>
              <a:cs typeface="Arial" charset="0"/>
            </a:endParaRPr>
          </a:p>
          <a:p>
            <a:pPr marL="806450" defTabSz="914400" fontAlgn="base">
              <a:spcAft>
                <a:spcPct val="0"/>
              </a:spcAft>
            </a:pPr>
            <a:endParaRPr lang="en-US" sz="2000" kern="0" dirty="0">
              <a:solidFill>
                <a:srgbClr val="000064"/>
              </a:solidFill>
              <a:latin typeface="Arial" charset="0"/>
              <a:cs typeface="Arial" charset="0"/>
            </a:endParaRPr>
          </a:p>
        </p:txBody>
      </p:sp>
      <p:pic>
        <p:nvPicPr>
          <p:cNvPr id="9"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6" name="Line 15"/>
          <p:cNvSpPr>
            <a:spLocks noChangeShapeType="1"/>
          </p:cNvSpPr>
          <p:nvPr/>
        </p:nvSpPr>
        <p:spPr bwMode="auto">
          <a:xfrm>
            <a:off x="342900" y="10782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Arial" charset="0"/>
              <a:cs typeface="Arial" charset="0"/>
            </a:endParaRPr>
          </a:p>
        </p:txBody>
      </p:sp>
      <p:sp>
        <p:nvSpPr>
          <p:cNvPr id="10" name="Rectangle 16"/>
          <p:cNvSpPr txBox="1">
            <a:spLocks noGrp="1" noChangeArrowheads="1"/>
          </p:cNvSpPr>
          <p:nvPr>
            <p:ph type="title"/>
          </p:nvPr>
        </p:nvSpPr>
        <p:spPr>
          <a:xfrm>
            <a:off x="342900" y="120259"/>
            <a:ext cx="8229600" cy="1143000"/>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0064"/>
                </a:solidFill>
                <a:effectLst/>
                <a:uLnTx/>
                <a:uFillTx/>
                <a:latin typeface="Arial" pitchFamily="34" charset="0"/>
                <a:ea typeface="+mj-ea"/>
                <a:cs typeface="Arial" pitchFamily="34" charset="0"/>
              </a:rPr>
              <a:t>What Worked</a:t>
            </a:r>
            <a:r>
              <a:rPr kumimoji="0" lang="en-US" sz="500" b="0" i="0" u="none" strike="noStrike" kern="1200" cap="none" spc="0" normalizeH="0" baseline="0" noProof="0" dirty="0" smtClean="0">
                <a:ln>
                  <a:noFill/>
                </a:ln>
                <a:solidFill>
                  <a:srgbClr val="10167F"/>
                </a:solidFill>
                <a:effectLst/>
                <a:uLnTx/>
                <a:uFillTx/>
                <a:latin typeface="Arial" pitchFamily="34" charset="0"/>
                <a:ea typeface="+mj-ea"/>
                <a:cs typeface="Arial" pitchFamily="34" charset="0"/>
              </a:rPr>
              <a:t/>
            </a:r>
            <a:br>
              <a:rPr kumimoji="0" lang="en-US" sz="500" b="0" i="0" u="none" strike="noStrike" kern="1200" cap="none" spc="0" normalizeH="0" baseline="0" noProof="0" dirty="0" smtClean="0">
                <a:ln>
                  <a:noFill/>
                </a:ln>
                <a:solidFill>
                  <a:srgbClr val="10167F"/>
                </a:solidFill>
                <a:effectLst/>
                <a:uLnTx/>
                <a:uFillTx/>
                <a:latin typeface="Arial" pitchFamily="34" charset="0"/>
                <a:ea typeface="+mj-ea"/>
                <a:cs typeface="Arial" pitchFamily="34" charset="0"/>
              </a:rPr>
            </a:br>
            <a:r>
              <a:rPr kumimoji="0" lang="en-US" sz="2000" b="0" i="0" u="none" strike="noStrike" kern="1200" cap="none" spc="0" normalizeH="0" baseline="0" noProof="0" dirty="0" smtClean="0">
                <a:ln>
                  <a:noFill/>
                </a:ln>
                <a:solidFill>
                  <a:srgbClr val="696CAF"/>
                </a:solidFill>
                <a:effectLst/>
                <a:uLnTx/>
                <a:uFillTx/>
                <a:latin typeface="Arial" pitchFamily="34" charset="0"/>
                <a:ea typeface="+mj-ea"/>
                <a:cs typeface="Arial" pitchFamily="34" charset="0"/>
              </a:rPr>
              <a:t>Major</a:t>
            </a:r>
            <a:r>
              <a:rPr kumimoji="0" lang="en-US" sz="2000" b="0" i="0" u="none" strike="noStrike" kern="1200" cap="none" spc="0" normalizeH="0" noProof="0" dirty="0" smtClean="0">
                <a:ln>
                  <a:noFill/>
                </a:ln>
                <a:solidFill>
                  <a:srgbClr val="696CAF"/>
                </a:solidFill>
                <a:effectLst/>
                <a:uLnTx/>
                <a:uFillTx/>
                <a:latin typeface="Arial" pitchFamily="34" charset="0"/>
                <a:ea typeface="+mj-ea"/>
                <a:cs typeface="Arial" pitchFamily="34" charset="0"/>
              </a:rPr>
              <a:t> Successes / Unforeseen Barriers</a:t>
            </a:r>
            <a:endParaRPr kumimoji="0" lang="en-US" sz="2000" b="0" i="0" u="none" strike="noStrike" kern="1200" cap="none" spc="0" normalizeH="0" baseline="0" noProof="0" dirty="0" smtClean="0">
              <a:ln>
                <a:noFill/>
              </a:ln>
              <a:solidFill>
                <a:srgbClr val="696CAF"/>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11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304649" y="1182785"/>
            <a:ext cx="8580438" cy="4802379"/>
          </a:xfrm>
          <a:prstGeom prst="rect">
            <a:avLst/>
          </a:prstGeom>
          <a:noFill/>
          <a:ln w="9525">
            <a:noFill/>
            <a:miter lim="800000"/>
            <a:headEnd/>
            <a:tailEnd/>
          </a:ln>
        </p:spPr>
        <p:txBody>
          <a:bodyPr/>
          <a:lstStyle/>
          <a:p>
            <a:pPr marL="0" lvl="2" defTabSz="914400" fontAlgn="base">
              <a:spcBef>
                <a:spcPts val="1200"/>
              </a:spcBef>
              <a:spcAft>
                <a:spcPct val="0"/>
              </a:spcAft>
              <a:buClr>
                <a:srgbClr val="B41428"/>
              </a:buClr>
              <a:defRPr/>
            </a:pPr>
            <a:r>
              <a:rPr lang="en-US" sz="2000" b="1" dirty="0">
                <a:solidFill>
                  <a:srgbClr val="000064"/>
                </a:solidFill>
                <a:latin typeface="Arial"/>
                <a:cs typeface="Arial" charset="0"/>
              </a:rPr>
              <a:t>Clear accomplishments</a:t>
            </a:r>
          </a:p>
          <a:p>
            <a:pPr marL="450850" lvl="2" indent="-45085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Develop capacity in youth programs to collect and use data</a:t>
            </a:r>
          </a:p>
          <a:p>
            <a:pPr marL="450850" lvl="2" indent="-45085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Build a learning community around social and emotional learning (plan, implement, improve); examine changes over time</a:t>
            </a:r>
          </a:p>
          <a:p>
            <a:pPr marL="450850" lvl="2" indent="-45085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Create a compelling message and unified story for stakeholders  </a:t>
            </a:r>
          </a:p>
          <a:p>
            <a:pPr marL="450850" lvl="2" indent="-45085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See if our children have the skills to succeed in school and </a:t>
            </a:r>
            <a:r>
              <a:rPr lang="en-US" sz="2000" dirty="0">
                <a:solidFill>
                  <a:srgbClr val="000064"/>
                </a:solidFill>
                <a:latin typeface="Arial"/>
                <a:cs typeface="Arial" charset="0"/>
              </a:rPr>
              <a:t>life</a:t>
            </a:r>
            <a:endParaRPr lang="en-US" sz="2000" dirty="0">
              <a:solidFill>
                <a:srgbClr val="000064"/>
              </a:solidFill>
              <a:latin typeface="Arial"/>
              <a:cs typeface="Arial" charset="0"/>
            </a:endParaRPr>
          </a:p>
          <a:p>
            <a:pPr marL="0" lvl="2" defTabSz="914400" fontAlgn="base">
              <a:spcAft>
                <a:spcPct val="0"/>
              </a:spcAft>
              <a:buClr>
                <a:srgbClr val="B41428"/>
              </a:buClr>
              <a:defRPr/>
            </a:pPr>
            <a:endParaRPr lang="en-US" sz="2000" b="1" dirty="0">
              <a:solidFill>
                <a:srgbClr val="000064"/>
              </a:solidFill>
              <a:latin typeface="Arial"/>
              <a:cs typeface="Arial" charset="0"/>
            </a:endParaRPr>
          </a:p>
          <a:p>
            <a:pPr marL="0" lvl="2" defTabSz="914400" fontAlgn="base">
              <a:spcAft>
                <a:spcPct val="0"/>
              </a:spcAft>
              <a:buClr>
                <a:srgbClr val="B41428"/>
              </a:buClr>
              <a:defRPr/>
            </a:pPr>
            <a:r>
              <a:rPr lang="en-US" sz="2000" b="1" dirty="0">
                <a:solidFill>
                  <a:srgbClr val="000064"/>
                </a:solidFill>
                <a:latin typeface="Arial"/>
                <a:cs typeface="Arial" charset="0"/>
              </a:rPr>
              <a:t>				   Mixed success</a:t>
            </a:r>
          </a:p>
          <a:p>
            <a:pPr marL="4346575" lvl="8" indent="-344488" defTabSz="914400">
              <a:spcBef>
                <a:spcPts val="1200"/>
              </a:spcBef>
              <a:buClr>
                <a:srgbClr val="B41428"/>
              </a:buClr>
              <a:buFont typeface="Wingdings" panose="05000000000000000000" pitchFamily="2" charset="2"/>
              <a:buChar char="§"/>
              <a:defRPr/>
            </a:pPr>
            <a:r>
              <a:rPr lang="en-US" sz="2000" dirty="0">
                <a:solidFill>
                  <a:srgbClr val="000064"/>
                </a:solidFill>
                <a:latin typeface="Arial"/>
                <a:cs typeface="Arial" charset="0"/>
              </a:rPr>
              <a:t>Describe </a:t>
            </a:r>
            <a:r>
              <a:rPr lang="en-US" sz="2000" dirty="0">
                <a:solidFill>
                  <a:srgbClr val="000064"/>
                </a:solidFill>
                <a:latin typeface="Arial"/>
                <a:cs typeface="Arial" charset="0"/>
              </a:rPr>
              <a:t>social </a:t>
            </a:r>
            <a:r>
              <a:rPr lang="en-US" sz="2000" dirty="0">
                <a:solidFill>
                  <a:srgbClr val="000064"/>
                </a:solidFill>
                <a:latin typeface="Arial"/>
                <a:cs typeface="Arial" charset="0"/>
              </a:rPr>
              <a:t>and emotional competence of children in Greater Cincinnati Region</a:t>
            </a:r>
          </a:p>
          <a:p>
            <a:pPr marL="4346575" lvl="8" indent="-344488" defTabSz="914400">
              <a:spcBef>
                <a:spcPts val="600"/>
              </a:spcBef>
              <a:buClr>
                <a:srgbClr val="B41428"/>
              </a:buClr>
              <a:buFont typeface="Wingdings" panose="05000000000000000000" pitchFamily="2" charset="2"/>
              <a:buChar char="§"/>
              <a:defRPr/>
            </a:pPr>
            <a:r>
              <a:rPr lang="en-US" sz="2000" dirty="0">
                <a:solidFill>
                  <a:srgbClr val="000064"/>
                </a:solidFill>
                <a:latin typeface="Arial"/>
                <a:cs typeface="Arial" charset="0"/>
              </a:rPr>
              <a:t>Link social and emotional data to academic and other data</a:t>
            </a:r>
          </a:p>
          <a:p>
            <a:pPr marL="4346575" lvl="8" indent="-344488" defTabSz="914400">
              <a:spcBef>
                <a:spcPts val="600"/>
              </a:spcBef>
              <a:buClr>
                <a:srgbClr val="B41428"/>
              </a:buClr>
              <a:buFont typeface="Wingdings" panose="05000000000000000000" pitchFamily="2" charset="2"/>
              <a:buChar char="§"/>
              <a:defRPr/>
            </a:pPr>
            <a:r>
              <a:rPr lang="en-US" sz="2000" dirty="0">
                <a:solidFill>
                  <a:srgbClr val="000064"/>
                </a:solidFill>
                <a:latin typeface="Arial"/>
                <a:cs typeface="Arial" charset="0"/>
              </a:rPr>
              <a:t>Compare our community to others</a:t>
            </a:r>
          </a:p>
          <a:p>
            <a:pPr marL="0" lvl="2" defTabSz="914400" fontAlgn="base">
              <a:spcBef>
                <a:spcPts val="1800"/>
              </a:spcBef>
              <a:spcAft>
                <a:spcPct val="0"/>
              </a:spcAft>
              <a:buClr>
                <a:srgbClr val="B41428"/>
              </a:buClr>
              <a:defRPr/>
            </a:pPr>
            <a:endParaRPr lang="en-US" sz="1600" dirty="0">
              <a:solidFill>
                <a:srgbClr val="696CA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696CA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228600" lvl="1" indent="-227013" defTabSz="914400" fontAlgn="base">
              <a:spcBef>
                <a:spcPts val="1200"/>
              </a:spcBef>
              <a:spcAft>
                <a:spcPct val="0"/>
              </a:spcAft>
              <a:buClr>
                <a:srgbClr val="696CAF"/>
              </a:buClr>
            </a:pPr>
            <a:endParaRPr lang="en-US" sz="1600" b="1" dirty="0">
              <a:solidFill>
                <a:srgbClr val="10167F"/>
              </a:solidFill>
              <a:latin typeface="Arial"/>
              <a:cs typeface="Arial" charset="0"/>
            </a:endParaRPr>
          </a:p>
        </p:txBody>
      </p:sp>
      <p:sp>
        <p:nvSpPr>
          <p:cNvPr id="6147" name="Rectangle 16"/>
          <p:cNvSpPr>
            <a:spLocks noGrp="1" noChangeArrowheads="1"/>
          </p:cNvSpPr>
          <p:nvPr>
            <p:ph type="title"/>
          </p:nvPr>
        </p:nvSpPr>
        <p:spPr>
          <a:xfrm>
            <a:off x="292101" y="54864"/>
            <a:ext cx="8572500" cy="596900"/>
          </a:xfrm>
        </p:spPr>
        <p:txBody>
          <a:bodyPr/>
          <a:lstStyle/>
          <a:p>
            <a:pPr eaLnBrk="1" hangingPunct="1"/>
            <a:r>
              <a:rPr lang="en-US" dirty="0" smtClean="0">
                <a:solidFill>
                  <a:srgbClr val="000064"/>
                </a:solidFill>
              </a:rPr>
              <a:t>What Worked  </a:t>
            </a:r>
            <a:r>
              <a:rPr lang="en-US" sz="500" dirty="0" smtClean="0">
                <a:solidFill>
                  <a:srgbClr val="000064"/>
                </a:solidFill>
              </a:rPr>
              <a:t/>
            </a:r>
            <a:br>
              <a:rPr lang="en-US" sz="500" dirty="0" smtClean="0">
                <a:solidFill>
                  <a:srgbClr val="000064"/>
                </a:solidFill>
              </a:rPr>
            </a:br>
            <a:r>
              <a:rPr lang="en-US" sz="2000" dirty="0" smtClean="0">
                <a:solidFill>
                  <a:srgbClr val="696CAF"/>
                </a:solidFill>
              </a:rPr>
              <a:t>Reflecting on Objectives Identified in 2012  </a:t>
            </a:r>
          </a:p>
        </p:txBody>
      </p:sp>
      <p:pic>
        <p:nvPicPr>
          <p:cNvPr id="7"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8"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405" y="3868868"/>
            <a:ext cx="3488209" cy="2116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68656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587791" y="1325287"/>
            <a:ext cx="7618058" cy="3139836"/>
          </a:xfrm>
          <a:prstGeom prst="rect">
            <a:avLst/>
          </a:prstGeom>
          <a:noFill/>
          <a:ln w="9525">
            <a:noFill/>
            <a:miter lim="800000"/>
            <a:headEnd/>
            <a:tailEnd/>
          </a:ln>
        </p:spPr>
        <p:txBody>
          <a:bodyPr/>
          <a:lstStyle/>
          <a:p>
            <a:pPr lvl="1" indent="-457200" defTabSz="914400" fontAlgn="base">
              <a:spcBef>
                <a:spcPct val="0"/>
              </a:spcBef>
              <a:spcAft>
                <a:spcPct val="0"/>
              </a:spcAft>
              <a:buClr>
                <a:srgbClr val="B41428"/>
              </a:buClr>
            </a:pPr>
            <a:r>
              <a:rPr lang="en-US" sz="2000" b="1" dirty="0">
                <a:solidFill>
                  <a:srgbClr val="000064"/>
                </a:solidFill>
                <a:latin typeface="Arial"/>
                <a:cs typeface="Arial" charset="0"/>
              </a:rPr>
              <a:t>Deepen the learning </a:t>
            </a:r>
            <a:endParaRPr lang="en-US" sz="2000" dirty="0">
              <a:solidFill>
                <a:srgbClr val="000064"/>
              </a:solidFill>
              <a:latin typeface="Arial"/>
              <a:cs typeface="Arial" charset="0"/>
            </a:endParaRPr>
          </a:p>
          <a:p>
            <a:pPr marL="463550" lvl="1" indent="-463550" defTabSz="914400" fontAlgn="base">
              <a:spcBef>
                <a:spcPts val="1200"/>
              </a:spcBef>
              <a:spcAft>
                <a:spcPct val="0"/>
              </a:spcAft>
              <a:buClr>
                <a:srgbClr val="B41428"/>
              </a:buClr>
              <a:buFont typeface="Wingdings" panose="05000000000000000000" pitchFamily="2" charset="2"/>
              <a:buChar char="§"/>
            </a:pPr>
            <a:r>
              <a:rPr lang="en-US" sz="2000" dirty="0">
                <a:solidFill>
                  <a:srgbClr val="000064"/>
                </a:solidFill>
                <a:latin typeface="Arial"/>
                <a:cs typeface="Arial" charset="0"/>
              </a:rPr>
              <a:t>Review data submitted May 2014</a:t>
            </a:r>
          </a:p>
          <a:p>
            <a:pPr marL="463550" lvl="1" indent="-463550" defTabSz="914400" fontAlgn="base">
              <a:spcBef>
                <a:spcPts val="600"/>
              </a:spcBef>
              <a:spcAft>
                <a:spcPct val="0"/>
              </a:spcAft>
              <a:buClr>
                <a:srgbClr val="B41428"/>
              </a:buClr>
              <a:buFont typeface="Wingdings" panose="05000000000000000000" pitchFamily="2" charset="2"/>
              <a:buChar char="§"/>
            </a:pPr>
            <a:r>
              <a:rPr lang="en-US" sz="2000" dirty="0">
                <a:solidFill>
                  <a:srgbClr val="000064"/>
                </a:solidFill>
                <a:latin typeface="Arial"/>
                <a:cs typeface="Arial" charset="0"/>
              </a:rPr>
              <a:t>Share the learnings with internal and              external </a:t>
            </a:r>
            <a:r>
              <a:rPr lang="en-US" sz="2000" dirty="0" err="1">
                <a:solidFill>
                  <a:srgbClr val="000064"/>
                </a:solidFill>
                <a:latin typeface="Arial"/>
                <a:cs typeface="Arial" charset="0"/>
              </a:rPr>
              <a:t>external</a:t>
            </a:r>
            <a:r>
              <a:rPr lang="en-US" sz="2000" dirty="0">
                <a:solidFill>
                  <a:srgbClr val="000064"/>
                </a:solidFill>
                <a:latin typeface="Arial"/>
                <a:cs typeface="Arial" charset="0"/>
              </a:rPr>
              <a:t> audiences</a:t>
            </a:r>
          </a:p>
          <a:p>
            <a:pPr marL="463550" lvl="1" indent="-463550" defTabSz="914400" fontAlgn="base">
              <a:spcBef>
                <a:spcPts val="600"/>
              </a:spcBef>
              <a:spcAft>
                <a:spcPct val="0"/>
              </a:spcAft>
              <a:buClr>
                <a:srgbClr val="B41428"/>
              </a:buClr>
              <a:buFont typeface="Wingdings" panose="05000000000000000000" pitchFamily="2" charset="2"/>
              <a:buChar char="§"/>
            </a:pPr>
            <a:r>
              <a:rPr lang="en-US" sz="2000" dirty="0">
                <a:solidFill>
                  <a:srgbClr val="000064"/>
                </a:solidFill>
                <a:latin typeface="Arial"/>
                <a:cs typeface="Arial" charset="0"/>
              </a:rPr>
              <a:t>Facilitate use of data to support                                        in real-time </a:t>
            </a:r>
            <a:r>
              <a:rPr lang="en-US" sz="2000" dirty="0">
                <a:solidFill>
                  <a:srgbClr val="000064"/>
                </a:solidFill>
                <a:latin typeface="Arial"/>
                <a:cs typeface="Arial" charset="0"/>
              </a:rPr>
              <a:t>action for </a:t>
            </a:r>
            <a:r>
              <a:rPr lang="en-US" sz="2000" dirty="0">
                <a:solidFill>
                  <a:srgbClr val="000064"/>
                </a:solidFill>
                <a:latin typeface="Arial"/>
                <a:cs typeface="Arial" charset="0"/>
              </a:rPr>
              <a:t>improvement</a:t>
            </a:r>
            <a:endParaRPr lang="en-US" sz="2000" dirty="0">
              <a:solidFill>
                <a:srgbClr val="000064"/>
              </a:solidFill>
              <a:latin typeface="Arial"/>
              <a:cs typeface="Arial" charset="0"/>
            </a:endParaRPr>
          </a:p>
          <a:p>
            <a:pPr marL="0" lvl="2" defTabSz="914400" fontAlgn="base">
              <a:spcAft>
                <a:spcPct val="0"/>
              </a:spcAft>
              <a:buClr>
                <a:srgbClr val="B41428"/>
              </a:buClr>
              <a:defRPr/>
            </a:pPr>
            <a:endParaRPr lang="en-US" sz="2000" dirty="0">
              <a:solidFill>
                <a:srgbClr val="000064"/>
              </a:solidFill>
              <a:latin typeface="Arial"/>
              <a:cs typeface="Arial" charset="0"/>
            </a:endParaRPr>
          </a:p>
          <a:p>
            <a:pPr marL="0" lvl="2" defTabSz="914400" fontAlgn="base">
              <a:spcAft>
                <a:spcPct val="0"/>
              </a:spcAft>
              <a:buClr>
                <a:srgbClr val="B41428"/>
              </a:buClr>
              <a:defRPr/>
            </a:pPr>
            <a:r>
              <a:rPr lang="en-US" sz="2000" b="1" dirty="0">
                <a:solidFill>
                  <a:srgbClr val="000064"/>
                </a:solidFill>
                <a:latin typeface="Arial"/>
                <a:cs typeface="Arial" charset="0"/>
              </a:rPr>
              <a:t>Connect social-emotional competence to other data</a:t>
            </a:r>
          </a:p>
          <a:p>
            <a:pPr marL="450850" lvl="2" indent="-450850" defTabSz="914400" fontAlgn="base">
              <a:spcBef>
                <a:spcPts val="12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Continue to assess linkages between DESSA-mini scores, program-specific data and academic measures  </a:t>
            </a:r>
          </a:p>
          <a:p>
            <a:pPr marL="450850" lvl="2" indent="-45085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Exploring local interest for use in classroom </a:t>
            </a:r>
          </a:p>
          <a:p>
            <a:pPr marL="450850" lvl="2" indent="-450850" defTabSz="914400" fontAlgn="base">
              <a:spcBef>
                <a:spcPts val="600"/>
              </a:spcBef>
              <a:spcAft>
                <a:spcPct val="0"/>
              </a:spcAft>
              <a:buClr>
                <a:srgbClr val="B41428"/>
              </a:buClr>
              <a:buFont typeface="Wingdings" panose="05000000000000000000" pitchFamily="2" charset="2"/>
              <a:buChar char="§"/>
              <a:defRPr/>
            </a:pPr>
            <a:r>
              <a:rPr lang="en-US" sz="2000" dirty="0">
                <a:solidFill>
                  <a:srgbClr val="000064"/>
                </a:solidFill>
                <a:latin typeface="Arial"/>
                <a:cs typeface="Arial" charset="0"/>
              </a:rPr>
              <a:t>Exploring value of a more rigorous approach to evaluation</a:t>
            </a:r>
          </a:p>
          <a:p>
            <a:pPr marL="457200" lvl="2" indent="-230188" defTabSz="914400" fontAlgn="base">
              <a:spcBef>
                <a:spcPts val="300"/>
              </a:spcBef>
              <a:spcAft>
                <a:spcPct val="0"/>
              </a:spcAft>
              <a:buClr>
                <a:srgbClr val="696CAF"/>
              </a:buClr>
            </a:pPr>
            <a:endParaRPr lang="en-US" sz="1600" dirty="0">
              <a:solidFill>
                <a:srgbClr val="696CA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a:p>
            <a:pPr marL="457200" lvl="2" indent="-230188" defTabSz="914400" fontAlgn="base">
              <a:spcBef>
                <a:spcPts val="300"/>
              </a:spcBef>
              <a:spcAft>
                <a:spcPct val="0"/>
              </a:spcAft>
              <a:buClr>
                <a:srgbClr val="696CAF"/>
              </a:buClr>
            </a:pPr>
            <a:endParaRPr lang="en-US" sz="1600" dirty="0">
              <a:solidFill>
                <a:srgbClr val="10167F"/>
              </a:solidFill>
              <a:latin typeface="Arial"/>
              <a:cs typeface="Arial" charset="0"/>
            </a:endParaRPr>
          </a:p>
        </p:txBody>
      </p:sp>
      <p:sp>
        <p:nvSpPr>
          <p:cNvPr id="6147" name="Rectangle 16"/>
          <p:cNvSpPr>
            <a:spLocks noGrp="1" noChangeArrowheads="1"/>
          </p:cNvSpPr>
          <p:nvPr>
            <p:ph type="title"/>
          </p:nvPr>
        </p:nvSpPr>
        <p:spPr>
          <a:xfrm>
            <a:off x="292101" y="54864"/>
            <a:ext cx="8572500" cy="924586"/>
          </a:xfrm>
        </p:spPr>
        <p:txBody>
          <a:bodyPr/>
          <a:lstStyle/>
          <a:p>
            <a:pPr eaLnBrk="1" hangingPunct="1"/>
            <a:r>
              <a:rPr lang="en-US" dirty="0" smtClean="0">
                <a:solidFill>
                  <a:srgbClr val="000064"/>
                </a:solidFill>
              </a:rPr>
              <a:t>Next Steps for Greater Cincinnati</a:t>
            </a:r>
            <a:r>
              <a:rPr lang="en-US" strike="sngStrike" dirty="0" smtClean="0">
                <a:solidFill>
                  <a:srgbClr val="000064"/>
                </a:solidFill>
              </a:rPr>
              <a:t/>
            </a:r>
            <a:br>
              <a:rPr lang="en-US" strike="sngStrike" dirty="0" smtClean="0">
                <a:solidFill>
                  <a:srgbClr val="000064"/>
                </a:solidFill>
              </a:rPr>
            </a:br>
            <a:r>
              <a:rPr lang="en-US" sz="2000" kern="1200" dirty="0" smtClean="0">
                <a:solidFill>
                  <a:srgbClr val="696CAF"/>
                </a:solidFill>
                <a:latin typeface="Arial" charset="0"/>
                <a:ea typeface="+mn-ea"/>
                <a:cs typeface="Arial" charset="0"/>
              </a:rPr>
              <a:t>Smarter and Better</a:t>
            </a:r>
            <a:r>
              <a:rPr lang="en-US" sz="2000" strike="sngStrike" kern="1200" dirty="0" smtClean="0">
                <a:solidFill>
                  <a:srgbClr val="696CAF"/>
                </a:solidFill>
                <a:latin typeface="Arial" charset="0"/>
                <a:ea typeface="+mn-ea"/>
                <a:cs typeface="Arial" charset="0"/>
              </a:rPr>
              <a:t/>
            </a:r>
            <a:br>
              <a:rPr lang="en-US" sz="2000" strike="sngStrike" kern="1200" dirty="0" smtClean="0">
                <a:solidFill>
                  <a:srgbClr val="696CAF"/>
                </a:solidFill>
                <a:latin typeface="Arial" charset="0"/>
                <a:ea typeface="+mn-ea"/>
                <a:cs typeface="Arial" charset="0"/>
              </a:rPr>
            </a:br>
            <a:endParaRPr lang="en-US" sz="2000" strike="sngStrike" kern="1200" dirty="0" smtClean="0">
              <a:solidFill>
                <a:srgbClr val="696CAF"/>
              </a:solidFill>
              <a:latin typeface="Arial" charset="0"/>
              <a:ea typeface="+mn-ea"/>
              <a:cs typeface="Arial" charset="0"/>
            </a:endParaRPr>
          </a:p>
        </p:txBody>
      </p:sp>
      <p:pic>
        <p:nvPicPr>
          <p:cNvPr id="7" name="Picture 13" descr="LIVE UNITED &amp; Logo 3-colo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177" y="6422091"/>
            <a:ext cx="2365445" cy="274320"/>
          </a:xfrm>
          <a:prstGeom prst="rect">
            <a:avLst/>
          </a:prstGeom>
          <a:noFill/>
          <a:ln w="9525">
            <a:noFill/>
            <a:miter lim="800000"/>
            <a:headEnd/>
            <a:tailEnd/>
          </a:ln>
        </p:spPr>
      </p:pic>
      <p:sp>
        <p:nvSpPr>
          <p:cNvPr id="8" name="Line 15"/>
          <p:cNvSpPr>
            <a:spLocks noChangeShapeType="1"/>
          </p:cNvSpPr>
          <p:nvPr/>
        </p:nvSpPr>
        <p:spPr bwMode="auto">
          <a:xfrm>
            <a:off x="368300" y="983626"/>
            <a:ext cx="8458200" cy="0"/>
          </a:xfrm>
          <a:prstGeom prst="line">
            <a:avLst/>
          </a:prstGeom>
          <a:noFill/>
          <a:ln w="44450">
            <a:solidFill>
              <a:srgbClr val="B41428"/>
            </a:solidFill>
            <a:round/>
            <a:headEnd/>
            <a:tailEnd/>
          </a:ln>
        </p:spPr>
        <p:txBody>
          <a:bodyPr wrap="none" anchor="ctr">
            <a:spAutoFit/>
          </a:bodyPr>
          <a:lstStyle/>
          <a:p>
            <a:pPr defTabSz="914400" fontAlgn="base">
              <a:spcBef>
                <a:spcPct val="0"/>
              </a:spcBef>
              <a:spcAft>
                <a:spcPct val="0"/>
              </a:spcAft>
            </a:pPr>
            <a:endParaRPr lang="en-US" sz="2400" dirty="0">
              <a:solidFill>
                <a:srgbClr val="BABABA"/>
              </a:solidFill>
              <a:latin typeface="Calibri"/>
              <a:cs typeface="Arial" charset="0"/>
            </a:endParaRPr>
          </a:p>
        </p:txBody>
      </p:sp>
      <p:pic>
        <p:nvPicPr>
          <p:cNvPr id="6" name="Picture 7" descr="C:\Users\pnagelkirk\AppData\Local\Microsoft\Windows\Temporary Internet Files\Content.IE5\1IJ6DV1N\MP90043881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9574" y="1325287"/>
            <a:ext cx="3444088" cy="2296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512178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Rectangle 6"/>
          <p:cNvSpPr/>
          <p:nvPr/>
        </p:nvSpPr>
        <p:spPr>
          <a:xfrm>
            <a:off x="533400" y="1752600"/>
            <a:ext cx="2362200" cy="1477328"/>
          </a:xfrm>
          <a:prstGeom prst="rect">
            <a:avLst/>
          </a:prstGeom>
        </p:spPr>
        <p:txBody>
          <a:bodyPr wrap="square">
            <a:spAutoFit/>
          </a:bodyPr>
          <a:lstStyle/>
          <a:p>
            <a:pPr defTabSz="914400"/>
            <a:r>
              <a:rPr lang="en-US" dirty="0">
                <a:solidFill>
                  <a:prstClr val="black"/>
                </a:solidFill>
                <a:latin typeface="Cambria" pitchFamily="18" charset="0"/>
              </a:rPr>
              <a:t>Charles Smith, </a:t>
            </a:r>
            <a:br>
              <a:rPr lang="en-US" dirty="0">
                <a:solidFill>
                  <a:prstClr val="black"/>
                </a:solidFill>
                <a:latin typeface="Cambria" pitchFamily="18" charset="0"/>
              </a:rPr>
            </a:br>
            <a:r>
              <a:rPr lang="en-US" dirty="0">
                <a:solidFill>
                  <a:prstClr val="black"/>
                </a:solidFill>
                <a:latin typeface="Cambria" pitchFamily="18" charset="0"/>
              </a:rPr>
              <a:t>Executive Director,</a:t>
            </a:r>
          </a:p>
          <a:p>
            <a:pPr defTabSz="914400"/>
            <a:r>
              <a:rPr lang="en-US" dirty="0">
                <a:solidFill>
                  <a:prstClr val="black"/>
                </a:solidFill>
                <a:latin typeface="Cambria" pitchFamily="18" charset="0"/>
              </a:rPr>
              <a:t>David P. </a:t>
            </a:r>
            <a:r>
              <a:rPr lang="en-US" dirty="0" err="1">
                <a:solidFill>
                  <a:prstClr val="black"/>
                </a:solidFill>
                <a:latin typeface="Cambria" pitchFamily="18" charset="0"/>
              </a:rPr>
              <a:t>Weikart</a:t>
            </a:r>
            <a:r>
              <a:rPr lang="en-US" dirty="0">
                <a:solidFill>
                  <a:prstClr val="black"/>
                </a:solidFill>
                <a:latin typeface="Cambria" pitchFamily="18" charset="0"/>
              </a:rPr>
              <a:t> Center for Youth Program Quality</a:t>
            </a:r>
          </a:p>
        </p:txBody>
      </p:sp>
      <p:sp>
        <p:nvSpPr>
          <p:cNvPr id="8" name="Rectangle 7"/>
          <p:cNvSpPr/>
          <p:nvPr/>
        </p:nvSpPr>
        <p:spPr>
          <a:xfrm>
            <a:off x="2514600" y="1752600"/>
            <a:ext cx="2590800" cy="1754326"/>
          </a:xfrm>
          <a:prstGeom prst="rect">
            <a:avLst/>
          </a:prstGeom>
        </p:spPr>
        <p:txBody>
          <a:bodyPr wrap="square">
            <a:spAutoFit/>
          </a:bodyPr>
          <a:lstStyle/>
          <a:p>
            <a:pPr defTabSz="914400"/>
            <a:r>
              <a:rPr lang="en-US" dirty="0">
                <a:solidFill>
                  <a:prstClr val="black"/>
                </a:solidFill>
                <a:latin typeface="Cambria" pitchFamily="18" charset="0"/>
              </a:rPr>
              <a:t>Jocelyn </a:t>
            </a:r>
            <a:r>
              <a:rPr lang="en-US" dirty="0" err="1">
                <a:solidFill>
                  <a:prstClr val="black"/>
                </a:solidFill>
                <a:latin typeface="Cambria" pitchFamily="18" charset="0"/>
              </a:rPr>
              <a:t>Wiedow</a:t>
            </a:r>
            <a:r>
              <a:rPr lang="en-US" dirty="0">
                <a:solidFill>
                  <a:prstClr val="black"/>
                </a:solidFill>
                <a:latin typeface="Cambria" pitchFamily="18" charset="0"/>
              </a:rPr>
              <a:t>, </a:t>
            </a:r>
          </a:p>
          <a:p>
            <a:pPr defTabSz="914400"/>
            <a:r>
              <a:rPr lang="en-US" dirty="0">
                <a:solidFill>
                  <a:prstClr val="black"/>
                </a:solidFill>
                <a:latin typeface="Cambria" pitchFamily="18" charset="0"/>
              </a:rPr>
              <a:t>Sprockets Quality </a:t>
            </a:r>
          </a:p>
          <a:p>
            <a:pPr defTabSz="914400"/>
            <a:r>
              <a:rPr lang="en-US" dirty="0">
                <a:solidFill>
                  <a:prstClr val="black"/>
                </a:solidFill>
                <a:latin typeface="Cambria" pitchFamily="18" charset="0"/>
              </a:rPr>
              <a:t>and Network </a:t>
            </a:r>
          </a:p>
          <a:p>
            <a:pPr defTabSz="914400"/>
            <a:r>
              <a:rPr lang="en-US" dirty="0">
                <a:solidFill>
                  <a:prstClr val="black"/>
                </a:solidFill>
                <a:latin typeface="Cambria" pitchFamily="18" charset="0"/>
              </a:rPr>
              <a:t>Organizer,</a:t>
            </a:r>
          </a:p>
          <a:p>
            <a:pPr defTabSz="914400"/>
            <a:r>
              <a:rPr lang="en-US" dirty="0">
                <a:solidFill>
                  <a:prstClr val="black"/>
                </a:solidFill>
                <a:latin typeface="Cambria" pitchFamily="18" charset="0"/>
              </a:rPr>
              <a:t>YWCA St Paul</a:t>
            </a:r>
          </a:p>
          <a:p>
            <a:pPr defTabSz="914400"/>
            <a:endParaRPr lang="en-US" dirty="0">
              <a:solidFill>
                <a:prstClr val="black"/>
              </a:solidFill>
              <a:latin typeface="Cambria" pitchFamily="18" charset="0"/>
            </a:endParaRPr>
          </a:p>
        </p:txBody>
      </p:sp>
      <p:sp>
        <p:nvSpPr>
          <p:cNvPr id="9" name="Rectangle 8"/>
          <p:cNvSpPr/>
          <p:nvPr/>
        </p:nvSpPr>
        <p:spPr>
          <a:xfrm>
            <a:off x="6477000" y="1752600"/>
            <a:ext cx="2209800" cy="1477328"/>
          </a:xfrm>
          <a:prstGeom prst="rect">
            <a:avLst/>
          </a:prstGeom>
        </p:spPr>
        <p:txBody>
          <a:bodyPr wrap="square">
            <a:spAutoFit/>
          </a:bodyPr>
          <a:lstStyle/>
          <a:p>
            <a:pPr defTabSz="914400"/>
            <a:r>
              <a:rPr lang="en-US" dirty="0">
                <a:solidFill>
                  <a:prstClr val="black"/>
                </a:solidFill>
                <a:latin typeface="Cambria" pitchFamily="18" charset="0"/>
              </a:rPr>
              <a:t>Patricia </a:t>
            </a:r>
            <a:r>
              <a:rPr lang="en-US" dirty="0" err="1">
                <a:solidFill>
                  <a:prstClr val="black"/>
                </a:solidFill>
                <a:latin typeface="Cambria" pitchFamily="18" charset="0"/>
              </a:rPr>
              <a:t>Nagelkirk</a:t>
            </a:r>
            <a:r>
              <a:rPr lang="en-US" dirty="0">
                <a:solidFill>
                  <a:prstClr val="black"/>
                </a:solidFill>
                <a:latin typeface="Cambria" pitchFamily="18" charset="0"/>
              </a:rPr>
              <a:t>, Director, Community Impact, United Way of Greater Cincinnati</a:t>
            </a:r>
          </a:p>
        </p:txBody>
      </p:sp>
      <p:pic>
        <p:nvPicPr>
          <p:cNvPr id="10" name="Picture 9" descr="C:\Users\charless\Desktop\Charles\Smith_Charle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91000"/>
            <a:ext cx="1333500" cy="1123950"/>
          </a:xfrm>
          <a:prstGeom prst="rect">
            <a:avLst/>
          </a:prstGeom>
          <a:noFill/>
          <a:ln>
            <a:noFill/>
          </a:ln>
        </p:spPr>
      </p:pic>
      <p:pic>
        <p:nvPicPr>
          <p:cNvPr id="71681" name="Picture 1" descr="S:\Webinars\Webinars 2014\5.28.14 Wallace webinar with Weikart Center\Presenters\Patricia-Nagelki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962400"/>
            <a:ext cx="1753815" cy="1457325"/>
          </a:xfrm>
          <a:prstGeom prst="rect">
            <a:avLst/>
          </a:prstGeom>
          <a:noFill/>
        </p:spPr>
      </p:pic>
      <p:pic>
        <p:nvPicPr>
          <p:cNvPr id="71682" name="Picture 2" descr="S:\Webinars\Webinars 2014\5.28.14 Wallace webinar with Weikart Center\Presenters\jocely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4191000"/>
            <a:ext cx="971550" cy="1295400"/>
          </a:xfrm>
          <a:prstGeom prst="rect">
            <a:avLst/>
          </a:prstGeom>
          <a:noFill/>
        </p:spPr>
      </p:pic>
      <p:sp>
        <p:nvSpPr>
          <p:cNvPr id="14" name="Rectangle 13"/>
          <p:cNvSpPr/>
          <p:nvPr/>
        </p:nvSpPr>
        <p:spPr>
          <a:xfrm>
            <a:off x="4495800" y="1752600"/>
            <a:ext cx="2590800" cy="1477328"/>
          </a:xfrm>
          <a:prstGeom prst="rect">
            <a:avLst/>
          </a:prstGeom>
        </p:spPr>
        <p:txBody>
          <a:bodyPr wrap="square">
            <a:spAutoFit/>
          </a:bodyPr>
          <a:lstStyle/>
          <a:p>
            <a:pPr defTabSz="914400"/>
            <a:r>
              <a:rPr lang="en-US" dirty="0">
                <a:solidFill>
                  <a:prstClr val="black"/>
                </a:solidFill>
                <a:latin typeface="Cambria" pitchFamily="18" charset="0"/>
              </a:rPr>
              <a:t>Emily </a:t>
            </a:r>
            <a:r>
              <a:rPr lang="en-US" dirty="0" err="1">
                <a:solidFill>
                  <a:prstClr val="black"/>
                </a:solidFill>
                <a:latin typeface="Cambria" pitchFamily="18" charset="0"/>
              </a:rPr>
              <a:t>Centeio</a:t>
            </a:r>
            <a:r>
              <a:rPr lang="en-US" dirty="0">
                <a:solidFill>
                  <a:prstClr val="black"/>
                </a:solidFill>
                <a:latin typeface="Cambria" pitchFamily="18" charset="0"/>
              </a:rPr>
              <a:t>, </a:t>
            </a:r>
          </a:p>
          <a:p>
            <a:pPr defTabSz="914400"/>
            <a:r>
              <a:rPr lang="en-US" dirty="0">
                <a:solidFill>
                  <a:prstClr val="black"/>
                </a:solidFill>
                <a:latin typeface="Cambria" pitchFamily="18" charset="0"/>
              </a:rPr>
              <a:t>Student Support Coordinator, </a:t>
            </a:r>
          </a:p>
          <a:p>
            <a:pPr defTabSz="914400"/>
            <a:r>
              <a:rPr lang="en-US" dirty="0">
                <a:solidFill>
                  <a:prstClr val="black"/>
                </a:solidFill>
                <a:latin typeface="Cambria" pitchFamily="18" charset="0"/>
              </a:rPr>
              <a:t>Epiphany School, </a:t>
            </a:r>
          </a:p>
          <a:p>
            <a:pPr defTabSz="914400"/>
            <a:r>
              <a:rPr lang="en-US" dirty="0">
                <a:solidFill>
                  <a:prstClr val="black"/>
                </a:solidFill>
                <a:latin typeface="Cambria" pitchFamily="18" charset="0"/>
              </a:rPr>
              <a:t>Boston, MA</a:t>
            </a:r>
          </a:p>
        </p:txBody>
      </p:sp>
    </p:spTree>
    <p:extLst>
      <p:ext uri="{BB962C8B-B14F-4D97-AF65-F5344CB8AC3E}">
        <p14:creationId xmlns:p14="http://schemas.microsoft.com/office/powerpoint/2010/main" val="1109963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503920" cy="2003425"/>
          </a:xfrm>
        </p:spPr>
        <p:txBody>
          <a:bodyPr>
            <a:noAutofit/>
          </a:bodyPr>
          <a:lstStyle/>
          <a:p>
            <a:pPr fontAlgn="base"/>
            <a:r>
              <a:rPr lang="en-US" sz="4000" dirty="0" smtClean="0">
                <a:cs typeface="Arial" pitchFamily="34" charset="0"/>
              </a:rPr>
              <a:t>Comprehensive Measurement </a:t>
            </a:r>
            <a:br>
              <a:rPr lang="en-US" sz="4000" dirty="0" smtClean="0">
                <a:cs typeface="Arial" pitchFamily="34" charset="0"/>
              </a:rPr>
            </a:br>
            <a:r>
              <a:rPr lang="en-US" sz="4000" dirty="0" smtClean="0">
                <a:cs typeface="Arial" pitchFamily="34" charset="0"/>
              </a:rPr>
              <a:t>in Afterschool Systems: </a:t>
            </a:r>
            <a:br>
              <a:rPr lang="en-US" sz="4000" dirty="0" smtClean="0">
                <a:cs typeface="Arial" pitchFamily="34" charset="0"/>
              </a:rPr>
            </a:br>
            <a:r>
              <a:rPr lang="en-US" sz="4000" dirty="0" smtClean="0">
                <a:cs typeface="Arial" pitchFamily="34" charset="0"/>
              </a:rPr>
              <a:t>A “How to” Focus on Youth Skills</a:t>
            </a:r>
            <a:endParaRPr lang="en-US" sz="4000" baseline="30000" dirty="0">
              <a:cs typeface="Arial" pitchFamily="34" charset="0"/>
            </a:endParaRPr>
          </a:p>
        </p:txBody>
      </p:sp>
      <p:sp>
        <p:nvSpPr>
          <p:cNvPr id="4" name="Subtitle 3"/>
          <p:cNvSpPr>
            <a:spLocks noGrp="1"/>
          </p:cNvSpPr>
          <p:nvPr>
            <p:ph type="subTitle" idx="1"/>
          </p:nvPr>
        </p:nvSpPr>
        <p:spPr>
          <a:xfrm>
            <a:off x="228600" y="4343400"/>
            <a:ext cx="8503920" cy="1752600"/>
          </a:xfrm>
        </p:spPr>
        <p:txBody>
          <a:bodyPr>
            <a:normAutofit fontScale="77500" lnSpcReduction="20000"/>
          </a:bodyPr>
          <a:lstStyle/>
          <a:p>
            <a:pPr marL="342900" indent="-342900">
              <a:buFont typeface="Arial" panose="020B0604020202020204" pitchFamily="34" charset="0"/>
              <a:buChar char="•"/>
            </a:pPr>
            <a:r>
              <a:rPr lang="en-US" dirty="0" smtClean="0"/>
              <a:t>Charles </a:t>
            </a:r>
            <a:r>
              <a:rPr lang="en-US" dirty="0"/>
              <a:t>Smith, Executive Director, David P. </a:t>
            </a:r>
            <a:r>
              <a:rPr lang="en-US" dirty="0" err="1"/>
              <a:t>Weikart</a:t>
            </a:r>
            <a:r>
              <a:rPr lang="en-US" dirty="0"/>
              <a:t> Center for Youth Program Quality</a:t>
            </a:r>
          </a:p>
          <a:p>
            <a:pPr marL="342900" indent="-342900">
              <a:buFont typeface="Arial" panose="020B0604020202020204" pitchFamily="34" charset="0"/>
              <a:buChar char="•"/>
            </a:pPr>
            <a:r>
              <a:rPr lang="en-US" dirty="0" smtClean="0"/>
              <a:t>Patricia </a:t>
            </a:r>
            <a:r>
              <a:rPr lang="en-US" dirty="0"/>
              <a:t>Nagelkirk, Director, Community Impact, United Way of Greater Cincinnati</a:t>
            </a:r>
          </a:p>
          <a:p>
            <a:pPr marL="342900" indent="-342900">
              <a:buFont typeface="Arial" panose="020B0604020202020204" pitchFamily="34" charset="0"/>
              <a:buChar char="•"/>
            </a:pPr>
            <a:r>
              <a:rPr lang="en-US" dirty="0" smtClean="0"/>
              <a:t>Jocelyn </a:t>
            </a:r>
            <a:r>
              <a:rPr lang="en-US" dirty="0" err="1"/>
              <a:t>Wiedow</a:t>
            </a:r>
            <a:r>
              <a:rPr lang="en-US" dirty="0"/>
              <a:t>, Youth Community Coordinator, Sprockets Network Organizer, YWCA St. Paul</a:t>
            </a:r>
          </a:p>
          <a:p>
            <a:pPr marL="342900" indent="-342900">
              <a:buFont typeface="Arial" panose="020B0604020202020204" pitchFamily="34" charset="0"/>
              <a:buChar char="•"/>
            </a:pPr>
            <a:r>
              <a:rPr lang="en-US" dirty="0" smtClean="0"/>
              <a:t>Emily </a:t>
            </a:r>
            <a:r>
              <a:rPr lang="en-US" dirty="0" err="1"/>
              <a:t>Centeio</a:t>
            </a:r>
            <a:r>
              <a:rPr lang="en-US" dirty="0"/>
              <a:t>, </a:t>
            </a:r>
            <a:r>
              <a:rPr lang="en-US" dirty="0" smtClean="0"/>
              <a:t>Student Support Coordinator, </a:t>
            </a:r>
            <a:r>
              <a:rPr lang="en-US" dirty="0"/>
              <a:t>Epiphany School, Boston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42472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28600"/>
            <a:ext cx="2795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869" y="381000"/>
            <a:ext cx="283057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issuelab.org/application/images/cover_graphics/300x385/forum_for_youth_investment_3.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00400" y="2464676"/>
            <a:ext cx="2857500" cy="3695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158" y="4038600"/>
            <a:ext cx="1963999"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City wide</a:t>
            </a:r>
          </a:p>
          <a:p>
            <a:pPr algn="ctr" defTabSz="914400"/>
            <a:r>
              <a:rPr lang="en-US" sz="3600" i="1" dirty="0">
                <a:solidFill>
                  <a:srgbClr val="4BACC6">
                    <a:lumMod val="50000"/>
                  </a:srgbClr>
                </a:solidFill>
                <a:latin typeface="Calibri"/>
              </a:rPr>
              <a:t>Systems</a:t>
            </a:r>
            <a:endParaRPr lang="en-US" sz="3600" i="1" dirty="0">
              <a:solidFill>
                <a:srgbClr val="4BACC6">
                  <a:lumMod val="50000"/>
                </a:srgbClr>
              </a:solidFill>
              <a:latin typeface="Calibri"/>
            </a:endParaRPr>
          </a:p>
        </p:txBody>
      </p:sp>
      <p:sp>
        <p:nvSpPr>
          <p:cNvPr id="7" name="TextBox 6"/>
          <p:cNvSpPr txBox="1"/>
          <p:nvPr/>
        </p:nvSpPr>
        <p:spPr>
          <a:xfrm>
            <a:off x="3313469" y="1278073"/>
            <a:ext cx="2631361"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Quality </a:t>
            </a:r>
          </a:p>
          <a:p>
            <a:pPr algn="ctr" defTabSz="914400"/>
            <a:r>
              <a:rPr lang="en-US" sz="3600" i="1" dirty="0">
                <a:solidFill>
                  <a:srgbClr val="4BACC6">
                    <a:lumMod val="50000"/>
                  </a:srgbClr>
                </a:solidFill>
                <a:latin typeface="Calibri"/>
              </a:rPr>
              <a:t>Assessments</a:t>
            </a:r>
          </a:p>
        </p:txBody>
      </p:sp>
      <p:sp>
        <p:nvSpPr>
          <p:cNvPr id="8" name="TextBox 7"/>
          <p:cNvSpPr txBox="1"/>
          <p:nvPr/>
        </p:nvSpPr>
        <p:spPr>
          <a:xfrm>
            <a:off x="6948766" y="3867833"/>
            <a:ext cx="1242455" cy="1200329"/>
          </a:xfrm>
          <a:prstGeom prst="rect">
            <a:avLst/>
          </a:prstGeom>
          <a:noFill/>
        </p:spPr>
        <p:txBody>
          <a:bodyPr wrap="none" rtlCol="0">
            <a:spAutoFit/>
          </a:bodyPr>
          <a:lstStyle/>
          <a:p>
            <a:pPr algn="ctr" defTabSz="914400"/>
            <a:r>
              <a:rPr lang="en-US" sz="3600" i="1" dirty="0">
                <a:solidFill>
                  <a:srgbClr val="4BACC6">
                    <a:lumMod val="50000"/>
                  </a:srgbClr>
                </a:solidFill>
                <a:latin typeface="Calibri"/>
              </a:rPr>
              <a:t>Youth</a:t>
            </a:r>
          </a:p>
          <a:p>
            <a:pPr algn="ctr" defTabSz="914400"/>
            <a:r>
              <a:rPr lang="en-US" sz="3600" i="1" dirty="0">
                <a:solidFill>
                  <a:srgbClr val="4BACC6">
                    <a:lumMod val="50000"/>
                  </a:srgbClr>
                </a:solidFill>
                <a:latin typeface="Calibri"/>
              </a:rPr>
              <a:t>Skills</a:t>
            </a:r>
            <a:endParaRPr lang="en-US" sz="3600" i="1" dirty="0">
              <a:solidFill>
                <a:srgbClr val="4BACC6">
                  <a:lumMod val="50000"/>
                </a:srgbClr>
              </a:solidFill>
              <a:latin typeface="Calibri"/>
            </a:endParaRPr>
          </a:p>
        </p:txBody>
      </p:sp>
    </p:spTree>
    <p:extLst>
      <p:ext uri="{BB962C8B-B14F-4D97-AF65-F5344CB8AC3E}">
        <p14:creationId xmlns:p14="http://schemas.microsoft.com/office/powerpoint/2010/main" val="66421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9004" y="1922711"/>
            <a:ext cx="8130414" cy="3106491"/>
            <a:chOff x="386736" y="1935453"/>
            <a:chExt cx="8130414" cy="2222172"/>
          </a:xfrm>
        </p:grpSpPr>
        <p:sp>
          <p:nvSpPr>
            <p:cNvPr id="5" name="Rectangle 4"/>
            <p:cNvSpPr/>
            <p:nvPr/>
          </p:nvSpPr>
          <p:spPr>
            <a:xfrm>
              <a:off x="1809541" y="3463104"/>
              <a:ext cx="1602209" cy="5849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Staff Engagement</a:t>
              </a:r>
            </a:p>
          </p:txBody>
        </p:sp>
        <p:sp>
          <p:nvSpPr>
            <p:cNvPr id="11" name="Rectangle 10"/>
            <p:cNvSpPr/>
            <p:nvPr/>
          </p:nvSpPr>
          <p:spPr>
            <a:xfrm>
              <a:off x="1143000" y="2438400"/>
              <a:ext cx="1447800" cy="629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dirty="0">
                  <a:solidFill>
                    <a:prstClr val="black"/>
                  </a:solidFill>
                  <a:latin typeface="Calibri"/>
                </a:rPr>
                <a:t>Quality </a:t>
              </a:r>
              <a:r>
                <a:rPr lang="en-US" dirty="0">
                  <a:solidFill>
                    <a:prstClr val="black"/>
                  </a:solidFill>
                  <a:latin typeface="Calibri"/>
                </a:rPr>
                <a:t>Management</a:t>
              </a:r>
              <a:endParaRPr lang="en-US" dirty="0">
                <a:solidFill>
                  <a:prstClr val="black"/>
                </a:solidFill>
                <a:latin typeface="Calibri"/>
              </a:endParaRPr>
            </a:p>
          </p:txBody>
        </p:sp>
        <p:sp>
          <p:nvSpPr>
            <p:cNvPr id="12" name="Rectangle 11"/>
            <p:cNvSpPr/>
            <p:nvPr/>
          </p:nvSpPr>
          <p:spPr>
            <a:xfrm>
              <a:off x="2819400" y="2438400"/>
              <a:ext cx="1432560" cy="629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dirty="0">
                  <a:solidFill>
                    <a:prstClr val="black"/>
                  </a:solidFill>
                  <a:latin typeface="Calibri"/>
                </a:rPr>
                <a:t>Quality </a:t>
              </a:r>
              <a:r>
                <a:rPr lang="en-US" dirty="0">
                  <a:solidFill>
                    <a:prstClr val="black"/>
                  </a:solidFill>
                  <a:latin typeface="Calibri"/>
                </a:rPr>
                <a:t>Instruction</a:t>
              </a:r>
              <a:endParaRPr lang="en-US" dirty="0">
                <a:solidFill>
                  <a:prstClr val="black"/>
                </a:solidFill>
                <a:latin typeface="Calibri"/>
              </a:endParaRPr>
            </a:p>
          </p:txBody>
        </p:sp>
        <p:sp>
          <p:nvSpPr>
            <p:cNvPr id="13" name="Rectangle 12"/>
            <p:cNvSpPr/>
            <p:nvPr/>
          </p:nvSpPr>
          <p:spPr>
            <a:xfrm>
              <a:off x="4495799" y="2438400"/>
              <a:ext cx="1430551" cy="6290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Youth </a:t>
              </a:r>
            </a:p>
            <a:p>
              <a:pPr algn="ctr" defTabSz="914400"/>
              <a:r>
                <a:rPr lang="en-US" sz="2000" dirty="0">
                  <a:solidFill>
                    <a:prstClr val="black"/>
                  </a:solidFill>
                  <a:latin typeface="Calibri"/>
                </a:rPr>
                <a:t>Skills</a:t>
              </a:r>
              <a:endParaRPr lang="en-US" sz="2000" dirty="0">
                <a:solidFill>
                  <a:prstClr val="black"/>
                </a:solidFill>
                <a:latin typeface="Calibri"/>
              </a:endParaRPr>
            </a:p>
          </p:txBody>
        </p:sp>
        <p:sp>
          <p:nvSpPr>
            <p:cNvPr id="14" name="Rectangle 13"/>
            <p:cNvSpPr/>
            <p:nvPr/>
          </p:nvSpPr>
          <p:spPr>
            <a:xfrm>
              <a:off x="3710437" y="3463104"/>
              <a:ext cx="1570724" cy="5830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r>
                <a:rPr lang="en-US" sz="2000" dirty="0">
                  <a:solidFill>
                    <a:prstClr val="black"/>
                  </a:solidFill>
                  <a:latin typeface="Calibri"/>
                </a:rPr>
                <a:t>Youth Engagement</a:t>
              </a:r>
            </a:p>
          </p:txBody>
        </p:sp>
        <p:sp>
          <p:nvSpPr>
            <p:cNvPr id="15" name="Rounded Rectangle 14"/>
            <p:cNvSpPr/>
            <p:nvPr/>
          </p:nvSpPr>
          <p:spPr>
            <a:xfrm>
              <a:off x="990599" y="2249835"/>
              <a:ext cx="5088151" cy="1907790"/>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latin typeface="Calibri"/>
              </a:endParaRPr>
            </a:p>
          </p:txBody>
        </p:sp>
        <p:cxnSp>
          <p:nvCxnSpPr>
            <p:cNvPr id="19" name="Straight Arrow Connector 18"/>
            <p:cNvCxnSpPr>
              <a:stCxn id="11" idx="3"/>
              <a:endCxn id="12" idx="1"/>
            </p:cNvCxnSpPr>
            <p:nvPr/>
          </p:nvCxnSpPr>
          <p:spPr>
            <a:xfrm>
              <a:off x="2590800" y="2752930"/>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3" idx="1"/>
            </p:cNvCxnSpPr>
            <p:nvPr/>
          </p:nvCxnSpPr>
          <p:spPr>
            <a:xfrm>
              <a:off x="4251960" y="2752930"/>
              <a:ext cx="24383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0"/>
              <a:endCxn id="12" idx="2"/>
            </p:cNvCxnSpPr>
            <p:nvPr/>
          </p:nvCxnSpPr>
          <p:spPr>
            <a:xfrm flipV="1">
              <a:off x="2610646" y="3067459"/>
              <a:ext cx="925034"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0"/>
              <a:endCxn id="13" idx="2"/>
            </p:cNvCxnSpPr>
            <p:nvPr/>
          </p:nvCxnSpPr>
          <p:spPr>
            <a:xfrm flipV="1">
              <a:off x="4495799" y="3067460"/>
              <a:ext cx="715276" cy="3956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5" idx="0"/>
            </p:cNvCxnSpPr>
            <p:nvPr/>
          </p:nvCxnSpPr>
          <p:spPr>
            <a:xfrm>
              <a:off x="1866900" y="3067459"/>
              <a:ext cx="743746"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a:endCxn id="14" idx="0"/>
            </p:cNvCxnSpPr>
            <p:nvPr/>
          </p:nvCxnSpPr>
          <p:spPr>
            <a:xfrm>
              <a:off x="3535680" y="3067459"/>
              <a:ext cx="960119" cy="3956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6316547" y="2932929"/>
              <a:ext cx="219404" cy="609600"/>
            </a:xfrm>
            <a:prstGeom prst="rightArrow">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9" name="Oval 28"/>
            <p:cNvSpPr/>
            <p:nvPr/>
          </p:nvSpPr>
          <p:spPr>
            <a:xfrm>
              <a:off x="6688351" y="2719900"/>
              <a:ext cx="1828799" cy="103565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prstClr val="black"/>
                  </a:solidFill>
                  <a:latin typeface="Calibri"/>
                </a:rPr>
                <a:t>Skill Transfer</a:t>
              </a:r>
              <a:endParaRPr lang="en-US" sz="2000" dirty="0">
                <a:solidFill>
                  <a:prstClr val="black"/>
                </a:solidFill>
                <a:latin typeface="Calibri"/>
              </a:endParaRPr>
            </a:p>
          </p:txBody>
        </p:sp>
        <p:sp>
          <p:nvSpPr>
            <p:cNvPr id="30" name="TextBox 29"/>
            <p:cNvSpPr txBox="1"/>
            <p:nvPr/>
          </p:nvSpPr>
          <p:spPr>
            <a:xfrm>
              <a:off x="2364777" y="1935453"/>
              <a:ext cx="2339793" cy="264195"/>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Program Outputs</a:t>
              </a:r>
              <a:endParaRPr lang="en-US" dirty="0">
                <a:solidFill>
                  <a:prstClr val="black"/>
                </a:solidFill>
                <a:latin typeface="Calibri"/>
              </a:endParaRPr>
            </a:p>
          </p:txBody>
        </p:sp>
        <p:sp>
          <p:nvSpPr>
            <p:cNvPr id="32" name="TextBox 31"/>
            <p:cNvSpPr txBox="1"/>
            <p:nvPr/>
          </p:nvSpPr>
          <p:spPr>
            <a:xfrm rot="16200000">
              <a:off x="205941" y="3053062"/>
              <a:ext cx="730921" cy="369332"/>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Inputs</a:t>
              </a:r>
              <a:endParaRPr lang="en-US" dirty="0">
                <a:solidFill>
                  <a:prstClr val="black"/>
                </a:solidFill>
                <a:latin typeface="Calibri"/>
              </a:endParaRPr>
            </a:p>
          </p:txBody>
        </p:sp>
      </p:grpSp>
      <p:sp>
        <p:nvSpPr>
          <p:cNvPr id="37" name="Title 36"/>
          <p:cNvSpPr>
            <a:spLocks noGrp="1"/>
          </p:cNvSpPr>
          <p:nvPr>
            <p:ph type="title"/>
          </p:nvPr>
        </p:nvSpPr>
        <p:spPr/>
        <p:txBody>
          <a:bodyPr>
            <a:normAutofit fontScale="90000"/>
          </a:bodyPr>
          <a:lstStyle/>
          <a:p>
            <a:r>
              <a:rPr lang="en-US" dirty="0" smtClean="0"/>
              <a:t>Logic Model for Comprehensive Measurement Systems (YPQI 2.0)</a:t>
            </a:r>
            <a:endParaRPr lang="en-US" dirty="0"/>
          </a:p>
        </p:txBody>
      </p:sp>
      <p:sp>
        <p:nvSpPr>
          <p:cNvPr id="77" name="TextBox 76"/>
          <p:cNvSpPr txBox="1"/>
          <p:nvPr/>
        </p:nvSpPr>
        <p:spPr>
          <a:xfrm>
            <a:off x="6917318" y="1916774"/>
            <a:ext cx="1295400" cy="375269"/>
          </a:xfrm>
          <a:prstGeom prst="rect">
            <a:avLst/>
          </a:prstGeom>
          <a:noFill/>
          <a:ln>
            <a:solidFill>
              <a:schemeClr val="tx1"/>
            </a:solidFill>
          </a:ln>
        </p:spPr>
        <p:txBody>
          <a:bodyPr wrap="square" rtlCol="0">
            <a:spAutoFit/>
          </a:bodyPr>
          <a:lstStyle/>
          <a:p>
            <a:pPr algn="ctr" defTabSz="914400"/>
            <a:r>
              <a:rPr lang="en-US" dirty="0">
                <a:solidFill>
                  <a:prstClr val="black"/>
                </a:solidFill>
                <a:latin typeface="Calibri"/>
              </a:rPr>
              <a:t>Outcomes</a:t>
            </a:r>
            <a:endParaRPr lang="en-US" dirty="0">
              <a:solidFill>
                <a:prstClr val="black"/>
              </a:solidFill>
              <a:latin typeface="Calibri"/>
            </a:endParaRPr>
          </a:p>
        </p:txBody>
      </p:sp>
    </p:spTree>
    <p:extLst>
      <p:ext uri="{BB962C8B-B14F-4D97-AF65-F5344CB8AC3E}">
        <p14:creationId xmlns:p14="http://schemas.microsoft.com/office/powerpoint/2010/main" val="371017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Soft Skills</a:t>
            </a:r>
            <a:endParaRPr lang="en-US" dirty="0" smtClean="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95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8100" y="762000"/>
            <a:ext cx="5067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1197076"/>
            <a:ext cx="3352800" cy="45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304800" y="6501376"/>
            <a:ext cx="7086600"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7AB93B"/>
                </a:solidFill>
                <a:latin typeface="Calibri"/>
              </a:rPr>
              <a:t>© 2012 The Forum for Youth Investment.</a:t>
            </a:r>
            <a:endParaRPr lang="en-US" dirty="0">
              <a:solidFill>
                <a:srgbClr val="7AB93B"/>
              </a:solidFill>
              <a:latin typeface="Calibri"/>
            </a:endParaRPr>
          </a:p>
        </p:txBody>
      </p:sp>
    </p:spTree>
    <p:extLst>
      <p:ext uri="{BB962C8B-B14F-4D97-AF65-F5344CB8AC3E}">
        <p14:creationId xmlns:p14="http://schemas.microsoft.com/office/powerpoint/2010/main" val="1247136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Measures Reviewed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California Healthy Kids Survey Resilience &amp; Youth Development Module </a:t>
            </a:r>
          </a:p>
          <a:p>
            <a:r>
              <a:rPr lang="en-US" dirty="0" smtClean="0"/>
              <a:t>Developmental Assets Profile </a:t>
            </a:r>
          </a:p>
          <a:p>
            <a:r>
              <a:rPr lang="en-US" dirty="0" smtClean="0"/>
              <a:t>Devereux Student Strengths Assessment </a:t>
            </a:r>
          </a:p>
          <a:p>
            <a:r>
              <a:rPr lang="en-US" dirty="0" smtClean="0"/>
              <a:t>Holistic Student Assessment </a:t>
            </a:r>
          </a:p>
          <a:p>
            <a:r>
              <a:rPr lang="en-US" dirty="0" smtClean="0"/>
              <a:t>San Francisco Beacons Youth Survey </a:t>
            </a:r>
          </a:p>
          <a:p>
            <a:r>
              <a:rPr lang="en-US" dirty="0" smtClean="0"/>
              <a:t>Social Skills Improvement System Rating Scales </a:t>
            </a:r>
          </a:p>
          <a:p>
            <a:r>
              <a:rPr lang="en-US" dirty="0" smtClean="0"/>
              <a:t>Survey of Academic and Youth Outcomes </a:t>
            </a:r>
          </a:p>
          <a:p>
            <a:r>
              <a:rPr lang="en-US" dirty="0" smtClean="0"/>
              <a:t>Youth Experiences Survey 2.0 </a:t>
            </a:r>
          </a:p>
          <a:p>
            <a:r>
              <a:rPr lang="en-US" dirty="0" smtClean="0"/>
              <a:t>Youth Outcomes Battery </a:t>
            </a:r>
          </a:p>
          <a:p>
            <a:r>
              <a:rPr lang="en-US" dirty="0" smtClean="0"/>
              <a:t>Youth Outcome Measures Online Toolbox </a:t>
            </a:r>
            <a:endParaRPr lang="en-US" dirty="0"/>
          </a:p>
        </p:txBody>
      </p:sp>
    </p:spTree>
    <p:extLst>
      <p:ext uri="{BB962C8B-B14F-4D97-AF65-F5344CB8AC3E}">
        <p14:creationId xmlns:p14="http://schemas.microsoft.com/office/powerpoint/2010/main" val="92098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for Skill Measurement</a:t>
            </a:r>
            <a:endParaRPr lang="en-US" dirty="0"/>
          </a:p>
        </p:txBody>
      </p:sp>
      <p:sp>
        <p:nvSpPr>
          <p:cNvPr id="4" name="Content Placeholder 2"/>
          <p:cNvSpPr>
            <a:spLocks noGrp="1"/>
          </p:cNvSpPr>
          <p:nvPr>
            <p:ph idx="1"/>
          </p:nvPr>
        </p:nvSpPr>
        <p:spPr>
          <a:xfrm>
            <a:off x="228600" y="1219200"/>
            <a:ext cx="8686800" cy="4906963"/>
          </a:xfrm>
        </p:spPr>
        <p:txBody>
          <a:bodyPr>
            <a:normAutofit lnSpcReduction="10000"/>
          </a:bodyPr>
          <a:lstStyle/>
          <a:p>
            <a:pPr lvl="0"/>
            <a:r>
              <a:rPr lang="en-US" b="1" dirty="0"/>
              <a:t>Community </a:t>
            </a:r>
            <a:r>
              <a:rPr lang="en-US" b="1" u="sng" dirty="0"/>
              <a:t>Position</a:t>
            </a:r>
            <a:r>
              <a:rPr lang="en-US" b="1" dirty="0"/>
              <a:t>ing</a:t>
            </a:r>
            <a:r>
              <a:rPr lang="en-US" dirty="0"/>
              <a:t> - Communicate </a:t>
            </a:r>
            <a:r>
              <a:rPr lang="en-US" u="sng" dirty="0"/>
              <a:t>intended</a:t>
            </a:r>
            <a:r>
              <a:rPr lang="en-US" dirty="0"/>
              <a:t> outputs and outcomes to </a:t>
            </a:r>
            <a:r>
              <a:rPr lang="en-US" dirty="0" smtClean="0"/>
              <a:t>internal and external stakeholders</a:t>
            </a:r>
          </a:p>
          <a:p>
            <a:pPr lvl="0"/>
            <a:endParaRPr lang="en-US" dirty="0"/>
          </a:p>
          <a:p>
            <a:pPr lvl="0"/>
            <a:r>
              <a:rPr lang="en-US" b="1" u="sng" dirty="0"/>
              <a:t>Performance</a:t>
            </a:r>
            <a:r>
              <a:rPr lang="en-US" b="1" dirty="0"/>
              <a:t> Improvement</a:t>
            </a:r>
            <a:r>
              <a:rPr lang="en-US" dirty="0"/>
              <a:t>  - Local performance data supports </a:t>
            </a:r>
            <a:r>
              <a:rPr lang="en-US" dirty="0" smtClean="0"/>
              <a:t>real-time </a:t>
            </a:r>
            <a:r>
              <a:rPr lang="en-US" dirty="0"/>
              <a:t>action for </a:t>
            </a:r>
            <a:r>
              <a:rPr lang="en-US" dirty="0" smtClean="0"/>
              <a:t>improvement against local norms</a:t>
            </a:r>
          </a:p>
          <a:p>
            <a:pPr lvl="0"/>
            <a:endParaRPr lang="en-US" dirty="0"/>
          </a:p>
          <a:p>
            <a:pPr lvl="0"/>
            <a:r>
              <a:rPr lang="en-US" b="1" dirty="0"/>
              <a:t>Rigorous </a:t>
            </a:r>
            <a:r>
              <a:rPr lang="en-US" b="1" u="sng" dirty="0"/>
              <a:t>Proof</a:t>
            </a:r>
            <a:r>
              <a:rPr lang="en-US" dirty="0"/>
              <a:t> - </a:t>
            </a:r>
            <a:r>
              <a:rPr lang="en-US" dirty="0" smtClean="0"/>
              <a:t>Evaluation </a:t>
            </a:r>
            <a:r>
              <a:rPr lang="en-US" dirty="0"/>
              <a:t>design </a:t>
            </a:r>
            <a:r>
              <a:rPr lang="en-US" dirty="0" smtClean="0"/>
              <a:t>implemented by third party estimates </a:t>
            </a:r>
            <a:r>
              <a:rPr lang="en-US" dirty="0"/>
              <a:t>individual growth or program impact</a:t>
            </a:r>
          </a:p>
          <a:p>
            <a:endParaRPr lang="en-US" dirty="0"/>
          </a:p>
        </p:txBody>
      </p:sp>
    </p:spTree>
    <p:extLst>
      <p:ext uri="{BB962C8B-B14F-4D97-AF65-F5344CB8AC3E}">
        <p14:creationId xmlns:p14="http://schemas.microsoft.com/office/powerpoint/2010/main" val="392099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YPF Template 5.201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CYPQ">
      <a:dk1>
        <a:sysClr val="windowText" lastClr="000000"/>
      </a:dk1>
      <a:lt1>
        <a:sysClr val="window" lastClr="FFFFFF"/>
      </a:lt1>
      <a:dk2>
        <a:srgbClr val="7AB93B"/>
      </a:dk2>
      <a:lt2>
        <a:srgbClr val="0088C9"/>
      </a:lt2>
      <a:accent1>
        <a:srgbClr val="92D400"/>
      </a:accent1>
      <a:accent2>
        <a:srgbClr val="7F7F7F"/>
      </a:accent2>
      <a:accent3>
        <a:srgbClr val="F2F2F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_Templat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3036</Words>
  <Application>Microsoft Macintosh PowerPoint</Application>
  <PresentationFormat>On-screen Show (4:3)</PresentationFormat>
  <Paragraphs>322</Paragraphs>
  <Slides>24</Slides>
  <Notes>19</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AYPF Template 5.2012</vt:lpstr>
      <vt:lpstr>1_Office Theme</vt:lpstr>
      <vt:lpstr>PowerPoint_Template</vt:lpstr>
      <vt:lpstr>2_Office Theme</vt:lpstr>
      <vt:lpstr>Focus on Outcomes: Developing a Comprehensive Measurement Framework in Afterschool </vt:lpstr>
      <vt:lpstr>Webinar Technical Support </vt:lpstr>
      <vt:lpstr>Presenters</vt:lpstr>
      <vt:lpstr>Comprehensive Measurement  in Afterschool Systems:  A “How to” Focus on Youth Skills</vt:lpstr>
      <vt:lpstr>PowerPoint Presentation</vt:lpstr>
      <vt:lpstr>Logic Model for Comprehensive Measurement Systems (YPQI 2.0)</vt:lpstr>
      <vt:lpstr>Soft Skills</vt:lpstr>
      <vt:lpstr>Measures Reviewed </vt:lpstr>
      <vt:lpstr>Purposes for Skill Measurement</vt:lpstr>
      <vt:lpstr>Question for the exemplary sites:</vt:lpstr>
      <vt:lpstr>Social and Emotional Competence  A Strategy to Accelerate Student Success </vt:lpstr>
      <vt:lpstr>PowerPoint Presentation</vt:lpstr>
      <vt:lpstr>Developing Common Measures Early Activities: United Way and Funded Partners Created a Case   </vt:lpstr>
      <vt:lpstr>PowerPoint Presentation</vt:lpstr>
      <vt:lpstr>PowerPoint Presentation</vt:lpstr>
      <vt:lpstr>Developing Common Measures Partner Choice of Tool – the Devereux Student Strengths Assessment</vt:lpstr>
      <vt:lpstr>Pilot Year: 2012 - 2013 United Way Open to Possibility – Few Restrictions Made on Partners  </vt:lpstr>
      <vt:lpstr>Overview of 2012 - 2013 Results United Way of Greater Cincinnati Learning Community</vt:lpstr>
      <vt:lpstr>Overview of 2012 - 2013 Results United Way of Greater Cincinnati Learning Community</vt:lpstr>
      <vt:lpstr>Overview of 2012 - 2013 Results United Way of Greater Cincinnati Learning Community</vt:lpstr>
      <vt:lpstr>PowerPoint Presentation</vt:lpstr>
      <vt:lpstr>What Worked Major Successes / Unforeseen Barriers</vt:lpstr>
      <vt:lpstr>What Worked   Reflecting on Objectives Identified in 2012  </vt:lpstr>
      <vt:lpstr>Next Steps for Greater Cincinnati Smarter and Better </vt:lpstr>
    </vt:vector>
  </TitlesOfParts>
  <Company>American Youth Policy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Knowles</dc:creator>
  <cp:lastModifiedBy>George Knowles</cp:lastModifiedBy>
  <cp:revision>2</cp:revision>
  <dcterms:created xsi:type="dcterms:W3CDTF">2014-05-28T19:33:22Z</dcterms:created>
  <dcterms:modified xsi:type="dcterms:W3CDTF">2014-05-28T19:34:28Z</dcterms:modified>
</cp:coreProperties>
</file>