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2" r:id="rId2"/>
    <p:sldMasterId id="2147483678" r:id="rId3"/>
  </p:sldMasterIdLst>
  <p:notesMasterIdLst>
    <p:notesMasterId r:id="rId19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1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3E5200-EA53-6646-BD79-44ED0C4495AE}" type="datetimeFigureOut">
              <a:rPr lang="en-US" smtClean="0"/>
              <a:t>5/1/14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83047-B67C-B444-A32E-18CDBDC1F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39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7967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Length:</a:t>
            </a:r>
            <a:r>
              <a:rPr lang="en-US" baseline="0" dirty="0" smtClean="0"/>
              <a:t> Longer more comprehensive, but more confusing – which measures to include in survey, and in reports?  Too long - bad measurement from survey fatigue. Structure is debatable – which specific measures to include.</a:t>
            </a:r>
          </a:p>
          <a:p>
            <a:r>
              <a:rPr lang="en-US" baseline="0" dirty="0" smtClean="0"/>
              <a:t>Public: Concerns about reporting bias, but more useful, more fair to respondents, more buy-in from multiple parties (all but principals)</a:t>
            </a:r>
          </a:p>
          <a:p>
            <a:r>
              <a:rPr lang="en-US" baseline="0" dirty="0" smtClean="0"/>
              <a:t>Framework useful as a guide, consistent w/district guidance.  But other places may have other frameworks in place. </a:t>
            </a:r>
          </a:p>
          <a:p>
            <a:r>
              <a:rPr lang="en-US" dirty="0" smtClean="0"/>
              <a:t>Comparisons:</a:t>
            </a:r>
            <a:r>
              <a:rPr lang="en-US" baseline="0" dirty="0" smtClean="0"/>
              <a:t> Turns reports from formative assessment tool to evaluation of school, dispute over what comparison should be – what types of schools, what years?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0208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67967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00871-F0CC-4271-BBAE-D518C61D443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2216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00871-F0CC-4271-BBAE-D518C61D443E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93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collaboration over</a:t>
            </a:r>
            <a:r>
              <a:rPr lang="en-US" baseline="0" dirty="0" smtClean="0"/>
              <a:t> many years built buy-in, familiarity.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9327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49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of</a:t>
            </a:r>
            <a:r>
              <a:rPr lang="en-US" baseline="0" dirty="0" smtClean="0"/>
              <a:t> research on policies –ending social promotion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90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074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 smtClean="0"/>
              <a:t>Switched to color scheme based on results.  </a:t>
            </a:r>
          </a:p>
          <a:p>
            <a:pPr marL="0" indent="0">
              <a:buNone/>
            </a:pPr>
            <a:r>
              <a:rPr lang="en-US" sz="1200" dirty="0" smtClean="0"/>
              <a:t>Need context to make meaningful</a:t>
            </a:r>
          </a:p>
          <a:p>
            <a:pPr marL="0" indent="0">
              <a:buNone/>
            </a:pPr>
            <a:r>
              <a:rPr lang="en-US" sz="1200" dirty="0" smtClean="0"/>
              <a:t>Color makes it easy to read, but becomes evaluative</a:t>
            </a:r>
          </a:p>
          <a:p>
            <a:pPr marL="0" indent="0">
              <a:buNone/>
            </a:pPr>
            <a:r>
              <a:rPr lang="en-US" sz="1200" dirty="0" smtClean="0"/>
              <a:t>What should be considered “strong”?</a:t>
            </a:r>
          </a:p>
          <a:p>
            <a:r>
              <a:rPr lang="en-US" sz="1100" dirty="0" smtClean="0"/>
              <a:t>Same for all schools?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9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on each essential</a:t>
            </a:r>
            <a:r>
              <a:rPr lang="en-US" baseline="0" dirty="0" smtClean="0"/>
              <a:t> and each measure to similar schools.  This is school leadership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3118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Breakdown of responses of teachers/students on each</a:t>
            </a:r>
            <a:r>
              <a:rPr lang="en-US" baseline="0" dirty="0" smtClean="0"/>
              <a:t> question – these are two questions in program coherence.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5310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/>
            <a:r>
              <a:rPr lang="en-US" dirty="0" smtClean="0"/>
              <a:t>High</a:t>
            </a:r>
            <a:r>
              <a:rPr lang="en-US" baseline="0" dirty="0" smtClean="0"/>
              <a:t> participation: 93% of districts, 85% of schools, 75% of all teachers, 71% of all students</a:t>
            </a:r>
            <a:endParaRPr lang="en-US" dirty="0" smtClean="0"/>
          </a:p>
          <a:p>
            <a:pPr lvl="2"/>
            <a:r>
              <a:rPr lang="en-US" dirty="0" smtClean="0"/>
              <a:t>Pushback:</a:t>
            </a:r>
            <a:r>
              <a:rPr lang="en-US" baseline="0" dirty="0" smtClean="0"/>
              <a:t> </a:t>
            </a:r>
            <a:r>
              <a:rPr lang="en-US" dirty="0" smtClean="0"/>
              <a:t>Content, Comparisons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Without research showing it matters in their context, why should they take the survey? </a:t>
            </a:r>
            <a:r>
              <a:rPr lang="en-US" dirty="0" smtClean="0"/>
              <a:t>How can there be research without</a:t>
            </a:r>
            <a:r>
              <a:rPr lang="en-US" baseline="0" dirty="0" smtClean="0"/>
              <a:t> data?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53ACE2-0B3C-40D5-A4AA-F0349552B3A6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5122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chemeClr val="bg1">
                <a:lumMod val="50000"/>
              </a:scheme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0" name="Rounded Rectangle 9"/>
          <p:cNvSpPr/>
          <p:nvPr userDrawn="1"/>
        </p:nvSpPr>
        <p:spPr>
          <a:xfrm>
            <a:off x="418596" y="434162"/>
            <a:ext cx="8306809" cy="310896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black"/>
              </a:solidFill>
              <a:latin typeface="Verdana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Century Schoolbook" pitchFamily="18" charset="0"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  <a:latin typeface="Century Schoolbook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AC0302-455F-491E-951C-8F25F3B809BC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/>
              <a:t>5/1/14</a:t>
            </a:fld>
            <a:endParaRPr 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E0912E-E5C5-401B-A6F5-148F29E7C5C3}" type="slidenum">
              <a:rPr 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/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pic>
        <p:nvPicPr>
          <p:cNvPr id="9" name="Picture 8" descr="AYPF_logoFINAL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5562600"/>
            <a:ext cx="205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6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60371601_21f4b4b15b_oEDITED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071"/>
            <a:ext cx="9144000" cy="183931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58243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00783164_ec97951bf9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385"/>
            <a:ext cx="9144000" cy="185566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6014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60377439_4bef7550e0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880"/>
            <a:ext cx="9144000" cy="184788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33257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3660371553_bb9e5f8e36_oEDITED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0072"/>
            <a:ext cx="9144000" cy="183054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1872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SR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0248" y="1786759"/>
            <a:ext cx="8412162" cy="3906345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248" y="439120"/>
            <a:ext cx="8412162" cy="134763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670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CSR 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0248" y="1225770"/>
            <a:ext cx="8412162" cy="446733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0248" y="439121"/>
            <a:ext cx="8412162" cy="78665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16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FCB2041D-4220-4BDD-B7CF-B2AC190DF9BB}" type="datetimeFigureOut">
              <a:rPr lang="en-US">
                <a:solidFill>
                  <a:srgbClr val="000000"/>
                </a:solidFill>
                <a:latin typeface="Arial"/>
              </a:rPr>
              <a:pPr defTabSz="914400"/>
              <a:t>5/1/14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ED94B1BC-A82F-41B4-BBBD-ABA6C6A3851E}" type="slidenum">
              <a:rPr lang="en-US">
                <a:solidFill>
                  <a:srgbClr val="000000"/>
                </a:solidFill>
                <a:latin typeface="Arial"/>
              </a:rPr>
              <a:pPr defTabSz="914400"/>
              <a:t>‹#›</a:t>
            </a:fld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42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06ACA-E94A-4DCB-B2D8-33ED88BEFBA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7292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B6EB-68AC-4E2E-80E7-3CD34589860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942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EFD7-9406-48EA-A58A-4A4EEBBF32B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011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S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SR_PPT_Art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0" y="-101600"/>
            <a:ext cx="9192166" cy="697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12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F13F3-2A00-45AF-A8F6-27DC27A044D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8511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0AE97-E4D5-4815-A91F-0CFE459BC18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76281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7351-0EC7-4830-BA53-1F410DCF15D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35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E0BE2-A33F-4DC8-A55E-EFC5F1ECC82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798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3008313" cy="990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14400"/>
            <a:ext cx="5111750" cy="5211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5000"/>
            <a:ext cx="3008313" cy="4221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F8411-7607-44A2-8445-1D15A17092F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8817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80B81-1C3F-4701-8EFD-4E7A38DAA4A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9343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0C737-900D-4D7D-BA93-EA2973E2E6B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64595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0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DE28D-5817-49C6-AD38-3B02B7CAEDD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923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2AF07-B80E-4012-9D5F-3095E8D961B1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39F70-1484-4551-AF84-A3863B67B117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6040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070A1-CA5B-4D0C-9449-0CA9B5B6EE8F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304800" y="914400"/>
            <a:ext cx="8534400" cy="27432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/>
          </p:nvPr>
        </p:nvSpPr>
        <p:spPr>
          <a:xfrm>
            <a:off x="304800" y="3733800"/>
            <a:ext cx="4191000" cy="25146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4572000" y="3733800"/>
            <a:ext cx="4267200" cy="251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4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CSR 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" y="-101600"/>
            <a:ext cx="9185564" cy="6968359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4231" y="1793325"/>
            <a:ext cx="6320692" cy="799228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 b="0" i="0">
                <a:solidFill>
                  <a:schemeClr val="bg1"/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952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D9CE6-9C63-4C1C-ADEB-D14D6BA1653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96EFD33B-B760-4DB6-BE2A-17E0CEB192A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144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E47E0-D2CC-4182-BB3E-41F33C6B6A9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4770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6B7E0-5696-4CB3-A13B-116DD762AF30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0924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77200" cy="715962"/>
          </a:xfrm>
        </p:spPr>
        <p:txBody>
          <a:bodyPr/>
          <a:lstStyle>
            <a:lvl1pPr>
              <a:defRPr sz="32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0E903C-AE2F-4007-825A-E71C9629637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02844-D0CC-453D-8F15-0410C54BFB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1066800"/>
            <a:ext cx="769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002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77200" cy="715962"/>
          </a:xfrm>
        </p:spPr>
        <p:txBody>
          <a:bodyPr/>
          <a:lstStyle>
            <a:lvl1pPr>
              <a:defRPr sz="32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DA34E-C41D-4940-A307-ADBD51DC1CB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02844-D0CC-453D-8F15-0410C54BFB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1066800"/>
            <a:ext cx="769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236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D3CD-DAC1-465E-98EE-0497688DC4CD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D33B-B760-4DB6-BE2A-17E0CEB192A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7086600" cy="838200"/>
          </a:xfrm>
          <a:prstGeom prst="rect">
            <a:avLst/>
          </a:prstGeom>
        </p:spPr>
        <p:txBody>
          <a:bodyPr/>
          <a:lstStyle>
            <a:lvl1pPr>
              <a:defRPr sz="28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921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8077200" cy="715962"/>
          </a:xfrm>
        </p:spPr>
        <p:txBody>
          <a:bodyPr/>
          <a:lstStyle>
            <a:lvl1pPr>
              <a:defRPr sz="3200" i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978266-4F1B-4A29-87BF-2F0C5F72FEBE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802844-D0CC-453D-8F15-0410C54BFBF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1066800"/>
            <a:ext cx="7696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87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65550"/>
            <a:ext cx="5029200" cy="309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 rot="16200000">
            <a:off x="-987425" y="5641975"/>
            <a:ext cx="2203450" cy="228600"/>
          </a:xfrm>
          <a:prstGeom prst="rect">
            <a:avLst/>
          </a:prstGeom>
          <a:solidFill>
            <a:srgbClr val="B8236B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-987425" y="3314700"/>
            <a:ext cx="2203450" cy="228600"/>
          </a:xfrm>
          <a:prstGeom prst="rect">
            <a:avLst/>
          </a:prstGeom>
          <a:solidFill>
            <a:srgbClr val="60BB46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rot="16200000">
            <a:off x="-987425" y="987425"/>
            <a:ext cx="2203450" cy="228600"/>
          </a:xfrm>
          <a:prstGeom prst="rect">
            <a:avLst/>
          </a:prstGeom>
          <a:solidFill>
            <a:srgbClr val="4785C5"/>
          </a:solidFill>
          <a:ln>
            <a:noFill/>
          </a:ln>
          <a:effectLst>
            <a:outerShdw blurRad="50800" dist="38100" algn="l" rotWithShape="0">
              <a:srgbClr val="808080">
                <a:alpha val="39999"/>
              </a:srgbClr>
            </a:outerShdw>
          </a:effectLst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914400">
              <a:defRPr/>
            </a:pP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2400" y="6169025"/>
            <a:ext cx="11430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85800" y="1676400"/>
            <a:ext cx="8229600" cy="50292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609600" y="38100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rgbClr val="B8236B"/>
                </a:solidFill>
                <a:latin typeface="Tw Cen MT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6137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lkbo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6273"/>
            <a:ext cx="9144000" cy="158557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842647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174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lkboard_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78828"/>
            <a:ext cx="9144000" cy="64798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78828"/>
            <a:ext cx="9144000" cy="647986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90248" y="1225770"/>
            <a:ext cx="6320692" cy="446733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0247" y="439120"/>
            <a:ext cx="8254511" cy="8894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24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61195000_fc22ce24bc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845" y="-183425"/>
            <a:ext cx="2286001" cy="654785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69308" y="439120"/>
            <a:ext cx="6320692" cy="8894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69308" y="1488528"/>
            <a:ext cx="6320692" cy="446733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3942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61188224_968916c694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87923"/>
            <a:ext cx="2227385" cy="644769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69308" y="439120"/>
            <a:ext cx="6320692" cy="8894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69308" y="1488528"/>
            <a:ext cx="6320692" cy="446733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4201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ldergirl_des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735"/>
            <a:ext cx="2233259" cy="644406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69308" y="439120"/>
            <a:ext cx="6320692" cy="88949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569308" y="1488528"/>
            <a:ext cx="6320692" cy="4467334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65421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CSR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661191388_ee624cd059_b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8385"/>
            <a:ext cx="9144000" cy="18542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14303" y="2026518"/>
            <a:ext cx="6320692" cy="79922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algn="l">
              <a:defRPr sz="3600" b="0" i="0">
                <a:solidFill>
                  <a:schemeClr val="tx1">
                    <a:lumMod val="50000"/>
                  </a:schemeClr>
                </a:solidFill>
                <a:latin typeface="Helvetica Neue Light"/>
                <a:cs typeface="Helvetica Neue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14325" y="2933700"/>
            <a:ext cx="8426450" cy="3284538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>
              <a:buFont typeface="Wingdings" charset="2"/>
              <a:buChar char="§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1pPr>
            <a:lvl2pPr marL="649224" indent="-285750">
              <a:buFont typeface="Lucida Grande"/>
              <a:buChar char="-"/>
              <a:defRPr sz="2400" baseline="0">
                <a:solidFill>
                  <a:schemeClr val="tx1">
                    <a:lumMod val="50000"/>
                  </a:schemeClr>
                </a:solidFill>
                <a:latin typeface="Helvetica Neue Light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952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7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36.xml"/><Relationship Id="rId21" Type="http://schemas.openxmlformats.org/officeDocument/2006/relationships/theme" Target="../theme/theme3.xml"/><Relationship Id="rId22" Type="http://schemas.openxmlformats.org/officeDocument/2006/relationships/image" Target="../media/image16.jpeg"/><Relationship Id="rId10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1000">
              <a:srgbClr val="1582C5"/>
            </a:gs>
            <a:gs pos="39999">
              <a:srgbClr val="85BCFF"/>
            </a:gs>
            <a:gs pos="70000">
              <a:srgbClr val="DDE7F3"/>
            </a:gs>
            <a:gs pos="100000">
              <a:srgbClr val="0070C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14400"/>
            <a:endParaRPr lang="en-US">
              <a:solidFill>
                <a:prstClr val="white"/>
              </a:solidFill>
              <a:latin typeface="Verdana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4FAC0302-455F-491E-951C-8F25F3B809BC}" type="datetimeFigureOut">
              <a:rPr 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defTabSz="914400"/>
              <a:t>5/1/14</a:t>
            </a:fld>
            <a:endParaRPr 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endParaRPr lang="en-US" dirty="0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14400"/>
            <a:fld id="{ADE0912E-E5C5-401B-A6F5-148F29E7C5C3}" type="slidenum">
              <a:rPr lang="en-US" smtClean="0">
                <a:solidFill>
                  <a:srgbClr val="E3DED1">
                    <a:shade val="50000"/>
                  </a:srgbClr>
                </a:solidFill>
                <a:latin typeface="Verdana"/>
              </a:rPr>
              <a:pPr defTabSz="914400"/>
              <a:t>‹#›</a:t>
            </a:fld>
            <a:endParaRPr lang="en-US">
              <a:solidFill>
                <a:srgbClr val="E3DED1">
                  <a:shade val="50000"/>
                </a:srgbClr>
              </a:solidFill>
              <a:latin typeface="Verdana"/>
            </a:endParaRPr>
          </a:p>
        </p:txBody>
      </p:sp>
      <p:pic>
        <p:nvPicPr>
          <p:cNvPr id="10" name="Picture 9" descr="AYPF_logoFIN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5562600"/>
            <a:ext cx="205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33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tx1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Century Schoolbook" pitchFamily="18" charset="0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Microsoft Sans Serif" pitchFamily="34" charset="0"/>
          <a:ea typeface="+mn-ea"/>
          <a:cs typeface="Microsoft Sans Serif" pitchFamily="34" charset="0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Microsoft Sans Serif" pitchFamily="34" charset="0"/>
          <a:ea typeface="+mn-ea"/>
          <a:cs typeface="Microsoft Sans Serif" pitchFamily="34" charset="0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CSR_PPT_Art2.jpg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71177"/>
            <a:ext cx="9153144" cy="69427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6200000">
            <a:off x="-550538" y="5523010"/>
            <a:ext cx="132255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700" dirty="0">
                <a:solidFill>
                  <a:srgbClr val="000000"/>
                </a:solidFill>
                <a:latin typeface="Helvetica Neue Light"/>
                <a:cs typeface="Helvetica Neue Light"/>
              </a:rPr>
              <a:t>© CCSR</a:t>
            </a:r>
            <a:endParaRPr lang="en-US" sz="700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399202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3DACB94-A246-4079-8587-0F4EB835C04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5/1/14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pSp>
        <p:nvGrpSpPr>
          <p:cNvPr id="9" name="Group 6"/>
          <p:cNvGrpSpPr>
            <a:grpSpLocks/>
          </p:cNvGrpSpPr>
          <p:nvPr userDrawn="1"/>
        </p:nvGrpSpPr>
        <p:grpSpPr bwMode="auto">
          <a:xfrm>
            <a:off x="76200" y="0"/>
            <a:ext cx="8991600" cy="838200"/>
            <a:chOff x="0" y="0"/>
            <a:chExt cx="9067800" cy="1676400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0" y="47626"/>
              <a:ext cx="9067800" cy="14763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  <a:p>
              <a:pPr defTabSz="914400">
                <a:defRPr/>
              </a:pPr>
              <a:endParaRPr lang="en-US" dirty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1" name="Picture 8" descr="DPS-Leap-Logo-4c.jpg"/>
            <p:cNvPicPr>
              <a:picLocks noChangeAspect="1"/>
            </p:cNvPicPr>
            <p:nvPr userDrawn="1"/>
          </p:nvPicPr>
          <p:blipFill>
            <a:blip r:embed="rId22" cstate="email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066799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0"/>
            <a:ext cx="8077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6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3505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Using Student Surveys:  Implications for State and District Policy 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600"/>
            <a:ext cx="7772400" cy="914400"/>
          </a:xfrm>
        </p:spPr>
        <p:txBody>
          <a:bodyPr/>
          <a:lstStyle/>
          <a:p>
            <a:r>
              <a:rPr lang="en-US" dirty="0" smtClean="0"/>
              <a:t>May 1, 2014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57150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600" dirty="0">
                <a:solidFill>
                  <a:prstClr val="black"/>
                </a:solidFill>
                <a:latin typeface="Cambria" pitchFamily="18" charset="0"/>
              </a:rPr>
              <a:t>@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</a:rPr>
              <a:t>AYPF_Tweets</a:t>
            </a:r>
            <a:endParaRPr lang="en-US" sz="1600" dirty="0">
              <a:solidFill>
                <a:prstClr val="black"/>
              </a:solidFill>
              <a:latin typeface="Cambria" pitchFamily="18" charset="0"/>
            </a:endParaRPr>
          </a:p>
          <a:p>
            <a:pPr defTabSz="914400"/>
            <a:r>
              <a:rPr lang="en-US" sz="1600" dirty="0">
                <a:solidFill>
                  <a:prstClr val="black"/>
                </a:solidFill>
                <a:latin typeface="Cambria" pitchFamily="18" charset="0"/>
                <a:cs typeface="Microsoft Sans Serif" pitchFamily="34" charset="0"/>
              </a:rPr>
              <a:t>#</a:t>
            </a:r>
            <a:r>
              <a:rPr lang="en-US" sz="1600" dirty="0" err="1">
                <a:solidFill>
                  <a:prstClr val="black"/>
                </a:solidFill>
                <a:latin typeface="Cambria" pitchFamily="18" charset="0"/>
                <a:cs typeface="Microsoft Sans Serif" pitchFamily="34" charset="0"/>
              </a:rPr>
              <a:t>aypfevents</a:t>
            </a:r>
            <a:endParaRPr lang="en-US" sz="1600" dirty="0">
              <a:solidFill>
                <a:prstClr val="black"/>
              </a:solidFill>
              <a:latin typeface="Cambria" pitchFamily="18" charset="0"/>
              <a:cs typeface="Microsoft Sans Serif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15000"/>
            <a:ext cx="3619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6209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0"/>
            <a:ext cx="8412162" cy="1347639"/>
          </a:xfrm>
        </p:spPr>
        <p:txBody>
          <a:bodyPr/>
          <a:lstStyle/>
          <a:p>
            <a:r>
              <a:rPr lang="en-US" sz="3600" dirty="0"/>
              <a:t>Reports to </a:t>
            </a:r>
            <a:r>
              <a:rPr lang="en-US" sz="3600" dirty="0" smtClean="0"/>
              <a:t>schools: Program coherence example</a:t>
            </a:r>
            <a:endParaRPr lang="en-US" sz="3600" dirty="0"/>
          </a:p>
        </p:txBody>
      </p:sp>
      <p:pic>
        <p:nvPicPr>
          <p:cNvPr id="4" name="Picture 3" descr="Macintosh HD:Users:nmontgomery:Desktop:Screen Shot 2013-05-24 at 11.37.27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7146758" cy="543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529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1000" y="1752600"/>
            <a:ext cx="8412162" cy="4191000"/>
          </a:xfrm>
        </p:spPr>
        <p:txBody>
          <a:bodyPr/>
          <a:lstStyle/>
          <a:p>
            <a:r>
              <a:rPr lang="en-US" dirty="0" smtClean="0"/>
              <a:t>Now given in multiple cities by </a:t>
            </a:r>
            <a:r>
              <a:rPr lang="en-US" dirty="0" err="1" smtClean="0"/>
              <a:t>Uchicago</a:t>
            </a:r>
            <a:r>
              <a:rPr lang="en-US" dirty="0" smtClean="0"/>
              <a:t> Impact</a:t>
            </a:r>
          </a:p>
          <a:p>
            <a:r>
              <a:rPr lang="en-US" dirty="0" smtClean="0"/>
              <a:t>Adopted by State of Illinois in 2012-13 school year</a:t>
            </a:r>
          </a:p>
          <a:p>
            <a:pPr lvl="1"/>
            <a:r>
              <a:rPr lang="en-US" dirty="0"/>
              <a:t>Mandated by law</a:t>
            </a:r>
          </a:p>
          <a:p>
            <a:pPr lvl="1"/>
            <a:r>
              <a:rPr lang="en-US" dirty="0" smtClean="0"/>
              <a:t>Five Essentials Day</a:t>
            </a:r>
          </a:p>
          <a:p>
            <a:pPr lvl="1"/>
            <a:r>
              <a:rPr lang="en-US" dirty="0" smtClean="0"/>
              <a:t>High participation in first year</a:t>
            </a:r>
          </a:p>
          <a:p>
            <a:pPr lvl="1"/>
            <a:r>
              <a:rPr lang="en-US" dirty="0" smtClean="0"/>
              <a:t>Stakeholder meetings in first year – not enough at local level</a:t>
            </a:r>
          </a:p>
          <a:p>
            <a:pPr lvl="1"/>
            <a:r>
              <a:rPr lang="en-US" dirty="0" smtClean="0"/>
              <a:t>Pushback once results were given to schools</a:t>
            </a:r>
          </a:p>
          <a:p>
            <a:pPr lvl="1"/>
            <a:r>
              <a:rPr lang="en-US" dirty="0" smtClean="0"/>
              <a:t>Need for validation across settings, adapting to different contexts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0248" y="439121"/>
            <a:ext cx="8412162" cy="856280"/>
          </a:xfrm>
        </p:spPr>
        <p:txBody>
          <a:bodyPr/>
          <a:lstStyle/>
          <a:p>
            <a:r>
              <a:rPr lang="en-US" sz="4000" dirty="0" smtClean="0"/>
              <a:t>Expansion of 5 Essentials Surveys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9221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0248" y="439121"/>
            <a:ext cx="8412162" cy="93248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Issues in design, implementation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447800"/>
            <a:ext cx="8412162" cy="4572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800" dirty="0" smtClean="0"/>
              <a:t>Trade-offs from survey length, report length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Trade-offs from making results public vs confidential 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Framework  - useful or confusing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Comparisons to other schools – context with challenges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Content stability vs adaptability over time and across places</a:t>
            </a:r>
          </a:p>
        </p:txBody>
      </p:sp>
    </p:spTree>
    <p:extLst>
      <p:ext uri="{BB962C8B-B14F-4D97-AF65-F5344CB8AC3E}">
        <p14:creationId xmlns:p14="http://schemas.microsoft.com/office/powerpoint/2010/main" val="3285876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38" y="228600"/>
            <a:ext cx="8412162" cy="1347639"/>
          </a:xfrm>
        </p:spPr>
        <p:txBody>
          <a:bodyPr/>
          <a:lstStyle/>
          <a:p>
            <a:r>
              <a:rPr lang="en-US" dirty="0" smtClean="0"/>
              <a:t>Chicago 5 Essentials Surveys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1008884"/>
            <a:ext cx="5105399" cy="513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74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494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Denver Public Schools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LEAP: </a:t>
            </a:r>
            <a:r>
              <a:rPr lang="en-US" dirty="0"/>
              <a:t>Leading Effective Academic Practice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914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American Youth Policy Forum: 5/1/2014</a:t>
            </a:r>
            <a:endParaRPr lang="en-US" sz="1800" dirty="0"/>
          </a:p>
        </p:txBody>
      </p:sp>
      <p:pic>
        <p:nvPicPr>
          <p:cNvPr id="3074" name="Picture 2" descr="C:\Users\kendra_wilhelm\Documents\SAVE FILES IN ONLINE DRIVE\Logos\LEAP colo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5126446"/>
            <a:ext cx="1493837" cy="128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dpsk12.org/images/dpslogo/english/rgb/primary/jpg/DPS_DPSBlue_RGB_s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5436781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0368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Public Schools: Quick Facts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609600" y="1493837"/>
            <a:ext cx="4038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3800" b="1" dirty="0" smtClean="0"/>
              <a:t>Schools </a:t>
            </a:r>
            <a:r>
              <a:rPr lang="en-US" sz="3800" i="1" dirty="0" smtClean="0"/>
              <a:t>(</a:t>
            </a:r>
            <a:r>
              <a:rPr lang="en-US" sz="3800" i="1" dirty="0"/>
              <a:t>2013-14</a:t>
            </a:r>
            <a:r>
              <a:rPr lang="en-US" sz="3800" i="1" dirty="0" smtClean="0"/>
              <a:t>)</a:t>
            </a:r>
            <a:r>
              <a:rPr lang="en-US" sz="3800" b="1" dirty="0" smtClean="0"/>
              <a:t>:</a:t>
            </a:r>
            <a:r>
              <a:rPr lang="en-US" sz="3800" dirty="0" smtClean="0"/>
              <a:t> 185 </a:t>
            </a:r>
          </a:p>
          <a:p>
            <a:r>
              <a:rPr lang="en-US" sz="3800" dirty="0" smtClean="0"/>
              <a:t>ECE</a:t>
            </a:r>
            <a:r>
              <a:rPr lang="en-US" sz="3800" dirty="0"/>
              <a:t>: 3</a:t>
            </a:r>
          </a:p>
          <a:p>
            <a:r>
              <a:rPr lang="en-US" sz="3800" dirty="0"/>
              <a:t>Elementary: 85</a:t>
            </a:r>
          </a:p>
          <a:p>
            <a:r>
              <a:rPr lang="en-US" sz="3800" dirty="0"/>
              <a:t>K-8 Schools: 18</a:t>
            </a:r>
          </a:p>
          <a:p>
            <a:r>
              <a:rPr lang="en-US" sz="3800" dirty="0"/>
              <a:t>K-12 Schools: 4</a:t>
            </a:r>
          </a:p>
          <a:p>
            <a:r>
              <a:rPr lang="en-US" sz="3800" dirty="0"/>
              <a:t>Middle: 26</a:t>
            </a:r>
          </a:p>
          <a:p>
            <a:r>
              <a:rPr lang="en-US" sz="3800" dirty="0" smtClean="0"/>
              <a:t>Grades 6-12</a:t>
            </a:r>
            <a:r>
              <a:rPr lang="en-US" sz="3800" dirty="0"/>
              <a:t>: 14</a:t>
            </a:r>
          </a:p>
          <a:p>
            <a:r>
              <a:rPr lang="en-US" sz="3800" dirty="0"/>
              <a:t>High </a:t>
            </a:r>
            <a:r>
              <a:rPr lang="en-US" sz="3800" dirty="0" smtClean="0"/>
              <a:t>Schools (traditional</a:t>
            </a:r>
            <a:r>
              <a:rPr lang="en-US" sz="3800" dirty="0"/>
              <a:t>): 35</a:t>
            </a:r>
          </a:p>
          <a:p>
            <a:pPr marL="0" indent="0">
              <a:buNone/>
            </a:pPr>
            <a:r>
              <a:rPr lang="en-US" sz="3800" b="1" dirty="0"/>
              <a:t> 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 smtClean="0"/>
              <a:t>Teachers </a:t>
            </a:r>
            <a:r>
              <a:rPr lang="en-US" sz="3800" i="1" dirty="0"/>
              <a:t>(</a:t>
            </a:r>
            <a:r>
              <a:rPr lang="en-US" sz="3800" i="1" dirty="0" smtClean="0"/>
              <a:t>2012-13)</a:t>
            </a:r>
            <a:r>
              <a:rPr lang="en-US" sz="3800" b="1" dirty="0" smtClean="0"/>
              <a:t>: </a:t>
            </a:r>
            <a:r>
              <a:rPr lang="en-US" sz="3800" dirty="0" smtClean="0"/>
              <a:t>5,245</a:t>
            </a:r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r>
              <a:rPr lang="en-US" sz="3800" b="1" dirty="0"/>
              <a:t>Graduation </a:t>
            </a:r>
            <a:r>
              <a:rPr lang="en-US" sz="3800" b="1" dirty="0" smtClean="0"/>
              <a:t>Rate</a:t>
            </a:r>
            <a:r>
              <a:rPr lang="en-US" sz="3800" i="1" dirty="0" smtClean="0"/>
              <a:t> (2011-12)</a:t>
            </a:r>
            <a:r>
              <a:rPr lang="en-US" sz="3800" b="1" dirty="0" smtClean="0"/>
              <a:t>: </a:t>
            </a:r>
          </a:p>
          <a:p>
            <a:r>
              <a:rPr lang="en-US" sz="3800" dirty="0" smtClean="0"/>
              <a:t>Official </a:t>
            </a:r>
            <a:r>
              <a:rPr lang="en-US" sz="3800" dirty="0"/>
              <a:t>District: 58.8% </a:t>
            </a:r>
          </a:p>
          <a:p>
            <a:endParaRPr lang="en-US" sz="3800" dirty="0"/>
          </a:p>
          <a:p>
            <a:pPr marL="0" indent="0">
              <a:buNone/>
            </a:pPr>
            <a:r>
              <a:rPr lang="en-US" sz="3800" b="1" dirty="0"/>
              <a:t>Dropout </a:t>
            </a:r>
            <a:r>
              <a:rPr lang="en-US" sz="3800" b="1" dirty="0" smtClean="0"/>
              <a:t>Rate</a:t>
            </a:r>
            <a:r>
              <a:rPr lang="en-US" sz="3800" i="1" dirty="0" smtClean="0"/>
              <a:t> (2011-2012)</a:t>
            </a:r>
            <a:r>
              <a:rPr lang="en-US" sz="3800" b="1" dirty="0" smtClean="0"/>
              <a:t>: </a:t>
            </a:r>
          </a:p>
          <a:p>
            <a:r>
              <a:rPr lang="en-US" sz="3800" dirty="0" smtClean="0"/>
              <a:t>5.7</a:t>
            </a:r>
            <a:r>
              <a:rPr lang="en-US" sz="3800" dirty="0"/>
              <a:t>% (grades 7-12</a:t>
            </a:r>
            <a:r>
              <a:rPr lang="en-US" sz="3800" dirty="0" smtClean="0"/>
              <a:t>)</a:t>
            </a:r>
            <a:endParaRPr lang="en-US" sz="37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/>
              <a:t>Students: </a:t>
            </a:r>
            <a:r>
              <a:rPr lang="en-US" sz="1800" dirty="0" smtClean="0"/>
              <a:t>84,424 </a:t>
            </a:r>
            <a:r>
              <a:rPr lang="en-US" sz="1800" i="1" dirty="0" smtClean="0"/>
              <a:t>(As of October 1, 2012)</a:t>
            </a:r>
          </a:p>
          <a:p>
            <a:pPr marL="285750" indent="-285750"/>
            <a:r>
              <a:rPr lang="en-US" sz="1800" dirty="0" smtClean="0"/>
              <a:t>Hispanic</a:t>
            </a:r>
            <a:r>
              <a:rPr lang="en-US" sz="1800" dirty="0"/>
              <a:t>: 58%</a:t>
            </a:r>
          </a:p>
          <a:p>
            <a:pPr marL="285750" indent="-285750"/>
            <a:r>
              <a:rPr lang="en-US" sz="1800" dirty="0" smtClean="0"/>
              <a:t>White</a:t>
            </a:r>
            <a:r>
              <a:rPr lang="en-US" sz="1800" dirty="0"/>
              <a:t>: 20</a:t>
            </a:r>
            <a:r>
              <a:rPr lang="en-US" sz="1800" dirty="0" smtClean="0"/>
              <a:t>%</a:t>
            </a:r>
          </a:p>
          <a:p>
            <a:pPr marL="285750" indent="-285750"/>
            <a:r>
              <a:rPr lang="en-US" sz="1800" dirty="0"/>
              <a:t>African American: 15</a:t>
            </a:r>
            <a:r>
              <a:rPr lang="en-US" sz="1800" dirty="0" smtClean="0"/>
              <a:t>%</a:t>
            </a:r>
            <a:endParaRPr lang="en-US" sz="1800" dirty="0"/>
          </a:p>
          <a:p>
            <a:pPr marL="285750" indent="-285750"/>
            <a:r>
              <a:rPr lang="en-US" sz="1800" dirty="0"/>
              <a:t>Asian: 3</a:t>
            </a:r>
            <a:r>
              <a:rPr lang="en-US" sz="1800" dirty="0" smtClean="0"/>
              <a:t>%</a:t>
            </a:r>
          </a:p>
          <a:p>
            <a:pPr marL="285750" indent="-285750"/>
            <a:r>
              <a:rPr lang="en-US" sz="1800" dirty="0" smtClean="0"/>
              <a:t>Other: 3%</a:t>
            </a:r>
          </a:p>
          <a:p>
            <a:pPr marL="285750" indent="-285750"/>
            <a:r>
              <a:rPr lang="en-US" sz="1800" dirty="0" smtClean="0"/>
              <a:t>American Indian 1%</a:t>
            </a:r>
            <a:endParaRPr lang="en-US" sz="1800" dirty="0"/>
          </a:p>
          <a:p>
            <a:pPr marL="285750" indent="-285750"/>
            <a:r>
              <a:rPr lang="en-US" sz="1800" dirty="0"/>
              <a:t>Free &amp; Reduced Meals: 72%</a:t>
            </a:r>
          </a:p>
          <a:p>
            <a:pPr marL="285750" indent="-285750"/>
            <a:r>
              <a:rPr lang="en-US" sz="1800" dirty="0"/>
              <a:t>English language learners (ELL): 35</a:t>
            </a:r>
            <a:r>
              <a:rPr lang="en-US" sz="1800" dirty="0" smtClean="0"/>
              <a:t>%</a:t>
            </a:r>
          </a:p>
          <a:p>
            <a:pPr marL="285750" indent="-285750"/>
            <a:r>
              <a:rPr lang="en-US" sz="1800" dirty="0" smtClean="0"/>
              <a:t>Gifted and Talented: 12.8%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Top languages spoken by students</a:t>
            </a:r>
            <a:r>
              <a:rPr lang="en-US" sz="1800" dirty="0"/>
              <a:t>: Spanish, Vietnamese, Arabic, Somali, Amharic, Nepali, and Russian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FDC01-3FB5-476D-B26F-ECB03C61822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460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905000"/>
          </a:xfrm>
        </p:spPr>
        <p:txBody>
          <a:bodyPr/>
          <a:lstStyle/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The </a:t>
            </a:r>
            <a:r>
              <a:rPr lang="en-US" sz="4000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CCSR 5 Essentials Survey</a:t>
            </a:r>
            <a:r>
              <a:rPr lang="en-US" sz="4000" b="1" dirty="0" smtClean="0">
                <a:solidFill>
                  <a:srgbClr val="000000"/>
                </a:solidFill>
                <a:latin typeface="+mn-lt"/>
              </a:rPr>
              <a:t/>
            </a:r>
            <a:br>
              <a:rPr lang="en-US" sz="4000" b="1" dirty="0" smtClean="0">
                <a:solidFill>
                  <a:srgbClr val="000000"/>
                </a:solidFill>
                <a:latin typeface="+mn-lt"/>
              </a:rPr>
            </a:br>
            <a:r>
              <a:rPr lang="en-US" sz="36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3600" b="1" dirty="0">
                <a:solidFill>
                  <a:srgbClr val="000000"/>
                </a:solidFill>
                <a:latin typeface="+mn-lt"/>
              </a:rPr>
              <a:t>Helping Schools Organize </a:t>
            </a:r>
            <a:br>
              <a:rPr lang="en-US" sz="3600" b="1" dirty="0">
                <a:solidFill>
                  <a:srgbClr val="000000"/>
                </a:solidFill>
                <a:latin typeface="+mn-lt"/>
              </a:rPr>
            </a:br>
            <a:r>
              <a:rPr lang="en-US" sz="3600" b="1" dirty="0">
                <a:solidFill>
                  <a:srgbClr val="000000"/>
                </a:solidFill>
                <a:latin typeface="+mn-lt"/>
              </a:rPr>
              <a:t>for Improvement</a:t>
            </a:r>
            <a:endParaRPr lang="en-US" sz="36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Elaine Allensworth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University of Chicago Consortium on Chicago School Research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7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38" y="228600"/>
            <a:ext cx="8412162" cy="1347639"/>
          </a:xfrm>
        </p:spPr>
        <p:txBody>
          <a:bodyPr/>
          <a:lstStyle/>
          <a:p>
            <a:r>
              <a:rPr lang="en-US" dirty="0" smtClean="0"/>
              <a:t>Chicago 5 Essentials Surveys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1276" y="2805404"/>
            <a:ext cx="3431723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671376" y="1371600"/>
            <a:ext cx="8091623" cy="8763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1pPr>
            <a:lvl2pPr marL="649224" indent="-28575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>
                    <a:lumMod val="50000"/>
                  </a:srgbClr>
                </a:solidFill>
              </a:rPr>
              <a:t>Demonstrate that student and teacher reports have an empirical relationship to school improvement</a:t>
            </a:r>
          </a:p>
          <a:p>
            <a:pPr marL="0" indent="0">
              <a:spcAft>
                <a:spcPts val="600"/>
              </a:spcAft>
              <a:buFont typeface="Wingdings" charset="2"/>
              <a:buNone/>
            </a:pPr>
            <a:r>
              <a:rPr lang="en-US" dirty="0" smtClean="0">
                <a:solidFill>
                  <a:srgbClr val="000000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671376" y="2275114"/>
            <a:ext cx="4224085" cy="3516086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1pPr>
            <a:lvl2pPr marL="649224" indent="-28575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solidFill>
                  <a:srgbClr val="000000">
                    <a:lumMod val="50000"/>
                  </a:srgbClr>
                </a:solidFill>
              </a:rPr>
              <a:t>Provide an evidence about how policies and </a:t>
            </a:r>
            <a:r>
              <a:rPr lang="en-US" dirty="0" smtClean="0">
                <a:solidFill>
                  <a:srgbClr val="000000">
                    <a:lumMod val="50000"/>
                  </a:srgbClr>
                </a:solidFill>
              </a:rPr>
              <a:t>initiatives affect </a:t>
            </a:r>
            <a:r>
              <a:rPr lang="en-US" dirty="0">
                <a:solidFill>
                  <a:srgbClr val="000000">
                    <a:lumMod val="50000"/>
                  </a:srgbClr>
                </a:solidFill>
              </a:rPr>
              <a:t>students’ and teachers experiences in schools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00">
                    <a:lumMod val="50000"/>
                  </a:srgbClr>
                </a:solidFill>
              </a:rPr>
              <a:t>Give </a:t>
            </a:r>
            <a:r>
              <a:rPr lang="en-US" dirty="0">
                <a:solidFill>
                  <a:srgbClr val="000000">
                    <a:lumMod val="50000"/>
                  </a:srgbClr>
                </a:solidFill>
              </a:rPr>
              <a:t>actionable information </a:t>
            </a:r>
            <a:r>
              <a:rPr lang="en-US" dirty="0" smtClean="0">
                <a:solidFill>
                  <a:srgbClr val="000000">
                    <a:lumMod val="50000"/>
                  </a:srgbClr>
                </a:solidFill>
              </a:rPr>
              <a:t>that schools can use to prioritize initiatives and drive improvement</a:t>
            </a:r>
            <a:endParaRPr lang="en-US" dirty="0">
              <a:solidFill>
                <a:srgbClr val="000000">
                  <a:lumMod val="50000"/>
                </a:srgbClr>
              </a:solidFill>
            </a:endParaRP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00">
                  <a:lumMod val="50000"/>
                </a:srgbClr>
              </a:solidFill>
            </a:endParaRPr>
          </a:p>
          <a:p>
            <a:pPr marL="0" indent="0">
              <a:spcAft>
                <a:spcPts val="600"/>
              </a:spcAft>
              <a:buFont typeface="Wingdings" charset="2"/>
              <a:buNone/>
            </a:pPr>
            <a:r>
              <a:rPr lang="en-US" dirty="0" smtClean="0">
                <a:solidFill>
                  <a:srgbClr val="000000">
                    <a:lumMod val="50000"/>
                  </a:srgb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726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3538" y="228600"/>
            <a:ext cx="8412162" cy="1347639"/>
          </a:xfrm>
        </p:spPr>
        <p:txBody>
          <a:bodyPr/>
          <a:lstStyle/>
          <a:p>
            <a:r>
              <a:rPr lang="en-US" dirty="0" smtClean="0"/>
              <a:t>Chicago 5 Essentials Surveys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119" y="2743200"/>
            <a:ext cx="3583123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6"/>
          <p:cNvSpPr txBox="1">
            <a:spLocks/>
          </p:cNvSpPr>
          <p:nvPr/>
        </p:nvSpPr>
        <p:spPr>
          <a:xfrm>
            <a:off x="671376" y="1143000"/>
            <a:ext cx="8091623" cy="49530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1pPr>
            <a:lvl2pPr marL="649224" indent="-28575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Wingdings" charset="2"/>
              <a:buNone/>
            </a:pPr>
            <a:r>
              <a:rPr lang="en-US" dirty="0" smtClean="0">
                <a:solidFill>
                  <a:srgbClr val="000000">
                    <a:lumMod val="50000"/>
                  </a:srgbClr>
                </a:solidFill>
              </a:rPr>
              <a:t>Administered to teachers in all grades and students  in grades 6-12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>
                    <a:lumMod val="50000"/>
                  </a:srgbClr>
                </a:solidFill>
              </a:rPr>
              <a:t>Response rates of about 80% in 2013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00">
                    <a:lumMod val="50000"/>
                  </a:srgbClr>
                </a:solidFill>
              </a:rPr>
              <a:t>Yearly administration since 2011, biennial from1997</a:t>
            </a:r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4495800" y="3619500"/>
            <a:ext cx="4495800" cy="2730500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1pPr>
            <a:lvl2pPr marL="649224" indent="-28575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Font typeface="Wingdings" charset="2"/>
              <a:buNone/>
            </a:pPr>
            <a:r>
              <a:rPr lang="en-US" dirty="0">
                <a:solidFill>
                  <a:srgbClr val="000000">
                    <a:lumMod val="50000"/>
                  </a:srgbClr>
                </a:solidFill>
              </a:rPr>
              <a:t>Framework developed in 1994</a:t>
            </a:r>
          </a:p>
          <a:p>
            <a:pPr lvl="1">
              <a:spcBef>
                <a:spcPts val="1200"/>
              </a:spcBef>
            </a:pPr>
            <a:r>
              <a:rPr lang="en-US" sz="2000" dirty="0" smtClean="0">
                <a:solidFill>
                  <a:srgbClr val="000000">
                    <a:lumMod val="50000"/>
                  </a:srgbClr>
                </a:solidFill>
              </a:rPr>
              <a:t>Developed jointly </a:t>
            </a:r>
            <a:r>
              <a:rPr lang="en-US" sz="2000" dirty="0">
                <a:solidFill>
                  <a:srgbClr val="000000">
                    <a:lumMod val="50000"/>
                  </a:srgbClr>
                </a:solidFill>
              </a:rPr>
              <a:t>by researchers, teachers, principals, </a:t>
            </a:r>
            <a:r>
              <a:rPr lang="en-US" sz="2000" dirty="0" smtClean="0">
                <a:solidFill>
                  <a:srgbClr val="000000">
                    <a:lumMod val="50000"/>
                  </a:srgbClr>
                </a:solidFill>
              </a:rPr>
              <a:t>members of reform organizations</a:t>
            </a:r>
          </a:p>
          <a:p>
            <a:pPr lvl="1">
              <a:spcBef>
                <a:spcPts val="1200"/>
              </a:spcBef>
            </a:pPr>
            <a:r>
              <a:rPr lang="en-US" sz="2000" dirty="0">
                <a:solidFill>
                  <a:srgbClr val="000000">
                    <a:lumMod val="50000"/>
                  </a:srgbClr>
                </a:solidFill>
              </a:rPr>
              <a:t>Grounded in research and school </a:t>
            </a:r>
            <a:r>
              <a:rPr lang="en-US" sz="2000" dirty="0" smtClean="0">
                <a:solidFill>
                  <a:srgbClr val="000000">
                    <a:lumMod val="50000"/>
                  </a:srgbClr>
                </a:solidFill>
              </a:rPr>
              <a:t>practice</a:t>
            </a:r>
          </a:p>
          <a:p>
            <a:pPr marL="363474" lvl="1" indent="0">
              <a:spcBef>
                <a:spcPts val="1200"/>
              </a:spcBef>
              <a:buFont typeface="Lucida Grande"/>
              <a:buNone/>
            </a:pPr>
            <a:endParaRPr lang="en-US" sz="2000" dirty="0">
              <a:solidFill>
                <a:srgbClr val="000000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6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7010400" cy="1389680"/>
          </a:xfrm>
        </p:spPr>
        <p:txBody>
          <a:bodyPr/>
          <a:lstStyle/>
          <a:p>
            <a:r>
              <a:rPr lang="en-US" dirty="0" smtClean="0"/>
              <a:t>Each Essential Represents Multiple Measures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798" y="2453976"/>
            <a:ext cx="3583123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953360" y="1885293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defTabSz="914400" eaLnBrk="1" hangingPunct="1"/>
            <a:r>
              <a:rPr lang="en-US" b="1" dirty="0" smtClean="0">
                <a:solidFill>
                  <a:srgbClr val="C0504D">
                    <a:lumMod val="50000"/>
                  </a:srgbClr>
                </a:solidFill>
              </a:rPr>
              <a:t>5 Essentials</a:t>
            </a:r>
            <a:endParaRPr lang="en-US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114800" y="1735221"/>
            <a:ext cx="205954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defTabSz="914400" eaLnBrk="1" hangingPunct="1"/>
            <a:r>
              <a:rPr lang="en-US" b="1" dirty="0" smtClean="0">
                <a:solidFill>
                  <a:srgbClr val="C0504D">
                    <a:lumMod val="50000"/>
                  </a:srgbClr>
                </a:solidFill>
              </a:rPr>
              <a:t>Measures</a:t>
            </a:r>
            <a:endParaRPr lang="en-US" b="1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14121" y="4365885"/>
            <a:ext cx="251442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Aft>
                <a:spcPts val="300"/>
              </a:spcAft>
            </a:pPr>
            <a:r>
              <a:rPr lang="en-US" b="1" dirty="0">
                <a:solidFill>
                  <a:srgbClr val="EEECE1">
                    <a:lumMod val="50000"/>
                  </a:srgbClr>
                </a:solidFill>
                <a:latin typeface="Arial"/>
              </a:rPr>
              <a:t>Course Clarity</a:t>
            </a:r>
          </a:p>
          <a:p>
            <a:pPr defTabSz="914400">
              <a:spcAft>
                <a:spcPts val="300"/>
              </a:spcAft>
            </a:pPr>
            <a:r>
              <a:rPr lang="en-US" b="1" dirty="0">
                <a:solidFill>
                  <a:srgbClr val="EEECE1">
                    <a:lumMod val="50000"/>
                  </a:srgbClr>
                </a:solidFill>
                <a:latin typeface="Arial"/>
              </a:rPr>
              <a:t>Math Pedagogy</a:t>
            </a:r>
          </a:p>
          <a:p>
            <a:pPr defTabSz="914400">
              <a:spcAft>
                <a:spcPts val="300"/>
              </a:spcAft>
            </a:pPr>
            <a:r>
              <a:rPr lang="en-US" b="1" dirty="0">
                <a:solidFill>
                  <a:srgbClr val="EEECE1">
                    <a:lumMod val="50000"/>
                  </a:srgbClr>
                </a:solidFill>
                <a:latin typeface="Arial"/>
              </a:rPr>
              <a:t>English Pedagogy</a:t>
            </a:r>
          </a:p>
          <a:p>
            <a:pPr defTabSz="914400">
              <a:spcAft>
                <a:spcPts val="300"/>
              </a:spcAft>
            </a:pPr>
            <a:r>
              <a:rPr lang="en-US" b="1" dirty="0">
                <a:solidFill>
                  <a:srgbClr val="EEECE1">
                    <a:lumMod val="50000"/>
                  </a:srgbClr>
                </a:solidFill>
                <a:latin typeface="Arial"/>
              </a:rPr>
              <a:t>Student </a:t>
            </a:r>
            <a:r>
              <a:rPr lang="en-US" b="1" dirty="0">
                <a:solidFill>
                  <a:srgbClr val="EEECE1">
                    <a:lumMod val="50000"/>
                  </a:srgbClr>
                </a:solidFill>
                <a:latin typeface="Arial"/>
              </a:rPr>
              <a:t>Discussion </a:t>
            </a:r>
            <a:endParaRPr lang="en-US" b="1" dirty="0">
              <a:solidFill>
                <a:srgbClr val="EEECE1">
                  <a:lumMod val="50000"/>
                </a:srgbClr>
              </a:solidFill>
              <a:latin typeface="Arial"/>
            </a:endParaRPr>
          </a:p>
          <a:p>
            <a:pPr defTabSz="914400">
              <a:spcAft>
                <a:spcPts val="300"/>
              </a:spcAft>
            </a:pPr>
            <a:r>
              <a:rPr lang="en-US" b="1" dirty="0">
                <a:solidFill>
                  <a:srgbClr val="EEECE1">
                    <a:lumMod val="50000"/>
                  </a:srgbClr>
                </a:solidFill>
                <a:latin typeface="Arial"/>
              </a:rPr>
              <a:t>Classroom Behavior</a:t>
            </a:r>
          </a:p>
          <a:p>
            <a:pPr defTabSz="914400">
              <a:spcAft>
                <a:spcPts val="300"/>
              </a:spcAft>
            </a:pPr>
            <a:r>
              <a:rPr lang="en-US" b="1" dirty="0">
                <a:solidFill>
                  <a:srgbClr val="EEECE1">
                    <a:lumMod val="50000"/>
                  </a:srgbClr>
                </a:solidFill>
                <a:latin typeface="Arial"/>
              </a:rPr>
              <a:t>Challenge</a:t>
            </a:r>
            <a:endParaRPr lang="en-US" dirty="0">
              <a:solidFill>
                <a:srgbClr val="EEECE1">
                  <a:lumMod val="50000"/>
                </a:srgbClr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00"/>
          <a:stretch/>
        </p:blipFill>
        <p:spPr bwMode="auto">
          <a:xfrm>
            <a:off x="3987652" y="2265921"/>
            <a:ext cx="2059547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751396" y="1342591"/>
            <a:ext cx="22860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defTabSz="914400" eaLnBrk="1" hangingPunct="1"/>
            <a:r>
              <a:rPr lang="en-US" b="1" dirty="0" smtClean="0">
                <a:solidFill>
                  <a:srgbClr val="C0504D">
                    <a:lumMod val="50000"/>
                  </a:srgbClr>
                </a:solidFill>
              </a:rPr>
              <a:t>Questions</a:t>
            </a:r>
            <a:endParaRPr lang="en-US" b="1" dirty="0">
              <a:solidFill>
                <a:srgbClr val="C0504D">
                  <a:lumMod val="50000"/>
                </a:srgb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768852"/>
              </p:ext>
            </p:extLst>
          </p:nvPr>
        </p:nvGraphicFramePr>
        <p:xfrm>
          <a:off x="6510093" y="2218377"/>
          <a:ext cx="2605314" cy="4045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5314"/>
              </a:tblGrid>
              <a:tr h="542909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I learn a lot from feedback on my work.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16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It's clear to me what I need to do to get a good grade.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16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The work we do in class is good preparation for the test.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75417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The homework assignments help me to learn the course material.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09163"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r>
                        <a:rPr lang="en-US" sz="1600" u="none" strike="noStrike" dirty="0">
                          <a:effectLst/>
                        </a:rPr>
                        <a:t>I know what my teacher wants me to learn in this class.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18916" y="1804256"/>
            <a:ext cx="2605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>
                <a:solidFill>
                  <a:srgbClr val="EEECE1">
                    <a:lumMod val="50000"/>
                  </a:srgbClr>
                </a:solidFill>
                <a:latin typeface="Arial"/>
              </a:rPr>
              <a:t>Course </a:t>
            </a:r>
            <a:r>
              <a:rPr lang="en-US" sz="2400" b="1" dirty="0">
                <a:solidFill>
                  <a:srgbClr val="EEECE1">
                    <a:lumMod val="50000"/>
                  </a:srgbClr>
                </a:solidFill>
                <a:latin typeface="Arial"/>
              </a:rPr>
              <a:t>Clarity</a:t>
            </a:r>
            <a:endParaRPr lang="en-US" sz="2400" dirty="0">
              <a:solidFill>
                <a:srgbClr val="EEECE1">
                  <a:lumMod val="50000"/>
                </a:srgbClr>
              </a:solidFill>
              <a:latin typeface="Arial"/>
            </a:endParaRPr>
          </a:p>
        </p:txBody>
      </p:sp>
      <p:sp>
        <p:nvSpPr>
          <p:cNvPr id="27" name="Left Brace 26"/>
          <p:cNvSpPr/>
          <p:nvPr/>
        </p:nvSpPr>
        <p:spPr>
          <a:xfrm>
            <a:off x="5811186" y="1804256"/>
            <a:ext cx="1125419" cy="4508316"/>
          </a:xfrm>
          <a:prstGeom prst="leftBrace">
            <a:avLst>
              <a:gd name="adj1" fmla="val 8333"/>
              <a:gd name="adj2" fmla="val 60675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Left Brace 27"/>
          <p:cNvSpPr/>
          <p:nvPr/>
        </p:nvSpPr>
        <p:spPr>
          <a:xfrm>
            <a:off x="2905315" y="2214207"/>
            <a:ext cx="1965211" cy="4110393"/>
          </a:xfrm>
          <a:prstGeom prst="leftBrace">
            <a:avLst>
              <a:gd name="adj1" fmla="val 8333"/>
              <a:gd name="adj2" fmla="val 48622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9297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90248" y="1905000"/>
            <a:ext cx="8412162" cy="4343400"/>
          </a:xfrm>
        </p:spPr>
        <p:txBody>
          <a:bodyPr/>
          <a:lstStyle/>
          <a:p>
            <a:r>
              <a:rPr lang="en-US" dirty="0" smtClean="0"/>
              <a:t>Diagnostic </a:t>
            </a:r>
            <a:r>
              <a:rPr lang="en-US" dirty="0"/>
              <a:t>tool for school </a:t>
            </a:r>
            <a:r>
              <a:rPr lang="en-US" dirty="0" smtClean="0"/>
              <a:t>improvement</a:t>
            </a:r>
          </a:p>
          <a:p>
            <a:pPr lvl="1"/>
            <a:r>
              <a:rPr lang="en-US" sz="2000" dirty="0" smtClean="0"/>
              <a:t>Individual school reports provided confidentially to school leaders since 1997</a:t>
            </a:r>
          </a:p>
          <a:p>
            <a:pPr lvl="1"/>
            <a:r>
              <a:rPr lang="en-US" sz="2000" dirty="0" smtClean="0"/>
              <a:t>In 2008, CPS adopted the “Five Fundamentals” for school improvement planning, based on survey tool</a:t>
            </a:r>
          </a:p>
          <a:p>
            <a:pPr lvl="1"/>
            <a:r>
              <a:rPr lang="en-US" sz="2000" dirty="0" smtClean="0"/>
              <a:t>In 2009, reports became publicly-available</a:t>
            </a:r>
          </a:p>
          <a:p>
            <a:pPr lvl="1"/>
            <a:r>
              <a:rPr lang="en-US" sz="2000" dirty="0" smtClean="0"/>
              <a:t>In 2013, survey results included in school accountability</a:t>
            </a:r>
          </a:p>
          <a:p>
            <a:r>
              <a:rPr lang="en-US" dirty="0" smtClean="0"/>
              <a:t>Research tool</a:t>
            </a:r>
          </a:p>
          <a:p>
            <a:pPr lvl="1"/>
            <a:r>
              <a:rPr lang="en-US" sz="2000" dirty="0" smtClean="0"/>
              <a:t>Allows researchers to understand how policies worked – effects on instruction, learning climate, support for student learning</a:t>
            </a:r>
          </a:p>
          <a:p>
            <a:pPr lvl="1"/>
            <a:r>
              <a:rPr lang="en-US" sz="2000" dirty="0" smtClean="0"/>
              <a:t>Provides insight into key processes in schools – what matters most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Surveys used for both research and school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67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505200" y="1786759"/>
            <a:ext cx="5562600" cy="4461641"/>
          </a:xfrm>
        </p:spPr>
        <p:txBody>
          <a:bodyPr/>
          <a:lstStyle/>
          <a:p>
            <a:r>
              <a:rPr lang="en-US" dirty="0"/>
              <a:t>Initial study 1990-1996</a:t>
            </a:r>
          </a:p>
          <a:p>
            <a:r>
              <a:rPr lang="en-US" dirty="0" smtClean="0"/>
              <a:t>Replicated </a:t>
            </a:r>
            <a:r>
              <a:rPr lang="en-US" dirty="0"/>
              <a:t>from 1997-2005</a:t>
            </a:r>
          </a:p>
          <a:p>
            <a:r>
              <a:rPr lang="en-US" dirty="0" smtClean="0"/>
              <a:t>Measurement of each component refined over time</a:t>
            </a:r>
          </a:p>
          <a:p>
            <a:pPr lvl="1"/>
            <a:r>
              <a:rPr lang="en-US" sz="2000" dirty="0" smtClean="0"/>
              <a:t>Identify key construct from theory or practice</a:t>
            </a:r>
          </a:p>
          <a:p>
            <a:pPr lvl="1"/>
            <a:r>
              <a:rPr lang="en-US" sz="2000" dirty="0" smtClean="0"/>
              <a:t>Develop measures – refine with each survey administration</a:t>
            </a:r>
          </a:p>
          <a:p>
            <a:pPr lvl="1"/>
            <a:r>
              <a:rPr lang="en-US" sz="2000" dirty="0" smtClean="0"/>
              <a:t>Use in research – discover how it matters for schools or student outcomes</a:t>
            </a:r>
          </a:p>
          <a:p>
            <a:pPr lvl="1"/>
            <a:r>
              <a:rPr lang="en-US" sz="2000" dirty="0" smtClean="0"/>
              <a:t>Refine theory</a:t>
            </a:r>
          </a:p>
          <a:p>
            <a:pPr lvl="1"/>
            <a:r>
              <a:rPr lang="en-US" sz="2000" dirty="0" smtClean="0"/>
              <a:t>Track progress in schools</a:t>
            </a:r>
          </a:p>
          <a:p>
            <a:pPr lvl="1"/>
            <a:endParaRPr lang="en-US" dirty="0" smtClean="0"/>
          </a:p>
          <a:p>
            <a:pPr marL="363474" lvl="1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12162" cy="1347639"/>
          </a:xfrm>
        </p:spPr>
        <p:txBody>
          <a:bodyPr/>
          <a:lstStyle/>
          <a:p>
            <a:pPr algn="ctr"/>
            <a:r>
              <a:rPr lang="en-US" sz="4000" dirty="0" smtClean="0"/>
              <a:t>Surveys validated and refined through two decades of research</a:t>
            </a:r>
            <a:endParaRPr lang="en-US" sz="4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1" y="1676400"/>
            <a:ext cx="2881112" cy="44196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79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2436" y="0"/>
            <a:ext cx="8412162" cy="703880"/>
          </a:xfrm>
        </p:spPr>
        <p:txBody>
          <a:bodyPr/>
          <a:lstStyle/>
          <a:p>
            <a:r>
              <a:rPr lang="en-US" dirty="0" smtClean="0"/>
              <a:t>Reports to schools: 5 Essentials</a:t>
            </a:r>
            <a:endParaRPr lang="en-US" dirty="0"/>
          </a:p>
        </p:txBody>
      </p:sp>
      <p:pic>
        <p:nvPicPr>
          <p:cNvPr id="6" name="Picture 5" descr="Macintosh HD:Users:nmontgomery:Desktop:Screen Shot 2013-05-24 at 9.49.18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1" y="1143000"/>
            <a:ext cx="6553200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5638800" y="1934028"/>
            <a:ext cx="3225798" cy="3628571"/>
          </a:xfrm>
          <a:prstGeom prst="rect">
            <a:avLst/>
          </a:prstGeom>
        </p:spPr>
        <p:txBody>
          <a:bodyPr vert="horz" lIns="0" tIns="0" rIns="0" bIns="0"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1pPr>
            <a:lvl2pPr marL="649224" indent="-28575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400" kern="1200" baseline="0">
                <a:solidFill>
                  <a:schemeClr val="tx1">
                    <a:lumMod val="50000"/>
                  </a:schemeClr>
                </a:solidFill>
                <a:latin typeface="Helvetica Neue Ligh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endParaRPr lang="en-US" sz="1800" dirty="0">
              <a:solidFill>
                <a:srgbClr val="000000">
                  <a:lumMod val="50000"/>
                </a:srgb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69741" y="636809"/>
            <a:ext cx="4804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400" dirty="0">
                <a:solidFill>
                  <a:srgbClr val="0070C0"/>
                </a:solidFill>
                <a:latin typeface="Arial"/>
              </a:rPr>
              <a:t>https</a:t>
            </a:r>
            <a:r>
              <a:rPr lang="en-US" sz="2400" dirty="0">
                <a:solidFill>
                  <a:srgbClr val="0070C0"/>
                </a:solidFill>
                <a:latin typeface="Arial"/>
              </a:rPr>
              <a:t>://cps.5-essentials.org/2013/</a:t>
            </a:r>
          </a:p>
        </p:txBody>
      </p:sp>
    </p:spTree>
    <p:extLst>
      <p:ext uri="{BB962C8B-B14F-4D97-AF65-F5344CB8AC3E}">
        <p14:creationId xmlns:p14="http://schemas.microsoft.com/office/powerpoint/2010/main" val="299263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19" y="228600"/>
            <a:ext cx="8412162" cy="1347639"/>
          </a:xfrm>
        </p:spPr>
        <p:txBody>
          <a:bodyPr/>
          <a:lstStyle/>
          <a:p>
            <a:r>
              <a:rPr lang="en-US" sz="3200" dirty="0"/>
              <a:t>Reports to </a:t>
            </a:r>
            <a:r>
              <a:rPr lang="en-US" sz="3200" dirty="0" smtClean="0"/>
              <a:t>schools: Effective leaders example</a:t>
            </a:r>
            <a:endParaRPr lang="en-US" sz="3200" dirty="0"/>
          </a:p>
        </p:txBody>
      </p:sp>
      <p:pic>
        <p:nvPicPr>
          <p:cNvPr id="4" name="Picture 3" descr="Macintosh HD:Users:nmontgomery:Desktop:Screen Shot 2013-05-24 at 11.24.32 AM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458200" cy="533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601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YPF Template 5.2012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CSR PPT Master - Reduced1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932</Words>
  <Application>Microsoft Macintosh PowerPoint</Application>
  <PresentationFormat>On-screen Show (4:3)</PresentationFormat>
  <Paragraphs>137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AYPF Template 5.2012</vt:lpstr>
      <vt:lpstr>CCSR PPT Master - Reduced1</vt:lpstr>
      <vt:lpstr>37_Office Theme</vt:lpstr>
      <vt:lpstr>Using Student Surveys:  Implications for State and District Policy </vt:lpstr>
      <vt:lpstr>The CCSR 5 Essentials Survey  Helping Schools Organize  for Improvement</vt:lpstr>
      <vt:lpstr>Chicago 5 Essentials Surveys</vt:lpstr>
      <vt:lpstr>Chicago 5 Essentials Surveys</vt:lpstr>
      <vt:lpstr>Each Essential Represents Multiple Measures</vt:lpstr>
      <vt:lpstr>Surveys used for both research and school practice</vt:lpstr>
      <vt:lpstr>Surveys validated and refined through two decades of research</vt:lpstr>
      <vt:lpstr>Reports to schools: 5 Essentials</vt:lpstr>
      <vt:lpstr>Reports to schools: Effective leaders example</vt:lpstr>
      <vt:lpstr>Reports to schools: Program coherence example</vt:lpstr>
      <vt:lpstr>Expansion of 5 Essentials Surveys</vt:lpstr>
      <vt:lpstr>Issues in design, implementation</vt:lpstr>
      <vt:lpstr>Chicago 5 Essentials Surveys</vt:lpstr>
      <vt:lpstr>Denver Public Schools LEAP: Leading Effective Academic Practice</vt:lpstr>
      <vt:lpstr>Denver Public Schools: Quick Facts</vt:lpstr>
    </vt:vector>
  </TitlesOfParts>
  <Company>American Youth Policy Forum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Student Surveys:  Implications for State and District Policy </dc:title>
  <dc:creator>George Knowles</dc:creator>
  <cp:lastModifiedBy>George Knowles</cp:lastModifiedBy>
  <cp:revision>1</cp:revision>
  <dcterms:created xsi:type="dcterms:W3CDTF">2014-05-01T18:39:42Z</dcterms:created>
  <dcterms:modified xsi:type="dcterms:W3CDTF">2014-05-01T18:40:02Z</dcterms:modified>
</cp:coreProperties>
</file>