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3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05BB-3091-49EF-9FF1-6DC5B82F5554}" type="datetimeFigureOut">
              <a:rPr lang="en-US" smtClean="0"/>
              <a:pPr/>
              <a:t>1/27/2014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CE0EB79-3B12-407E-9C25-28201BA12B2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05BB-3091-49EF-9FF1-6DC5B82F5554}" type="datetimeFigureOut">
              <a:rPr lang="en-US" smtClean="0"/>
              <a:pPr/>
              <a:t>1/27/2014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0EB79-3B12-407E-9C25-28201BA12B2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CE0EB79-3B12-407E-9C25-28201BA12B2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05BB-3091-49EF-9FF1-6DC5B82F5554}" type="datetimeFigureOut">
              <a:rPr lang="en-US" smtClean="0"/>
              <a:pPr/>
              <a:t>1/27/2014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05BB-3091-49EF-9FF1-6DC5B82F5554}" type="datetimeFigureOut">
              <a:rPr lang="en-US" smtClean="0"/>
              <a:pPr/>
              <a:t>1/27/2014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CE0EB79-3B12-407E-9C25-28201BA12B2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05BB-3091-49EF-9FF1-6DC5B82F5554}" type="datetimeFigureOut">
              <a:rPr lang="en-US" smtClean="0"/>
              <a:pPr/>
              <a:t>1/27/2014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CE0EB79-3B12-407E-9C25-28201BA12B2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BD605BB-3091-49EF-9FF1-6DC5B82F5554}" type="datetimeFigureOut">
              <a:rPr lang="en-US" smtClean="0"/>
              <a:pPr/>
              <a:t>1/27/2014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0EB79-3B12-407E-9C25-28201BA12B2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05BB-3091-49EF-9FF1-6DC5B82F5554}" type="datetimeFigureOut">
              <a:rPr lang="en-US" smtClean="0"/>
              <a:pPr/>
              <a:t>1/27/2014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CE0EB79-3B12-407E-9C25-28201BA12B2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05BB-3091-49EF-9FF1-6DC5B82F5554}" type="datetimeFigureOut">
              <a:rPr lang="en-US" smtClean="0"/>
              <a:pPr/>
              <a:t>1/27/2014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CE0EB79-3B12-407E-9C25-28201BA12B2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05BB-3091-49EF-9FF1-6DC5B82F5554}" type="datetimeFigureOut">
              <a:rPr lang="en-US" smtClean="0"/>
              <a:pPr/>
              <a:t>1/27/2014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CE0EB79-3B12-407E-9C25-28201BA12B2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CE0EB79-3B12-407E-9C25-28201BA12B2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05BB-3091-49EF-9FF1-6DC5B82F5554}" type="datetimeFigureOut">
              <a:rPr lang="en-US" smtClean="0"/>
              <a:pPr/>
              <a:t>1/27/2014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CE0EB79-3B12-407E-9C25-28201BA12B2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BD605BB-3091-49EF-9FF1-6DC5B82F5554}" type="datetimeFigureOut">
              <a:rPr lang="en-US" smtClean="0"/>
              <a:pPr/>
              <a:t>1/27/2014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BD605BB-3091-49EF-9FF1-6DC5B82F5554}" type="datetimeFigureOut">
              <a:rPr lang="en-US" smtClean="0"/>
              <a:pPr/>
              <a:t>1/27/2014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CE0EB79-3B12-407E-9C25-28201BA12B2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Julie A. Penley, Ph.D.</a:t>
            </a:r>
          </a:p>
          <a:p>
            <a:r>
              <a:rPr lang="en-US" dirty="0" smtClean="0"/>
              <a:t>Dean of Instructional Programs, </a:t>
            </a:r>
          </a:p>
          <a:p>
            <a:r>
              <a:rPr lang="en-US" dirty="0" smtClean="0"/>
              <a:t>EPCC Mission del Paso Campus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Early College High Schools at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El </a:t>
            </a:r>
            <a:r>
              <a:rPr lang="en-US" dirty="0" smtClean="0"/>
              <a:t>Paso Community College</a:t>
            </a:r>
            <a:endParaRPr lang="en-US" dirty="0"/>
          </a:p>
        </p:txBody>
      </p:sp>
      <p:pic>
        <p:nvPicPr>
          <p:cNvPr id="1026" name="Picture 2" descr="Description: epc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4114800"/>
            <a:ext cx="1676400" cy="1495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3891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EPCC’s ECHSs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Mission ECHS</a:t>
            </a:r>
          </a:p>
          <a:p>
            <a:pPr lvl="1"/>
            <a:r>
              <a:rPr lang="en-US" dirty="0" smtClean="0"/>
              <a:t>Socorro ISD, opened 2006</a:t>
            </a:r>
          </a:p>
          <a:p>
            <a:r>
              <a:rPr lang="en-US" dirty="0" smtClean="0"/>
              <a:t>Valle Verde ECHS</a:t>
            </a:r>
          </a:p>
          <a:p>
            <a:pPr lvl="1"/>
            <a:r>
              <a:rPr lang="en-US" dirty="0" smtClean="0"/>
              <a:t>Ysleta ISD, opened 2007</a:t>
            </a:r>
          </a:p>
          <a:p>
            <a:r>
              <a:rPr lang="en-US" dirty="0" smtClean="0"/>
              <a:t>Transmountain ECHS</a:t>
            </a:r>
          </a:p>
          <a:p>
            <a:pPr lvl="1"/>
            <a:r>
              <a:rPr lang="en-US" dirty="0" smtClean="0"/>
              <a:t>El Paso ISD, opened 2007</a:t>
            </a:r>
          </a:p>
          <a:p>
            <a:pPr lvl="1"/>
            <a:r>
              <a:rPr lang="en-US" dirty="0" smtClean="0"/>
              <a:t>T-STEM school</a:t>
            </a:r>
          </a:p>
          <a:p>
            <a:r>
              <a:rPr lang="en-US" dirty="0" smtClean="0"/>
              <a:t>Northwest ECHS</a:t>
            </a:r>
          </a:p>
          <a:p>
            <a:pPr lvl="1"/>
            <a:r>
              <a:rPr lang="en-US" dirty="0" smtClean="0"/>
              <a:t>Canutillo ISD, opened 2008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Cotton Valley</a:t>
            </a:r>
          </a:p>
          <a:p>
            <a:pPr lvl="1"/>
            <a:r>
              <a:rPr lang="en-US" dirty="0" smtClean="0"/>
              <a:t>Fabens, Ft Hancock, &amp; Tornillo ISDs, opened 2010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rural ECHS in the State of Texas</a:t>
            </a:r>
          </a:p>
          <a:p>
            <a:r>
              <a:rPr lang="en-US" dirty="0" smtClean="0"/>
              <a:t>Clint Early College Academy</a:t>
            </a:r>
          </a:p>
          <a:p>
            <a:pPr lvl="1"/>
            <a:r>
              <a:rPr lang="en-US" dirty="0" smtClean="0"/>
              <a:t>Clint ISD, opened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5950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Burges High School</a:t>
            </a:r>
          </a:p>
          <a:p>
            <a:pPr lvl="1"/>
            <a:r>
              <a:rPr lang="en-US" dirty="0" smtClean="0"/>
              <a:t>El Paso ISD</a:t>
            </a:r>
          </a:p>
          <a:p>
            <a:pPr lvl="1"/>
            <a:r>
              <a:rPr lang="en-US" dirty="0" smtClean="0"/>
              <a:t>Currently a comprehensive high school</a:t>
            </a:r>
          </a:p>
          <a:p>
            <a:pPr lvl="1"/>
            <a:r>
              <a:rPr lang="en-US" dirty="0" smtClean="0"/>
              <a:t>Tentatively approved to be an ECHS</a:t>
            </a:r>
          </a:p>
          <a:p>
            <a:pPr lvl="1"/>
            <a:r>
              <a:rPr lang="en-US" dirty="0" smtClean="0"/>
              <a:t>No opening date established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2021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ECHS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Reflecting the ECHS Model (ELL, </a:t>
            </a:r>
            <a:r>
              <a:rPr lang="en-US" dirty="0" smtClean="0"/>
              <a:t>low income</a:t>
            </a:r>
            <a:r>
              <a:rPr lang="en-US" dirty="0" smtClean="0"/>
              <a:t>, first-generation college, etc.)</a:t>
            </a:r>
          </a:p>
          <a:p>
            <a:r>
              <a:rPr lang="en-US" dirty="0" smtClean="0"/>
              <a:t>Most (&gt;98%) graduate on time with HS diploma and AA/AS diploma</a:t>
            </a:r>
          </a:p>
          <a:p>
            <a:r>
              <a:rPr lang="en-US" dirty="0" smtClean="0"/>
              <a:t>Many early EPCC graduates who go on to UTEP while still at ECHS</a:t>
            </a:r>
          </a:p>
          <a:p>
            <a:r>
              <a:rPr lang="en-US" dirty="0" smtClean="0"/>
              <a:t>Internships, conferences, publications, and other awards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70820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EPCC’s ECHS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smtClean="0"/>
              <a:t>Why the interest?</a:t>
            </a:r>
          </a:p>
          <a:p>
            <a:pPr lvl="1"/>
            <a:r>
              <a:rPr lang="en-US" sz="2400" dirty="0" smtClean="0"/>
              <a:t>Geography (</a:t>
            </a:r>
            <a:r>
              <a:rPr lang="en-US" sz="2400" dirty="0" smtClean="0"/>
              <a:t>El Paso </a:t>
            </a:r>
            <a:r>
              <a:rPr lang="en-US" sz="2400" dirty="0" smtClean="0"/>
              <a:t>County is geographically isolated)</a:t>
            </a:r>
          </a:p>
          <a:p>
            <a:pPr lvl="1"/>
            <a:r>
              <a:rPr lang="en-US" sz="2400" dirty="0" smtClean="0"/>
              <a:t>Access to College (</a:t>
            </a:r>
            <a:r>
              <a:rPr lang="en-US" sz="2400" dirty="0" smtClean="0"/>
              <a:t>El Paso </a:t>
            </a:r>
            <a:r>
              <a:rPr lang="en-US" sz="2400" dirty="0" smtClean="0"/>
              <a:t>is a poor county whose residents have low rate of higher education attainment)</a:t>
            </a:r>
          </a:p>
          <a:p>
            <a:pPr lvl="1"/>
            <a:r>
              <a:rPr lang="en-US" sz="2400" dirty="0" smtClean="0"/>
              <a:t>El Paso </a:t>
            </a:r>
            <a:r>
              <a:rPr lang="en-US" sz="2400" dirty="0" smtClean="0"/>
              <a:t>has a strong education pipeline collaboration</a:t>
            </a:r>
          </a:p>
          <a:p>
            <a:pPr lvl="2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ISDs, EPCC, UTEP</a:t>
            </a:r>
          </a:p>
          <a:p>
            <a:pPr lvl="2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ECHSs are a natural extension of this collaboration</a:t>
            </a:r>
            <a:endParaRPr lang="en-US" sz="2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375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EPCC Buy-In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Administration: mostly positive</a:t>
            </a:r>
          </a:p>
          <a:p>
            <a:r>
              <a:rPr lang="en-US" dirty="0" smtClean="0"/>
              <a:t>Faculty: some hesitation at first, largely overcome now</a:t>
            </a:r>
          </a:p>
        </p:txBody>
      </p:sp>
    </p:spTree>
    <p:extLst>
      <p:ext uri="{BB962C8B-B14F-4D97-AF65-F5344CB8AC3E}">
        <p14:creationId xmlns:p14="http://schemas.microsoft.com/office/powerpoint/2010/main" xmlns="" val="8883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EPCC’s Roles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Curriculum</a:t>
            </a:r>
          </a:p>
          <a:p>
            <a:r>
              <a:rPr lang="en-US" dirty="0" smtClean="0"/>
              <a:t>Input on ECHS faculty hires (and sometimes on administrative hires)</a:t>
            </a:r>
          </a:p>
          <a:p>
            <a:r>
              <a:rPr lang="en-US" dirty="0" smtClean="0"/>
              <a:t>Administrative oversight</a:t>
            </a:r>
          </a:p>
          <a:p>
            <a:pPr lvl="1"/>
            <a:r>
              <a:rPr lang="en-US" dirty="0" smtClean="0"/>
              <a:t>Dean and VP of Instruction</a:t>
            </a:r>
          </a:p>
          <a:p>
            <a:pPr lvl="1"/>
            <a:r>
              <a:rPr lang="en-US" dirty="0" smtClean="0"/>
              <a:t>Director of Dual Credit/ECHSs and VP of Student Services</a:t>
            </a:r>
          </a:p>
          <a:p>
            <a:r>
              <a:rPr lang="en-US" dirty="0" smtClean="0"/>
              <a:t>Small supply budget annually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Leadership Council</a:t>
            </a:r>
            <a:br>
              <a:rPr lang="en-US" dirty="0" smtClean="0"/>
            </a:br>
            <a:r>
              <a:rPr lang="en-US" dirty="0" smtClean="0"/>
              <a:t>(all ECHSs)</a:t>
            </a:r>
          </a:p>
          <a:p>
            <a:r>
              <a:rPr lang="en-US" dirty="0" smtClean="0"/>
              <a:t>Advisory Committees (individual ECHSs)</a:t>
            </a:r>
          </a:p>
          <a:p>
            <a:r>
              <a:rPr lang="en-US" dirty="0" smtClean="0"/>
              <a:t>Providing space on EPCC campuses</a:t>
            </a:r>
          </a:p>
          <a:p>
            <a:pPr lvl="1"/>
            <a:r>
              <a:rPr lang="en-US" dirty="0" smtClean="0"/>
              <a:t>MECHS, VVECHS, TMECHS, NWECHS</a:t>
            </a:r>
          </a:p>
          <a:p>
            <a:pPr lvl="1"/>
            <a:r>
              <a:rPr lang="en-US" dirty="0" smtClean="0"/>
              <a:t>Portables or existing buildings</a:t>
            </a:r>
          </a:p>
          <a:p>
            <a:r>
              <a:rPr lang="en-US" dirty="0" smtClean="0"/>
              <a:t>Working with ISDs for off-campus ECHS space</a:t>
            </a:r>
          </a:p>
          <a:p>
            <a:pPr lvl="1"/>
            <a:r>
              <a:rPr lang="en-US" dirty="0" smtClean="0"/>
              <a:t>CVECHS and CECA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474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Communicate with your ISD partners!</a:t>
            </a:r>
          </a:p>
          <a:p>
            <a:r>
              <a:rPr lang="en-US" dirty="0" smtClean="0"/>
              <a:t>Ensure buy-in at top levels (ISD Superintendents, College VPs and President)</a:t>
            </a:r>
          </a:p>
          <a:p>
            <a:r>
              <a:rPr lang="en-US" dirty="0" smtClean="0"/>
              <a:t>Regular in-person meetings; emails and calls as needed</a:t>
            </a:r>
          </a:p>
          <a:p>
            <a:r>
              <a:rPr lang="en-US" dirty="0" smtClean="0"/>
              <a:t>Be active in hiring and in training ECHS faculty and staff (e.g., counselors)</a:t>
            </a:r>
          </a:p>
          <a:p>
            <a:r>
              <a:rPr lang="en-US" dirty="0" smtClean="0"/>
              <a:t>Communicate with your ISD partners! </a:t>
            </a:r>
            <a:r>
              <a:rPr lang="en-US" dirty="0" smtClean="0">
                <a:sym typeface="Wingdings" pitchFamily="2" charset="2"/>
              </a:rPr>
              <a:t>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7009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409</TotalTime>
  <Words>327</Words>
  <Application>Microsoft Office PowerPoint</Application>
  <PresentationFormat>On-screen Show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Civic</vt:lpstr>
      <vt:lpstr>Early College High Schools at  El Paso Community College</vt:lpstr>
      <vt:lpstr>Overview of EPCC’s ECHSs</vt:lpstr>
      <vt:lpstr>Overview, cont’d</vt:lpstr>
      <vt:lpstr>ECHS Students</vt:lpstr>
      <vt:lpstr>EPCC’s ECHS Background</vt:lpstr>
      <vt:lpstr>EPCC Buy-In</vt:lpstr>
      <vt:lpstr>EPCC’s Roles </vt:lpstr>
      <vt:lpstr>Tips</vt:lpstr>
    </vt:vector>
  </TitlesOfParts>
  <Company>EPCC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Early College High Schools at El Paso Community College</dc:title>
  <dc:creator>Julie Penley</dc:creator>
  <cp:lastModifiedBy>Jennifer Lerner</cp:lastModifiedBy>
  <cp:revision>37</cp:revision>
  <dcterms:created xsi:type="dcterms:W3CDTF">2014-01-21T21:54:43Z</dcterms:created>
  <dcterms:modified xsi:type="dcterms:W3CDTF">2014-01-27T21:37:51Z</dcterms:modified>
</cp:coreProperties>
</file>